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0" r:id="rId7"/>
    <p:sldId id="271" r:id="rId8"/>
    <p:sldId id="263" r:id="rId9"/>
    <p:sldId id="265" r:id="rId10"/>
    <p:sldId id="266" r:id="rId11"/>
    <p:sldId id="269" r:id="rId12"/>
    <p:sldId id="267" r:id="rId13"/>
    <p:sldId id="268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C8FAB-349C-437D-9726-832D35FCD6E3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1B975-00BB-4370-8BC3-9BBE70E2AF02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84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novca - Donose se bolje odluke o odobrenju kredita klijentima i time smanjuje gubitak novca.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Ušteda vremena - </a:t>
            </a:r>
            <a:r>
              <a:rPr lang="en-US" sz="1200" dirty="0" err="1">
                <a:solidFill>
                  <a:schemeClr val="accent2"/>
                </a:solidFill>
              </a:rPr>
              <a:t>Vreme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utro</a:t>
            </a:r>
            <a:r>
              <a:rPr lang="sr-Latn-RS" sz="1200" dirty="0" err="1">
                <a:solidFill>
                  <a:schemeClr val="accent2"/>
                </a:solidFill>
              </a:rPr>
              <a:t>šeno</a:t>
            </a:r>
            <a:r>
              <a:rPr lang="sr-Latn-RS" sz="1200" dirty="0">
                <a:solidFill>
                  <a:schemeClr val="accent2"/>
                </a:solidFill>
              </a:rPr>
              <a:t> na iscrpnu analizu podataka klijenata svedeno na minimum.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Napredna analitika - Jednostavan uvid u brojne korisne grafikone sa dodatnim filterima.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Poboljšanje predikcija - Konstantno poboljšanje predikcija vremenom kako se dodaju novi podaci.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428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Odbacivanje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redova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svim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ćim</a:t>
            </a:r>
            <a:r>
              <a:rPr lang="sr-Latn-RS" sz="1200" dirty="0">
                <a:solidFill>
                  <a:schemeClr val="accent2"/>
                </a:solidFill>
              </a:rPr>
              <a:t> vrednostima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Konverzija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tipova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endParaRPr lang="en-U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Zamena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nedostaju</a:t>
            </a:r>
            <a:r>
              <a:rPr lang="sr-Latn-RS" sz="1200" dirty="0" err="1">
                <a:solidFill>
                  <a:schemeClr val="accent2"/>
                </a:solidFill>
              </a:rPr>
              <a:t>ćih</a:t>
            </a:r>
            <a:r>
              <a:rPr lang="sr-Latn-RS" sz="1200" dirty="0">
                <a:solidFill>
                  <a:schemeClr val="accent2"/>
                </a:solidFill>
              </a:rPr>
              <a:t> vrednosti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srednjim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 err="1">
                <a:solidFill>
                  <a:schemeClr val="accent2"/>
                </a:solidFill>
              </a:rPr>
              <a:t>Labelarno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dirty="0" err="1">
                <a:solidFill>
                  <a:schemeClr val="accent2"/>
                </a:solidFill>
              </a:rPr>
              <a:t>enkodovanje</a:t>
            </a:r>
            <a:endParaRPr lang="sr-Latn-RS" sz="1200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5861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Formula iz finansija koja računa skor visine kreditnog rizika preduzeća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sz="1200" dirty="0">
                <a:solidFill>
                  <a:schemeClr val="accent2"/>
                </a:solidFill>
              </a:rPr>
              <a:t>Postoji nekoliko verzija u zavisnosti od Pravne forme, u programu se obrađuju 3 verzije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0216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Predstavlja proces istraživanja podataka kako bi se izvukle korisne informacije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 Slika levo prikazuje </a:t>
            </a:r>
            <a:r>
              <a:rPr lang="sr-Latn-RS" dirty="0" err="1">
                <a:solidFill>
                  <a:schemeClr val="accent2"/>
                </a:solidFill>
              </a:rPr>
              <a:t>Heat</a:t>
            </a:r>
            <a:r>
              <a:rPr lang="sr-Latn-RS" dirty="0">
                <a:solidFill>
                  <a:schemeClr val="accent2"/>
                </a:solidFill>
              </a:rPr>
              <a:t> mapu sa međusobnim korelacijama bilansa stanja i uspeha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Slika desno prikazuje raspodelu 4 kategorije rizika za svaki od iznosa kredita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2169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/>
                </a:solidFill>
              </a:rPr>
              <a:t>- </a:t>
            </a:r>
            <a:r>
              <a:rPr lang="en-US" sz="1200" dirty="0" err="1">
                <a:solidFill>
                  <a:schemeClr val="accent2"/>
                </a:solidFill>
              </a:rPr>
              <a:t>Kreiranje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srednjih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vrednosti</a:t>
            </a:r>
            <a:r>
              <a:rPr lang="en-US" sz="1200" dirty="0">
                <a:solidFill>
                  <a:schemeClr val="accent2"/>
                </a:solidFill>
              </a:rPr>
              <a:t> za </a:t>
            </a:r>
            <a:r>
              <a:rPr lang="en-US" sz="1200" dirty="0" err="1">
                <a:solidFill>
                  <a:schemeClr val="accent2"/>
                </a:solidFill>
              </a:rPr>
              <a:t>sve</a:t>
            </a:r>
            <a:r>
              <a:rPr lang="en-US" sz="1200" dirty="0">
                <a:solidFill>
                  <a:schemeClr val="accent2"/>
                </a:solidFill>
              </a:rPr>
              <a:t> 3 </a:t>
            </a:r>
            <a:r>
              <a:rPr lang="en-US" sz="1200" dirty="0" err="1">
                <a:solidFill>
                  <a:schemeClr val="accent2"/>
                </a:solidFill>
              </a:rPr>
              <a:t>godine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klju</a:t>
            </a:r>
            <a:r>
              <a:rPr lang="sr-Latn-RS" sz="1200" dirty="0">
                <a:solidFill>
                  <a:schemeClr val="accent2"/>
                </a:solidFill>
              </a:rPr>
              <a:t>č</a:t>
            </a:r>
            <a:r>
              <a:rPr lang="en-US" sz="1200" dirty="0" err="1">
                <a:solidFill>
                  <a:schemeClr val="accent2"/>
                </a:solidFill>
              </a:rPr>
              <a:t>nih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 err="1">
                <a:solidFill>
                  <a:schemeClr val="accent2"/>
                </a:solidFill>
              </a:rPr>
              <a:t>bilansa</a:t>
            </a: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Formirana su 4 </a:t>
            </a:r>
            <a:r>
              <a:rPr lang="sr-Latn-RS" sz="1200" dirty="0" err="1">
                <a:solidFill>
                  <a:schemeClr val="accent2"/>
                </a:solidFill>
              </a:rPr>
              <a:t>diskretizovana</a:t>
            </a:r>
            <a:r>
              <a:rPr lang="sr-Latn-RS" sz="1200" dirty="0">
                <a:solidFill>
                  <a:schemeClr val="accent2"/>
                </a:solidFill>
              </a:rPr>
              <a:t> atributa za 4 kreditna iznosa koji su podeljeni na 4 kategorije rizika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Kreirani su novi značajni atributi na osnovu postojećih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sr-Latn-RS" sz="1200" dirty="0">
                <a:solidFill>
                  <a:schemeClr val="accent2"/>
                </a:solidFill>
              </a:rPr>
              <a:t>Spojeni svi bitni atributi iz skupova podataka po ID tako da se formira jedinstven skup za obučavanje</a:t>
            </a:r>
            <a:r>
              <a:rPr lang="en-US" sz="1200" dirty="0">
                <a:solidFill>
                  <a:schemeClr val="accent2"/>
                </a:solidFill>
              </a:rPr>
              <a:t>, </a:t>
            </a:r>
            <a:r>
              <a:rPr lang="en-US" sz="1200" dirty="0" err="1">
                <a:solidFill>
                  <a:schemeClr val="accent2"/>
                </a:solidFill>
              </a:rPr>
              <a:t>odba</a:t>
            </a:r>
            <a:r>
              <a:rPr lang="sr-Latn-RS" sz="1200" dirty="0" err="1">
                <a:solidFill>
                  <a:schemeClr val="accent2"/>
                </a:solidFill>
              </a:rPr>
              <a:t>čeni</a:t>
            </a:r>
            <a:r>
              <a:rPr lang="sr-Latn-RS" sz="1200" dirty="0">
                <a:solidFill>
                  <a:schemeClr val="accent2"/>
                </a:solidFill>
              </a:rPr>
              <a:t> atribut</a:t>
            </a:r>
            <a:r>
              <a:rPr lang="en-US" sz="1200" dirty="0" err="1">
                <a:solidFill>
                  <a:schemeClr val="accent2"/>
                </a:solidFill>
              </a:rPr>
              <a:t>i</a:t>
            </a:r>
            <a:r>
              <a:rPr lang="sr-Latn-RS" sz="1200" dirty="0">
                <a:solidFill>
                  <a:schemeClr val="accent2"/>
                </a:solidFill>
              </a:rPr>
              <a:t> </a:t>
            </a:r>
            <a:r>
              <a:rPr lang="sr-Latn-RS" sz="1200" b="1" dirty="0" err="1">
                <a:solidFill>
                  <a:schemeClr val="accent2"/>
                </a:solidFill>
              </a:rPr>
              <a:t>KupacID</a:t>
            </a:r>
            <a:r>
              <a:rPr lang="sr-Latn-RS" sz="1200" dirty="0">
                <a:solidFill>
                  <a:schemeClr val="accent2"/>
                </a:solidFill>
              </a:rPr>
              <a:t> i </a:t>
            </a:r>
            <a:r>
              <a:rPr lang="sr-Latn-RS" sz="1200" b="1" dirty="0" err="1">
                <a:solidFill>
                  <a:schemeClr val="accent2"/>
                </a:solidFill>
              </a:rPr>
              <a:t>KupacNaziv</a:t>
            </a:r>
            <a:r>
              <a:rPr lang="sr-Latn-RS" sz="1200" dirty="0">
                <a:solidFill>
                  <a:schemeClr val="accent2"/>
                </a:solidFill>
              </a:rPr>
              <a:t> jer su jedinstveni identifikatori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164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Metoda iscrpne pretrage po </a:t>
            </a:r>
            <a:r>
              <a:rPr lang="sr-Latn-RS" dirty="0" err="1">
                <a:solidFill>
                  <a:schemeClr val="accent2"/>
                </a:solidFill>
              </a:rPr>
              <a:t>rešetci</a:t>
            </a:r>
            <a:endParaRPr lang="sr-Latn-RS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Precizna metoda, ali sa velikom vremenskom kompleksnošću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Za sve parametre i vrednosti nalazi najbolju kombinaciju isprobavanjem svih kombinacija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Vremenski optimalnije, pametnije metode su </a:t>
            </a:r>
            <a:r>
              <a:rPr lang="sr-Latn-RS" dirty="0" err="1">
                <a:solidFill>
                  <a:schemeClr val="accent2"/>
                </a:solidFill>
              </a:rPr>
              <a:t>Bajesovska</a:t>
            </a:r>
            <a:r>
              <a:rPr lang="sr-Latn-RS" dirty="0">
                <a:solidFill>
                  <a:schemeClr val="accent2"/>
                </a:solidFill>
              </a:rPr>
              <a:t>, Genetski algoritmi itd.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10439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Svako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naredno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stablo</a:t>
            </a:r>
            <a:r>
              <a:rPr lang="en-US" dirty="0">
                <a:solidFill>
                  <a:schemeClr val="accent2"/>
                </a:solidFill>
              </a:rPr>
              <a:t> u </a:t>
            </a:r>
            <a:r>
              <a:rPr lang="en-US" dirty="0" err="1">
                <a:solidFill>
                  <a:schemeClr val="accent2"/>
                </a:solidFill>
              </a:rPr>
              <a:t>ansamblu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ispravlja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gre</a:t>
            </a:r>
            <a:r>
              <a:rPr lang="sr-Latn-RS" dirty="0" err="1">
                <a:solidFill>
                  <a:schemeClr val="accent2"/>
                </a:solidFill>
              </a:rPr>
              <a:t>ške</a:t>
            </a:r>
            <a:r>
              <a:rPr lang="sr-Latn-RS" dirty="0">
                <a:solidFill>
                  <a:schemeClr val="accent2"/>
                </a:solidFill>
              </a:rPr>
              <a:t> prethodnog stabla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Svakom narednom modelu se kao ciljna promenljiva prosleđuje razlika između stvarne ciljne i predviđene vrednosti</a:t>
            </a:r>
            <a:endParaRPr lang="en-US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73774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 err="1">
                <a:solidFill>
                  <a:schemeClr val="accent2"/>
                </a:solidFill>
              </a:rPr>
              <a:t>Robustnija</a:t>
            </a:r>
            <a:r>
              <a:rPr lang="sr-Latn-RS" dirty="0">
                <a:solidFill>
                  <a:schemeClr val="accent2"/>
                </a:solidFill>
              </a:rPr>
              <a:t> od Unakrsne </a:t>
            </a:r>
            <a:r>
              <a:rPr lang="sr-Latn-RS" dirty="0" err="1">
                <a:solidFill>
                  <a:schemeClr val="accent2"/>
                </a:solidFill>
              </a:rPr>
              <a:t>Validacije</a:t>
            </a:r>
            <a:r>
              <a:rPr lang="sr-Latn-RS" dirty="0">
                <a:solidFill>
                  <a:schemeClr val="accent2"/>
                </a:solidFill>
              </a:rPr>
              <a:t> bez ponavljanja kada postoje zašumljeni podaci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Podela skupa podataka u zadani broj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Iterativno se svaki put model iznova obučava nad drugim test skupom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Na konkretnom primeru se skup podelio na 10 jednakih delova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Ceo proces se ponavlja 3 puta, ovaj parametar se određuje u zavisnosti od šuma u skupu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accent2"/>
                </a:solidFill>
              </a:rPr>
              <a:t>Razmatra se prosečna tačnost (89.5 %)</a:t>
            </a: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3482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Naprednija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- Optimizacija </a:t>
            </a:r>
            <a:r>
              <a:rPr lang="sr-Latn-RS" sz="1200" dirty="0" err="1">
                <a:solidFill>
                  <a:schemeClr val="accent2"/>
                </a:solidFill>
              </a:rPr>
              <a:t>hiperparametara</a:t>
            </a:r>
            <a:r>
              <a:rPr lang="sr-Latn-RS" sz="1200" dirty="0">
                <a:solidFill>
                  <a:schemeClr val="accent2"/>
                </a:solidFill>
              </a:rPr>
              <a:t> efikasnijom i vremenski manje zahtevnom metodom od Pretrage po </a:t>
            </a:r>
            <a:r>
              <a:rPr lang="sr-Latn-RS" sz="1200" dirty="0" err="1">
                <a:solidFill>
                  <a:schemeClr val="accent2"/>
                </a:solidFill>
              </a:rPr>
              <a:t>rešetci</a:t>
            </a:r>
            <a:r>
              <a:rPr lang="sr-Latn-RS" sz="1200" dirty="0">
                <a:solidFill>
                  <a:schemeClr val="accent2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Dodatna LSTM mreža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Dodavanje LSTM neuronske mreže radi dodatne predikcije bankrotstva preduzeća.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Uvođenje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Uvođenje softvera u </a:t>
            </a:r>
            <a:r>
              <a:rPr lang="sr-Latn-RS" sz="1200" dirty="0" err="1">
                <a:solidFill>
                  <a:schemeClr val="accent2"/>
                </a:solidFill>
              </a:rPr>
              <a:t>Klaud</a:t>
            </a:r>
            <a:r>
              <a:rPr lang="sr-Latn-RS" sz="1200" dirty="0">
                <a:solidFill>
                  <a:schemeClr val="accent2"/>
                </a:solidFill>
              </a:rPr>
              <a:t> okruženje radi bolje skalabilnosti i produkcionih performansi.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sz="1200" dirty="0">
                <a:solidFill>
                  <a:schemeClr val="accent2"/>
                </a:solidFill>
              </a:rPr>
              <a:t>Proširenje na bankarski </a:t>
            </a:r>
            <a:r>
              <a:rPr lang="sr-Latn-RS" sz="1200" dirty="0" err="1">
                <a:solidFill>
                  <a:schemeClr val="accent2"/>
                </a:solidFill>
              </a:rPr>
              <a:t>sector</a:t>
            </a:r>
            <a:r>
              <a:rPr lang="en-US" sz="1200" dirty="0">
                <a:solidFill>
                  <a:schemeClr val="accent2"/>
                </a:solidFill>
              </a:rPr>
              <a:t> - </a:t>
            </a:r>
            <a:r>
              <a:rPr lang="sr-Latn-RS" sz="1200" dirty="0">
                <a:solidFill>
                  <a:schemeClr val="accent2"/>
                </a:solidFill>
              </a:rPr>
              <a:t>Nadogradnja softvera tako da podržava predikciju kreditnog rizika za klijente banke.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200" dirty="0">
              <a:solidFill>
                <a:schemeClr val="accent2"/>
              </a:solidFill>
            </a:endParaRPr>
          </a:p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1B975-00BB-4370-8BC3-9BBE70E2AF02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02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335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3269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8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226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3729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344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37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761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5769E4-9C45-4562-9034-D558FA4342B8}" type="datetimeFigureOut">
              <a:rPr lang="sr-Latn-RS" smtClean="0"/>
              <a:t>20.1.2021.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840477-3CF2-463A-BA97-27D3C301D096}" type="slidenum">
              <a:rPr lang="sr-Latn-RS" smtClean="0"/>
              <a:t>‹#›</a:t>
            </a:fld>
            <a:endParaRPr lang="sr-Latn-R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ADC2-382E-480C-A687-10CE6B5A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528"/>
            <a:ext cx="9144000" cy="2551175"/>
          </a:xfrm>
        </p:spPr>
        <p:txBody>
          <a:bodyPr>
            <a:noAutofit/>
          </a:bodyPr>
          <a:lstStyle/>
          <a:p>
            <a:r>
              <a:rPr lang="sr-Latn-RS" sz="4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SISTEM ZA PREDIKCIJU KREDITNOG RIZIKA PREDUZEĆA ZASNOVAN NA METODU GRADIJENTNOG PODSTICANJA MAŠINSKOG UČENJA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D20E6-58D1-4D20-A216-54BBAFDED9AA}"/>
              </a:ext>
            </a:extLst>
          </p:cNvPr>
          <p:cNvSpPr txBox="1"/>
          <p:nvPr/>
        </p:nvSpPr>
        <p:spPr>
          <a:xfrm>
            <a:off x="1189607" y="4625266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Mentor:</a:t>
            </a:r>
          </a:p>
          <a:p>
            <a:r>
              <a:rPr lang="sr-Latn-RS" dirty="0">
                <a:solidFill>
                  <a:schemeClr val="accent2"/>
                </a:solidFill>
                <a:cs typeface="Arial" panose="020B0604020202020204" pitchFamily="34" charset="0"/>
              </a:rPr>
              <a:t>Prof. Dr. Milan Milosavljević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F571AF-EB44-4B77-A8A5-9BA996C75BAC}"/>
              </a:ext>
            </a:extLst>
          </p:cNvPr>
          <p:cNvSpPr txBox="1"/>
          <p:nvPr/>
        </p:nvSpPr>
        <p:spPr>
          <a:xfrm>
            <a:off x="9465076" y="4625265"/>
            <a:ext cx="183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Student:</a:t>
            </a:r>
          </a:p>
          <a:p>
            <a:r>
              <a:rPr lang="sr-Latn-RS" dirty="0">
                <a:solidFill>
                  <a:schemeClr val="accent2"/>
                </a:solidFill>
              </a:rPr>
              <a:t>Toma Joksimović</a:t>
            </a:r>
          </a:p>
          <a:p>
            <a:r>
              <a:rPr lang="sr-Latn-RS" dirty="0">
                <a:solidFill>
                  <a:schemeClr val="accent2"/>
                </a:solidFill>
              </a:rPr>
              <a:t>2016201222</a:t>
            </a:r>
          </a:p>
        </p:txBody>
      </p:sp>
    </p:spTree>
    <p:extLst>
      <p:ext uri="{BB962C8B-B14F-4D97-AF65-F5344CB8AC3E}">
        <p14:creationId xmlns:p14="http://schemas.microsoft.com/office/powerpoint/2010/main" val="8563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BD908-5EE6-474B-936D-86D8322C6E6E}"/>
              </a:ext>
            </a:extLst>
          </p:cNvPr>
          <p:cNvSpPr txBox="1"/>
          <p:nvPr/>
        </p:nvSpPr>
        <p:spPr>
          <a:xfrm>
            <a:off x="577048" y="186430"/>
            <a:ext cx="6762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Obučavanje </a:t>
            </a:r>
            <a:r>
              <a:rPr lang="sr-Latn-RS" sz="3200" dirty="0" err="1">
                <a:solidFill>
                  <a:schemeClr val="accent2"/>
                </a:solidFill>
              </a:rPr>
              <a:t>Gradijentnim</a:t>
            </a:r>
            <a:r>
              <a:rPr lang="sr-Latn-RS" sz="3200" dirty="0">
                <a:solidFill>
                  <a:schemeClr val="accent2"/>
                </a:solidFill>
              </a:rPr>
              <a:t> Podsticanjem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0C856-F98B-4486-97EF-17B8466A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0" y="4426515"/>
            <a:ext cx="11470453" cy="93033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688F1D-1A78-4920-AEE4-617CC0D96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20" y="5545792"/>
            <a:ext cx="5335506" cy="51338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/>
              <p:nvPr/>
            </p:nvSpPr>
            <p:spPr>
              <a:xfrm>
                <a:off x="0" y="3113587"/>
                <a:ext cx="6717990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0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20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0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𝑎𝑟𝑔𝑚𝑖𝑛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20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sr-Latn-RS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sr-Latn-R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r-Latn-RS" sz="20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2000" i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r-Latn-RS" sz="20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r-Latn-RS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sr-Latn-R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E4D82-6CD0-4F49-9DBD-A4E77F641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13587"/>
                <a:ext cx="671799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/>
              <p:nvPr/>
            </p:nvSpPr>
            <p:spPr>
              <a:xfrm>
                <a:off x="744219" y="1189665"/>
                <a:ext cx="42165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r-Latn-R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r-Latn-RS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sr-Latn-R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9016E4-8CCC-482E-A8E2-01ACB63C1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19" y="1189665"/>
                <a:ext cx="421652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9D67AE-B0EC-4D21-AE55-8ABC6F60DBD1}"/>
              </a:ext>
            </a:extLst>
          </p:cNvPr>
          <p:cNvCxnSpPr>
            <a:cxnSpLocks/>
          </p:cNvCxnSpPr>
          <p:nvPr/>
        </p:nvCxnSpPr>
        <p:spPr>
          <a:xfrm>
            <a:off x="2582487" y="1960775"/>
            <a:ext cx="0" cy="10034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419FB6A-B40E-435E-AD98-4CC6EA2FC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8773" y="1189665"/>
            <a:ext cx="5418500" cy="304790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8380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AA088-3C33-4CC3-917C-6A3D52DECAE7}"/>
              </a:ext>
            </a:extLst>
          </p:cNvPr>
          <p:cNvSpPr txBox="1"/>
          <p:nvPr/>
        </p:nvSpPr>
        <p:spPr>
          <a:xfrm>
            <a:off x="577048" y="186430"/>
            <a:ext cx="5597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Ponavljajuća Unakrsna </a:t>
            </a:r>
            <a:r>
              <a:rPr lang="sr-Latn-RS" sz="3200" dirty="0" err="1">
                <a:solidFill>
                  <a:schemeClr val="accent2"/>
                </a:solidFill>
              </a:rPr>
              <a:t>Validacija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33624-1D4D-4C0B-8E16-97D3E8C3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2281287"/>
            <a:ext cx="11458682" cy="124433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833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13EA9-B1B6-48E3-AD11-96AF9FA40DCF}"/>
              </a:ext>
            </a:extLst>
          </p:cNvPr>
          <p:cNvSpPr txBox="1"/>
          <p:nvPr/>
        </p:nvSpPr>
        <p:spPr>
          <a:xfrm>
            <a:off x="577048" y="186430"/>
            <a:ext cx="317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Evaluacija modela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274E0-0F25-410E-8315-B4CFF29C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944" y="3971056"/>
            <a:ext cx="2908685" cy="191323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B38B8-8805-4997-A552-1861AD68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609" y="3937511"/>
            <a:ext cx="2805658" cy="19467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C85D26-9CF1-4188-9D10-D6CFF8963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35" y="1461564"/>
            <a:ext cx="3805975" cy="187883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DE24C7-EA5B-4954-8A41-B0CFE269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376" y="1007252"/>
            <a:ext cx="2908684" cy="264927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27D992-AE68-45D2-A684-6FAB8F67A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8427" y="1041356"/>
            <a:ext cx="3915692" cy="258107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BF28B0-9DF1-4D52-8482-DF421810B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35" y="3869650"/>
            <a:ext cx="4613930" cy="208250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879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E666E-6E9F-46E9-952D-B4D06865F4B2}"/>
              </a:ext>
            </a:extLst>
          </p:cNvPr>
          <p:cNvSpPr txBox="1"/>
          <p:nvPr/>
        </p:nvSpPr>
        <p:spPr>
          <a:xfrm>
            <a:off x="577048" y="186430"/>
            <a:ext cx="292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Primena modela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52BAB-3274-4A65-8AC8-2CED9462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54" y="3696371"/>
            <a:ext cx="6013879" cy="250138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C876E3-392B-4E15-992B-1F247859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054" y="771205"/>
            <a:ext cx="6650827" cy="2801047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C544D1-159A-4324-9FF9-363FAAB3D4AE}"/>
              </a:ext>
            </a:extLst>
          </p:cNvPr>
          <p:cNvSpPr txBox="1"/>
          <p:nvPr/>
        </p:nvSpPr>
        <p:spPr>
          <a:xfrm>
            <a:off x="577048" y="1617730"/>
            <a:ext cx="19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sada izgleda?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51C657-0714-408D-8B04-955173CF8485}"/>
              </a:ext>
            </a:extLst>
          </p:cNvPr>
          <p:cNvSpPr/>
          <p:nvPr/>
        </p:nvSpPr>
        <p:spPr>
          <a:xfrm>
            <a:off x="2690514" y="1682547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76018-97E0-4DD2-B15E-56168CE69613}"/>
              </a:ext>
            </a:extLst>
          </p:cNvPr>
          <p:cNvSpPr txBox="1"/>
          <p:nvPr/>
        </p:nvSpPr>
        <p:spPr>
          <a:xfrm>
            <a:off x="581102" y="4577730"/>
            <a:ext cx="194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accent2"/>
                </a:solidFill>
              </a:rPr>
              <a:t>Kako će izgledati?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5E7331-D9D8-4057-9C75-26087C06EDF0}"/>
              </a:ext>
            </a:extLst>
          </p:cNvPr>
          <p:cNvSpPr/>
          <p:nvPr/>
        </p:nvSpPr>
        <p:spPr>
          <a:xfrm>
            <a:off x="2690514" y="4631242"/>
            <a:ext cx="648070" cy="239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5529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DA04E-3540-4557-9809-CA0A19F5A79A}"/>
              </a:ext>
            </a:extLst>
          </p:cNvPr>
          <p:cNvSpPr txBox="1"/>
          <p:nvPr/>
        </p:nvSpPr>
        <p:spPr>
          <a:xfrm>
            <a:off x="577048" y="186430"/>
            <a:ext cx="3750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Moguća unapređenja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CC5D5-52B3-40D5-AF85-47E91BC6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4108879"/>
            <a:ext cx="853159" cy="853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7C743-70A6-4AEB-9CCC-5498D430A753}"/>
              </a:ext>
            </a:extLst>
          </p:cNvPr>
          <p:cNvSpPr txBox="1"/>
          <p:nvPr/>
        </p:nvSpPr>
        <p:spPr>
          <a:xfrm>
            <a:off x="1510106" y="4335403"/>
            <a:ext cx="2025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Uvođenje u </a:t>
            </a:r>
            <a:r>
              <a:rPr lang="sr-Latn-RS" sz="2000" dirty="0" err="1">
                <a:solidFill>
                  <a:schemeClr val="accent2"/>
                </a:solidFill>
              </a:rPr>
              <a:t>Klaud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AFEA-0553-4D8D-8E63-DB49B872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8" y="2061398"/>
            <a:ext cx="715868" cy="715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A1119-C9D0-4262-B6C5-3B81671A6733}"/>
              </a:ext>
            </a:extLst>
          </p:cNvPr>
          <p:cNvSpPr txBox="1"/>
          <p:nvPr/>
        </p:nvSpPr>
        <p:spPr>
          <a:xfrm>
            <a:off x="1430207" y="2219275"/>
            <a:ext cx="446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Naprednija optimizacija </a:t>
            </a:r>
            <a:r>
              <a:rPr lang="sr-Latn-RS" sz="2000" dirty="0" err="1">
                <a:solidFill>
                  <a:schemeClr val="accent2"/>
                </a:solidFill>
              </a:rPr>
              <a:t>hiperparametara</a:t>
            </a:r>
            <a:endParaRPr lang="sr-Latn-RS" sz="20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B662D-AEDD-4AF7-A368-44FEABBAF600}"/>
              </a:ext>
            </a:extLst>
          </p:cNvPr>
          <p:cNvSpPr txBox="1"/>
          <p:nvPr/>
        </p:nvSpPr>
        <p:spPr>
          <a:xfrm>
            <a:off x="8363188" y="2219275"/>
            <a:ext cx="2398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Dodatna LSTM mreža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B930EE9-D8B4-45DA-9237-539E5C3FD8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25" y="1883548"/>
            <a:ext cx="1071563" cy="1071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1BDB10-5E2B-4000-8E8D-769DE8647AD1}"/>
              </a:ext>
            </a:extLst>
          </p:cNvPr>
          <p:cNvSpPr txBox="1"/>
          <p:nvPr/>
        </p:nvSpPr>
        <p:spPr>
          <a:xfrm>
            <a:off x="8363188" y="4335403"/>
            <a:ext cx="331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Proširenje na bankarski sektor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730E0B-8DF3-4034-8A8C-678F02EF8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826" y="4108878"/>
            <a:ext cx="853159" cy="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F3B39-9503-4209-BA24-95908630F137}"/>
              </a:ext>
            </a:extLst>
          </p:cNvPr>
          <p:cNvSpPr txBox="1"/>
          <p:nvPr/>
        </p:nvSpPr>
        <p:spPr>
          <a:xfrm>
            <a:off x="4530859" y="2244688"/>
            <a:ext cx="3130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6600" dirty="0">
                <a:solidFill>
                  <a:schemeClr val="accent2"/>
                </a:solidFill>
              </a:rPr>
              <a:t>Pitanja ?</a:t>
            </a:r>
          </a:p>
        </p:txBody>
      </p:sp>
    </p:spTree>
    <p:extLst>
      <p:ext uri="{BB962C8B-B14F-4D97-AF65-F5344CB8AC3E}">
        <p14:creationId xmlns:p14="http://schemas.microsoft.com/office/powerpoint/2010/main" val="3084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E019F-7A99-423A-B84F-B8A0AC535198}"/>
              </a:ext>
            </a:extLst>
          </p:cNvPr>
          <p:cNvSpPr txBox="1"/>
          <p:nvPr/>
        </p:nvSpPr>
        <p:spPr>
          <a:xfrm>
            <a:off x="541538" y="186431"/>
            <a:ext cx="431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Problem koji se rešava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9A1DE-B4EB-4613-9318-B2E2A8C8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444" y="1908924"/>
            <a:ext cx="770886" cy="88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C650A-3BB0-4712-B535-096B39CC9AC0}"/>
              </a:ext>
            </a:extLst>
          </p:cNvPr>
          <p:cNvSpPr txBox="1"/>
          <p:nvPr/>
        </p:nvSpPr>
        <p:spPr>
          <a:xfrm>
            <a:off x="7551774" y="2153308"/>
            <a:ext cx="1897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vremena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3B88C5-E0E6-4426-B25A-68720CB3310B}"/>
              </a:ext>
            </a:extLst>
          </p:cNvPr>
          <p:cNvSpPr txBox="1"/>
          <p:nvPr/>
        </p:nvSpPr>
        <p:spPr>
          <a:xfrm>
            <a:off x="7551774" y="4179905"/>
            <a:ext cx="244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Poboljšanje predikcija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1A3EE-DA82-46A8-8E18-3997AE3F1F39}"/>
              </a:ext>
            </a:extLst>
          </p:cNvPr>
          <p:cNvSpPr txBox="1"/>
          <p:nvPr/>
        </p:nvSpPr>
        <p:spPr>
          <a:xfrm>
            <a:off x="2223952" y="4179905"/>
            <a:ext cx="2155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Napredna analitika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C3260-E733-45B0-AC4F-A3894E9B9066}"/>
              </a:ext>
            </a:extLst>
          </p:cNvPr>
          <p:cNvSpPr txBox="1"/>
          <p:nvPr/>
        </p:nvSpPr>
        <p:spPr>
          <a:xfrm>
            <a:off x="2247163" y="2153308"/>
            <a:ext cx="1586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>
                <a:solidFill>
                  <a:schemeClr val="accent2"/>
                </a:solidFill>
              </a:rPr>
              <a:t>Ušteda novca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50A26D7-260B-41D3-8543-ADF137CB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73" y="1924463"/>
            <a:ext cx="888879" cy="88887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A531B7E9-34D3-4D3E-8AB4-60B685930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73" y="4034733"/>
            <a:ext cx="743054" cy="743054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B270EEB6-4196-4778-BBC0-3FC60CC3E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99" y="3851373"/>
            <a:ext cx="1109775" cy="11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FDAF-4529-48C9-8C22-49E7840FCD85}"/>
              </a:ext>
            </a:extLst>
          </p:cNvPr>
          <p:cNvSpPr txBox="1"/>
          <p:nvPr/>
        </p:nvSpPr>
        <p:spPr>
          <a:xfrm>
            <a:off x="514905" y="186430"/>
            <a:ext cx="41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Programski alati i paketi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E903F-3E89-4D0A-B96F-08A13743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070" y="1341262"/>
            <a:ext cx="895912" cy="895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B61EC7-A27A-4321-8259-8A9A8EAF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50" y="1525630"/>
            <a:ext cx="2459289" cy="830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7E23-ED03-4FF4-A217-CF4F9C74C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397" y="4085888"/>
            <a:ext cx="1412450" cy="141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38184D-0FBF-43DA-93B2-73D83A8F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69" y="4378352"/>
            <a:ext cx="1412450" cy="761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C0448-241B-45A5-AA97-DF4813883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727" y="1341261"/>
            <a:ext cx="904372" cy="1052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D7D3BF-878B-475F-A568-511C34EFF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5222" y="3116910"/>
            <a:ext cx="1909516" cy="773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A75866-6BAA-4905-B33B-0B2166BA0A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5224" y="3148666"/>
            <a:ext cx="2314667" cy="554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309BC5-E153-4B52-8517-E24BD66764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8968" y="4378352"/>
            <a:ext cx="1552706" cy="869515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37D91302-385B-4588-AD48-79EF3A7940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666" y="3116910"/>
            <a:ext cx="1934197" cy="5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DF2AE-0B9B-483F-A22B-29CFBA026B38}"/>
              </a:ext>
            </a:extLst>
          </p:cNvPr>
          <p:cNvSpPr txBox="1"/>
          <p:nvPr/>
        </p:nvSpPr>
        <p:spPr>
          <a:xfrm>
            <a:off x="577048" y="186430"/>
            <a:ext cx="2899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Korišćeni podaci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896B6-A3A3-4977-8FAC-44FE7FBCA61C}"/>
              </a:ext>
            </a:extLst>
          </p:cNvPr>
          <p:cNvSpPr txBox="1"/>
          <p:nvPr/>
        </p:nvSpPr>
        <p:spPr>
          <a:xfrm>
            <a:off x="577049" y="1100831"/>
            <a:ext cx="9980972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sr-Latn-RS" sz="2400" dirty="0">
                <a:solidFill>
                  <a:schemeClr val="accent2"/>
                </a:solidFill>
              </a:rPr>
              <a:t>Četiri skupa podataka: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Fakture.csv 							</a:t>
            </a:r>
            <a:r>
              <a:rPr lang="en-US" sz="2400" dirty="0">
                <a:solidFill>
                  <a:schemeClr val="accent2"/>
                </a:solidFill>
              </a:rPr>
              <a:t>	</a:t>
            </a:r>
            <a:r>
              <a:rPr lang="sr-Latn-RS" sz="2400" dirty="0">
                <a:solidFill>
                  <a:schemeClr val="accent2"/>
                </a:solidFill>
              </a:rPr>
              <a:t>- 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955 457 redova, </a:t>
            </a:r>
            <a:r>
              <a:rPr lang="en-US" sz="2400" b="0" i="0" dirty="0">
                <a:solidFill>
                  <a:schemeClr val="accent2"/>
                </a:solidFill>
                <a:effectLst/>
              </a:rPr>
              <a:t>		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9 kolona</a:t>
            </a:r>
            <a:r>
              <a:rPr lang="sr-Latn-RS" sz="2400" dirty="0">
                <a:solidFill>
                  <a:schemeClr val="accent2"/>
                </a:solidFill>
              </a:rPr>
              <a:t>	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FaktureProizvodi.csv					- 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1 506 147 redova, </a:t>
            </a:r>
            <a:r>
              <a:rPr lang="en-US" sz="2400" b="0" i="0" dirty="0">
                <a:solidFill>
                  <a:schemeClr val="accent2"/>
                </a:solidFill>
                <a:effectLst/>
              </a:rPr>
              <a:t>	</a:t>
            </a:r>
            <a:r>
              <a:rPr lang="sr-Latn-RS" sz="2400" b="0" i="0" dirty="0">
                <a:solidFill>
                  <a:schemeClr val="accent2"/>
                </a:solidFill>
                <a:effectLst/>
              </a:rPr>
              <a:t>6 kolona</a:t>
            </a:r>
            <a:endParaRPr lang="sr-Latn-RS" sz="24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Kupci.csv								- 2 299 redova, </a:t>
            </a:r>
            <a:r>
              <a:rPr lang="en-US" sz="2400" dirty="0">
                <a:solidFill>
                  <a:schemeClr val="accent2"/>
                </a:solidFill>
              </a:rPr>
              <a:t>		</a:t>
            </a:r>
            <a:r>
              <a:rPr lang="sr-Latn-RS" sz="2400" dirty="0">
                <a:solidFill>
                  <a:schemeClr val="accent2"/>
                </a:solidFill>
              </a:rPr>
              <a:t>4 kolone</a:t>
            </a:r>
          </a:p>
          <a:p>
            <a:pPr marL="285750" indent="-285750">
              <a:spcAft>
                <a:spcPts val="3000"/>
              </a:spcAft>
              <a:buFont typeface="Arial" panose="020B0604020202020204" pitchFamily="34" charset="0"/>
              <a:buChar char="•"/>
            </a:pPr>
            <a:r>
              <a:rPr lang="sr-Latn-RS" sz="2400" dirty="0">
                <a:solidFill>
                  <a:schemeClr val="accent2"/>
                </a:solidFill>
              </a:rPr>
              <a:t>Finansijska i vlasnička struktura.csv	- 8 082 redova, </a:t>
            </a:r>
            <a:r>
              <a:rPr lang="en-US" sz="2400" dirty="0">
                <a:solidFill>
                  <a:schemeClr val="accent2"/>
                </a:solidFill>
              </a:rPr>
              <a:t>		</a:t>
            </a:r>
            <a:r>
              <a:rPr lang="sr-Latn-RS" sz="2400" dirty="0">
                <a:solidFill>
                  <a:schemeClr val="accent2"/>
                </a:solidFill>
              </a:rPr>
              <a:t>644 kolone</a:t>
            </a:r>
          </a:p>
        </p:txBody>
      </p:sp>
    </p:spTree>
    <p:extLst>
      <p:ext uri="{BB962C8B-B14F-4D97-AF65-F5344CB8AC3E}">
        <p14:creationId xmlns:p14="http://schemas.microsoft.com/office/powerpoint/2010/main" val="315365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031269-C13E-49DA-9CE0-E7BE987B096F}"/>
              </a:ext>
            </a:extLst>
          </p:cNvPr>
          <p:cNvSpPr txBox="1"/>
          <p:nvPr/>
        </p:nvSpPr>
        <p:spPr>
          <a:xfrm>
            <a:off x="577048" y="186430"/>
            <a:ext cx="456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Pretprocesiranje</a:t>
            </a:r>
            <a:r>
              <a:rPr lang="sr-Latn-RS" sz="3200" dirty="0">
                <a:solidFill>
                  <a:schemeClr val="accent2"/>
                </a:solidFill>
              </a:rPr>
              <a:t> podataka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2681883-5E14-4BE7-B900-49D2CC78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30" y="893105"/>
            <a:ext cx="4926551" cy="1439350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52896F-5238-4FA3-B0E5-66A7DE831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30" y="2544428"/>
            <a:ext cx="6317322" cy="83436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D66CA8F-8753-45FE-993D-244898FCB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30" y="3590765"/>
            <a:ext cx="9923869" cy="83436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FA8F111-580D-49B3-B9D1-D740312F9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30" y="4642609"/>
            <a:ext cx="5642188" cy="142825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191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184ED-BE50-4531-BF13-83A8212E083E}"/>
              </a:ext>
            </a:extLst>
          </p:cNvPr>
          <p:cNvSpPr txBox="1"/>
          <p:nvPr/>
        </p:nvSpPr>
        <p:spPr>
          <a:xfrm>
            <a:off x="577048" y="186430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Altman Z skor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46062-8DB4-4446-98F8-94D7A0F4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7" y="769774"/>
            <a:ext cx="10363979" cy="53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1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079AC-00A5-403B-98DB-CA2395E8CC55}"/>
              </a:ext>
            </a:extLst>
          </p:cNvPr>
          <p:cNvSpPr txBox="1"/>
          <p:nvPr/>
        </p:nvSpPr>
        <p:spPr>
          <a:xfrm>
            <a:off x="577048" y="186430"/>
            <a:ext cx="5083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 err="1">
                <a:solidFill>
                  <a:schemeClr val="accent2"/>
                </a:solidFill>
              </a:rPr>
              <a:t>Eksplorativna</a:t>
            </a:r>
            <a:r>
              <a:rPr lang="sr-Latn-RS" sz="3200" dirty="0">
                <a:solidFill>
                  <a:schemeClr val="accent2"/>
                </a:solidFill>
              </a:rPr>
              <a:t> analiza atributa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78D06-CEF8-4DDC-92B0-616A8813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04" y="1265896"/>
            <a:ext cx="4276421" cy="393554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F8E2A-2513-4207-9161-28D25D03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46" y="1877973"/>
            <a:ext cx="6763845" cy="332346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4720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997FA-6A10-4A88-A658-971CF65FDFD6}"/>
              </a:ext>
            </a:extLst>
          </p:cNvPr>
          <p:cNvSpPr txBox="1"/>
          <p:nvPr/>
        </p:nvSpPr>
        <p:spPr>
          <a:xfrm>
            <a:off x="577048" y="186430"/>
            <a:ext cx="3451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Inženjering atributa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CF071-ECF4-4A75-A2ED-6812F7D9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7" y="982420"/>
            <a:ext cx="4255227" cy="59924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Picture 10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0B6D7E0-707F-4205-9317-A03A567D8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6" y="1712979"/>
            <a:ext cx="3347492" cy="125677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7D4479-729D-4F50-93E0-C17272E6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56" y="3101903"/>
            <a:ext cx="5541776" cy="65419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072BC-8418-421F-BE1D-27DCA7E64F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6" y="3911531"/>
            <a:ext cx="4636968" cy="2326323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6273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912B4-74CD-4DA2-B33F-8C5CD6EE8C60}"/>
              </a:ext>
            </a:extLst>
          </p:cNvPr>
          <p:cNvSpPr txBox="1"/>
          <p:nvPr/>
        </p:nvSpPr>
        <p:spPr>
          <a:xfrm>
            <a:off x="577048" y="186430"/>
            <a:ext cx="51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200" dirty="0">
                <a:solidFill>
                  <a:schemeClr val="accent2"/>
                </a:solidFill>
              </a:rPr>
              <a:t>Optimizacija </a:t>
            </a:r>
            <a:r>
              <a:rPr lang="sr-Latn-RS" sz="3200" dirty="0" err="1">
                <a:solidFill>
                  <a:schemeClr val="accent2"/>
                </a:solidFill>
              </a:rPr>
              <a:t>hiperparametara</a:t>
            </a:r>
            <a:endParaRPr lang="sr-Latn-RS" sz="32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AF2A5-81A8-49F5-9F9B-C7EB7A4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48" y="1246390"/>
            <a:ext cx="11181195" cy="4089182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73118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2527</TotalTime>
  <Words>590</Words>
  <Application>Microsoft Office PowerPoint</Application>
  <PresentationFormat>Widescreen</PresentationFormat>
  <Paragraphs>84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Retrospect</vt:lpstr>
      <vt:lpstr>SISTEM ZA PREDIKCIJU KREDITNOG RIZIKA PREDUZEĆA ZASNOVAN NA METODU GRADIJENTNOG PODSTICANJA MAŠINSKOG UČENJA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ZA PREDIKCIJU KREDITNOG RIZIKA PREDUZEĆA ZASNOVAN NA METODU GRADIJENTNOG PODSTICANJA MAŠINSKOG UČENJA</dc:title>
  <dc:creator>Toma Joksimović</dc:creator>
  <cp:lastModifiedBy>Toma Joksimović</cp:lastModifiedBy>
  <cp:revision>125</cp:revision>
  <dcterms:created xsi:type="dcterms:W3CDTF">2021-01-10T13:26:45Z</dcterms:created>
  <dcterms:modified xsi:type="dcterms:W3CDTF">2021-01-20T23:37:03Z</dcterms:modified>
</cp:coreProperties>
</file>