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8FAB-349C-437D-9726-832D35FCD6E3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B975-00BB-4370-8BC3-9BBE70E2AF0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84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novca - Donose se bolje odluke o odobrenju kredita klijentima i time smanjuje gubitak novca.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vremena - </a:t>
            </a:r>
            <a:r>
              <a:rPr lang="en-US" sz="1200" dirty="0" err="1">
                <a:solidFill>
                  <a:schemeClr val="accent2"/>
                </a:solidFill>
              </a:rPr>
              <a:t>Vreme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utro</a:t>
            </a:r>
            <a:r>
              <a:rPr lang="sr-Latn-RS" sz="1200" dirty="0" err="1">
                <a:solidFill>
                  <a:schemeClr val="accent2"/>
                </a:solidFill>
              </a:rPr>
              <a:t>šeno</a:t>
            </a:r>
            <a:r>
              <a:rPr lang="sr-Latn-RS" sz="1200" dirty="0">
                <a:solidFill>
                  <a:schemeClr val="accent2"/>
                </a:solidFill>
              </a:rPr>
              <a:t> na iscrpnu analizu podataka klijenata svedeno na minimum.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Napredna analitika - Jednostavan uvid u brojne korisne grafikone sa dodatnim filterima.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Poboljšanje predikcija - Konstantno poboljšanje predikcija vremenom kako se dodaju novi podaci.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42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Naprednija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-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200" dirty="0" err="1">
                <a:solidFill>
                  <a:schemeClr val="accent2"/>
                </a:solidFill>
              </a:rPr>
              <a:t>rešetci</a:t>
            </a:r>
            <a:r>
              <a:rPr lang="sr-Latn-RS" sz="1200" dirty="0">
                <a:solidFill>
                  <a:schemeClr val="accent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Dodatna LSTM mreža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Uvođenje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Uvođenje softvera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sr-Latn-RS" sz="12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Proširenje na bankarski </a:t>
            </a:r>
            <a:r>
              <a:rPr lang="sr-Latn-RS" sz="1200" dirty="0" err="1">
                <a:solidFill>
                  <a:schemeClr val="accent2"/>
                </a:solidFill>
              </a:rPr>
              <a:t>sector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02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0" y="4633670"/>
            <a:ext cx="9429713" cy="76481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7" y="5585327"/>
            <a:ext cx="4599989" cy="44261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16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902998" y="2272689"/>
            <a:ext cx="0" cy="7198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B79A9C-AD6B-4ED7-8B88-0EBD064D7FEA}"/>
              </a:ext>
            </a:extLst>
          </p:cNvPr>
          <p:cNvSpPr txBox="1"/>
          <p:nvPr/>
        </p:nvSpPr>
        <p:spPr>
          <a:xfrm>
            <a:off x="527226" y="904832"/>
            <a:ext cx="1124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39" y="1684790"/>
            <a:ext cx="4814293" cy="270804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5" y="4643021"/>
            <a:ext cx="9339621" cy="107863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4CFFE-EBEC-4498-9ACC-BC453D1A3357}"/>
              </a:ext>
            </a:extLst>
          </p:cNvPr>
          <p:cNvSpPr txBox="1"/>
          <p:nvPr/>
        </p:nvSpPr>
        <p:spPr>
          <a:xfrm>
            <a:off x="692458" y="1136342"/>
            <a:ext cx="873373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</p:txBody>
      </p:sp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633" y="3937511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55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81" y="3879677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4108879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1510106" y="4335403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1430207" y="2219275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8363188" y="2219275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1883548"/>
            <a:ext cx="1071563" cy="107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8363188" y="4335403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26" y="4108878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7551774" y="2153308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7551774" y="4179905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2223952" y="4179905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2247163" y="2153308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1924463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3" y="4034733"/>
            <a:ext cx="743054" cy="74305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79100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Fakture.csv 		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955 457 redova, 9 kolona</a:t>
            </a:r>
            <a:r>
              <a:rPr lang="sr-Latn-RS" sz="20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1 506 147 redova, 6 kolona</a:t>
            </a:r>
            <a:endParaRPr lang="sr-Latn-R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Kupci.csv								- 2 299 redova, 4 kolone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Finansijska i vlasnička struktura.csv		- 8 082 redova, 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8FC24-ADF5-4858-A55F-CD3A28A6DB12}"/>
              </a:ext>
            </a:extLst>
          </p:cNvPr>
          <p:cNvSpPr txBox="1"/>
          <p:nvPr/>
        </p:nvSpPr>
        <p:spPr>
          <a:xfrm>
            <a:off x="665824" y="1180731"/>
            <a:ext cx="54301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Odbacivanje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redova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svim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nedostaju</a:t>
            </a:r>
            <a:r>
              <a:rPr lang="sr-Latn-RS" sz="2000" dirty="0" err="1">
                <a:solidFill>
                  <a:schemeClr val="accent2"/>
                </a:solidFill>
              </a:rPr>
              <a:t>ćim</a:t>
            </a:r>
            <a:r>
              <a:rPr lang="sr-Latn-RS" sz="2000" dirty="0">
                <a:solidFill>
                  <a:schemeClr val="accent2"/>
                </a:solidFill>
              </a:rPr>
              <a:t> vrednostima</a:t>
            </a: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Konverzija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tipova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vrednosti</a:t>
            </a: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Zamena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nedostaju</a:t>
            </a:r>
            <a:r>
              <a:rPr lang="sr-Latn-RS" sz="2000" dirty="0" err="1">
                <a:solidFill>
                  <a:schemeClr val="accent2"/>
                </a:solidFill>
              </a:rPr>
              <a:t>ćih</a:t>
            </a:r>
            <a:r>
              <a:rPr lang="sr-Latn-RS" sz="2000" dirty="0">
                <a:solidFill>
                  <a:schemeClr val="accent2"/>
                </a:solidFill>
              </a:rPr>
              <a:t> vrednosti</a:t>
            </a:r>
          </a:p>
          <a:p>
            <a:pPr marL="285750" indent="-285750">
              <a:spcAft>
                <a:spcPts val="6000"/>
              </a:spcAft>
              <a:buFont typeface="Arial" panose="020B0604020202020204" pitchFamily="34" charset="0"/>
              <a:buChar char="•"/>
            </a:pPr>
            <a:r>
              <a:rPr lang="sr-Latn-RS" sz="2000" dirty="0" err="1">
                <a:solidFill>
                  <a:schemeClr val="accent2"/>
                </a:solidFill>
              </a:rPr>
              <a:t>Labelarno</a:t>
            </a:r>
            <a:r>
              <a:rPr lang="sr-Latn-RS" sz="2000" dirty="0">
                <a:solidFill>
                  <a:schemeClr val="accent2"/>
                </a:solidFill>
              </a:rPr>
              <a:t> </a:t>
            </a:r>
            <a:r>
              <a:rPr lang="sr-Latn-RS" sz="2000" dirty="0" err="1">
                <a:solidFill>
                  <a:schemeClr val="accent2"/>
                </a:solidFill>
              </a:rPr>
              <a:t>enkodovanje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49" y="1180731"/>
            <a:ext cx="3172096" cy="92676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AA8D29-3E3D-449D-B0DA-41B888BF3E14}"/>
              </a:ext>
            </a:extLst>
          </p:cNvPr>
          <p:cNvSpPr/>
          <p:nvPr/>
        </p:nvSpPr>
        <p:spPr>
          <a:xfrm>
            <a:off x="5586404" y="1412798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49" y="2486229"/>
            <a:ext cx="3946192" cy="52119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25AE0A4-D5B3-4A36-B091-18AB29204D5E}"/>
              </a:ext>
            </a:extLst>
          </p:cNvPr>
          <p:cNvSpPr/>
          <p:nvPr/>
        </p:nvSpPr>
        <p:spPr>
          <a:xfrm>
            <a:off x="5591890" y="2634837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49" y="3515953"/>
            <a:ext cx="5527688" cy="46474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CEE341-4288-4182-87A1-D7DAA92290EC}"/>
              </a:ext>
            </a:extLst>
          </p:cNvPr>
          <p:cNvSpPr/>
          <p:nvPr/>
        </p:nvSpPr>
        <p:spPr>
          <a:xfrm>
            <a:off x="5591890" y="3658536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049" y="4489229"/>
            <a:ext cx="3172096" cy="80297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B35779-8F58-49D1-91B5-277B828DAEBE}"/>
              </a:ext>
            </a:extLst>
          </p:cNvPr>
          <p:cNvSpPr/>
          <p:nvPr/>
        </p:nvSpPr>
        <p:spPr>
          <a:xfrm>
            <a:off x="5586404" y="4770870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4" y="1613155"/>
            <a:ext cx="8357853" cy="4288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81989-9EB5-44FC-9D5B-00BDFFFCB4C7}"/>
              </a:ext>
            </a:extLst>
          </p:cNvPr>
          <p:cNvSpPr txBox="1"/>
          <p:nvPr/>
        </p:nvSpPr>
        <p:spPr>
          <a:xfrm>
            <a:off x="613467" y="1105323"/>
            <a:ext cx="10239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35" y="3054102"/>
            <a:ext cx="2948750" cy="27137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72" y="3054102"/>
            <a:ext cx="5532144" cy="27182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AD0A2-3A4C-4842-9907-EADD1412D144}"/>
              </a:ext>
            </a:extLst>
          </p:cNvPr>
          <p:cNvSpPr txBox="1"/>
          <p:nvPr/>
        </p:nvSpPr>
        <p:spPr>
          <a:xfrm>
            <a:off x="816745" y="1085635"/>
            <a:ext cx="833253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</a:p>
        </p:txBody>
      </p:sp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Inženjering atributa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EB37B-8514-4A28-BC3F-27A87094D7AD}"/>
              </a:ext>
            </a:extLst>
          </p:cNvPr>
          <p:cNvSpPr txBox="1"/>
          <p:nvPr/>
        </p:nvSpPr>
        <p:spPr>
          <a:xfrm>
            <a:off x="577048" y="1154097"/>
            <a:ext cx="56093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</a:rPr>
              <a:t>Kreiranje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srednjih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vrednosti</a:t>
            </a:r>
            <a:r>
              <a:rPr lang="en-US" sz="1600" dirty="0">
                <a:solidFill>
                  <a:schemeClr val="accent2"/>
                </a:solidFill>
              </a:rPr>
              <a:t> za </a:t>
            </a:r>
            <a:r>
              <a:rPr lang="en-US" sz="1600" dirty="0" err="1">
                <a:solidFill>
                  <a:schemeClr val="accent2"/>
                </a:solidFill>
              </a:rPr>
              <a:t>sve</a:t>
            </a:r>
            <a:r>
              <a:rPr lang="en-US" sz="1600" dirty="0">
                <a:solidFill>
                  <a:schemeClr val="accent2"/>
                </a:solidFill>
              </a:rPr>
              <a:t> 3 </a:t>
            </a:r>
            <a:r>
              <a:rPr lang="en-US" sz="1600" dirty="0" err="1">
                <a:solidFill>
                  <a:schemeClr val="accent2"/>
                </a:solidFill>
              </a:rPr>
              <a:t>godine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klju</a:t>
            </a:r>
            <a:r>
              <a:rPr lang="sr-Latn-RS" sz="1600" dirty="0">
                <a:solidFill>
                  <a:schemeClr val="accent2"/>
                </a:solidFill>
              </a:rPr>
              <a:t>č</a:t>
            </a:r>
            <a:r>
              <a:rPr lang="en-US" sz="1600" dirty="0" err="1">
                <a:solidFill>
                  <a:schemeClr val="accent2"/>
                </a:solidFill>
              </a:rPr>
              <a:t>nih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bilansa</a:t>
            </a:r>
            <a:endParaRPr lang="sr-Latn-RS" sz="16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accent2"/>
                </a:solidFill>
              </a:rPr>
              <a:t>Formirana su 4 </a:t>
            </a:r>
            <a:r>
              <a:rPr lang="sr-Latn-RS" sz="1600" dirty="0" err="1">
                <a:solidFill>
                  <a:schemeClr val="accent2"/>
                </a:solidFill>
              </a:rPr>
              <a:t>diskretizovana</a:t>
            </a:r>
            <a:r>
              <a:rPr lang="sr-Latn-RS" sz="16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285750" indent="-285750">
              <a:spcAft>
                <a:spcPts val="72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odba</a:t>
            </a:r>
            <a:r>
              <a:rPr lang="sr-Latn-RS" sz="1600" dirty="0" err="1">
                <a:solidFill>
                  <a:schemeClr val="accent2"/>
                </a:solidFill>
              </a:rPr>
              <a:t>čeni</a:t>
            </a:r>
            <a:r>
              <a:rPr lang="sr-Latn-RS" sz="1600" dirty="0">
                <a:solidFill>
                  <a:schemeClr val="accent2"/>
                </a:solidFill>
              </a:rPr>
              <a:t> atribut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sr-Latn-RS" sz="1600" dirty="0">
                <a:solidFill>
                  <a:schemeClr val="accent2"/>
                </a:solidFill>
              </a:rPr>
              <a:t> </a:t>
            </a:r>
            <a:r>
              <a:rPr lang="sr-Latn-RS" sz="1600" b="1" dirty="0" err="1">
                <a:solidFill>
                  <a:schemeClr val="accent2"/>
                </a:solidFill>
              </a:rPr>
              <a:t>KupacID</a:t>
            </a:r>
            <a:r>
              <a:rPr lang="sr-Latn-RS" sz="1600" dirty="0">
                <a:solidFill>
                  <a:schemeClr val="accent2"/>
                </a:solidFill>
              </a:rPr>
              <a:t> i </a:t>
            </a:r>
            <a:r>
              <a:rPr lang="sr-Latn-RS" sz="1600" b="1" dirty="0" err="1">
                <a:solidFill>
                  <a:schemeClr val="accent2"/>
                </a:solidFill>
              </a:rPr>
              <a:t>KupacNaziv</a:t>
            </a:r>
            <a:r>
              <a:rPr lang="sr-Latn-RS" sz="16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01" y="1026809"/>
            <a:ext cx="3953387" cy="55673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1EBCE6-CD59-4798-ABB4-9DA099CC04BD}"/>
              </a:ext>
            </a:extLst>
          </p:cNvPr>
          <p:cNvSpPr/>
          <p:nvPr/>
        </p:nvSpPr>
        <p:spPr>
          <a:xfrm>
            <a:off x="6259529" y="1224815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DECB89-F293-43C2-8C75-BCBDC35DE6C6}"/>
              </a:ext>
            </a:extLst>
          </p:cNvPr>
          <p:cNvSpPr/>
          <p:nvPr/>
        </p:nvSpPr>
        <p:spPr>
          <a:xfrm>
            <a:off x="6259527" y="2489721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01" y="2076641"/>
            <a:ext cx="3243174" cy="121761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F289C7-90DE-4C49-AE83-F041C601ABA8}"/>
              </a:ext>
            </a:extLst>
          </p:cNvPr>
          <p:cNvSpPr/>
          <p:nvPr/>
        </p:nvSpPr>
        <p:spPr>
          <a:xfrm>
            <a:off x="6259527" y="3778021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B1A5CD-8217-4EE5-ADA8-28CA1C353F80}"/>
              </a:ext>
            </a:extLst>
          </p:cNvPr>
          <p:cNvSpPr/>
          <p:nvPr/>
        </p:nvSpPr>
        <p:spPr>
          <a:xfrm>
            <a:off x="6259527" y="5152268"/>
            <a:ext cx="558765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802" y="3561781"/>
            <a:ext cx="4264106" cy="50336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801" y="4332676"/>
            <a:ext cx="3802468" cy="190766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0DB5-EA54-4E88-993B-C8357788F1CD}"/>
              </a:ext>
            </a:extLst>
          </p:cNvPr>
          <p:cNvSpPr txBox="1"/>
          <p:nvPr/>
        </p:nvSpPr>
        <p:spPr>
          <a:xfrm>
            <a:off x="656947" y="1096013"/>
            <a:ext cx="874784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1" y="3164012"/>
            <a:ext cx="6651312" cy="243251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1348</TotalTime>
  <Words>567</Words>
  <Application>Microsoft Office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100</cp:revision>
  <dcterms:created xsi:type="dcterms:W3CDTF">2021-01-10T13:26:45Z</dcterms:created>
  <dcterms:modified xsi:type="dcterms:W3CDTF">2021-01-16T13:30:41Z</dcterms:modified>
</cp:coreProperties>
</file>