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3" r:id="rId6"/>
    <p:sldId id="264" r:id="rId7"/>
    <p:sldId id="265" r:id="rId8"/>
    <p:sldId id="266" r:id="rId9"/>
    <p:sldId id="261" r:id="rId10"/>
    <p:sldId id="262"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6/13/2019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6/13/2019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2971799"/>
          </a:xfrm>
        </p:spPr>
        <p:txBody>
          <a:bodyPr>
            <a:normAutofit fontScale="90000"/>
          </a:bodyPr>
          <a:lstStyle/>
          <a:p>
            <a:pPr algn="ctr"/>
            <a:r>
              <a:rPr lang="en-US" dirty="0" smtClean="0"/>
              <a:t>Simulation of RFID Smart Shopping System in the Supermarket</a:t>
            </a:r>
            <a:br>
              <a:rPr lang="en-US" dirty="0" smtClean="0"/>
            </a:br>
            <a:endParaRPr lang="en-US" dirty="0"/>
          </a:p>
        </p:txBody>
      </p:sp>
      <p:sp>
        <p:nvSpPr>
          <p:cNvPr id="3" name="Subtitle 2"/>
          <p:cNvSpPr>
            <a:spLocks noGrp="1"/>
          </p:cNvSpPr>
          <p:nvPr>
            <p:ph type="subTitle" idx="1"/>
          </p:nvPr>
        </p:nvSpPr>
        <p:spPr>
          <a:xfrm>
            <a:off x="609600" y="5181600"/>
            <a:ext cx="7772400" cy="1508760"/>
          </a:xfrm>
        </p:spPr>
        <p:txBody>
          <a:bodyPr>
            <a:normAutofit/>
          </a:bodyPr>
          <a:lstStyle/>
          <a:p>
            <a:pPr algn="l"/>
            <a:r>
              <a:rPr lang="en-US" dirty="0" smtClean="0"/>
              <a:t>Student: </a:t>
            </a:r>
            <a:r>
              <a:rPr lang="en-US" dirty="0" err="1" smtClean="0"/>
              <a:t>Toma</a:t>
            </a:r>
            <a:r>
              <a:rPr lang="en-US" dirty="0" smtClean="0"/>
              <a:t> </a:t>
            </a:r>
            <a:r>
              <a:rPr lang="en-US" dirty="0" err="1" smtClean="0"/>
              <a:t>Joksimović</a:t>
            </a:r>
            <a:endParaRPr lang="en-US" dirty="0" smtClean="0"/>
          </a:p>
          <a:p>
            <a:pPr algn="l"/>
            <a:r>
              <a:rPr lang="sr-Latn-CS" dirty="0" smtClean="0"/>
              <a:t>Professor: Nebojša Bačanin Džakula</a:t>
            </a:r>
            <a:endParaRPr lang="en-US" dirty="0" smtClean="0"/>
          </a:p>
          <a:p>
            <a:pPr algn="l"/>
            <a:r>
              <a:rPr lang="sr-Latn-CS" dirty="0" smtClean="0"/>
              <a:t>Course: Internet Software Architecture</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838200"/>
          </a:xfrm>
        </p:spPr>
        <p:txBody>
          <a:bodyPr/>
          <a:lstStyle/>
          <a:p>
            <a:r>
              <a:rPr lang="en-US" dirty="0" smtClean="0">
                <a:solidFill>
                  <a:schemeClr val="accent3">
                    <a:lumMod val="20000"/>
                    <a:lumOff val="80000"/>
                  </a:schemeClr>
                </a:solidFill>
              </a:rPr>
              <a:t>Conclusion</a:t>
            </a:r>
            <a:endParaRPr lang="en-US" dirty="0">
              <a:solidFill>
                <a:schemeClr val="accent3">
                  <a:lumMod val="20000"/>
                  <a:lumOff val="80000"/>
                </a:schemeClr>
              </a:solidFill>
            </a:endParaRPr>
          </a:p>
        </p:txBody>
      </p:sp>
      <p:sp>
        <p:nvSpPr>
          <p:cNvPr id="3" name="Text Placeholder 2"/>
          <p:cNvSpPr>
            <a:spLocks noGrp="1"/>
          </p:cNvSpPr>
          <p:nvPr>
            <p:ph type="body" idx="1"/>
          </p:nvPr>
        </p:nvSpPr>
        <p:spPr>
          <a:xfrm>
            <a:off x="530352" y="990600"/>
            <a:ext cx="7772400" cy="5638800"/>
          </a:xfrm>
        </p:spPr>
        <p:txBody>
          <a:bodyPr>
            <a:normAutofit/>
          </a:bodyPr>
          <a:lstStyle/>
          <a:p>
            <a:r>
              <a:rPr lang="en-US" sz="2400" dirty="0" smtClean="0"/>
              <a:t>This is an innovative and modified RFID system for modern supermarkets. This just brief simulation of control flow of the whole system. It can however be </a:t>
            </a:r>
            <a:r>
              <a:rPr lang="en-US" sz="2400" dirty="0" err="1" smtClean="0"/>
              <a:t>refactored</a:t>
            </a:r>
            <a:r>
              <a:rPr lang="en-US" sz="2400" dirty="0" smtClean="0"/>
              <a:t> and optimized to work concurrently and </a:t>
            </a:r>
            <a:r>
              <a:rPr lang="en-US" sz="2400" dirty="0" err="1" smtClean="0"/>
              <a:t>fastly</a:t>
            </a:r>
            <a:r>
              <a:rPr lang="en-US" sz="2400" dirty="0" smtClean="0"/>
              <a:t> as real time system. </a:t>
            </a:r>
            <a:endParaRPr lang="en-US" sz="2400" dirty="0" smtClean="0"/>
          </a:p>
          <a:p>
            <a:endParaRPr lang="en-US" sz="2400" dirty="0" smtClean="0"/>
          </a:p>
          <a:p>
            <a:r>
              <a:rPr lang="en-US" sz="2400" dirty="0" smtClean="0"/>
              <a:t>It </a:t>
            </a:r>
            <a:r>
              <a:rPr lang="en-US" sz="2400" dirty="0" smtClean="0"/>
              <a:t>would reduce waiting queues and time for waiting to pay, also it would make work for Cash Workers easier, faster and more efficient</a:t>
            </a:r>
            <a:r>
              <a:rPr lang="en-US" sz="2400" dirty="0" smtClean="0"/>
              <a:t>.</a:t>
            </a:r>
          </a:p>
          <a:p>
            <a:endParaRPr lang="en-US" sz="2400" dirty="0" smtClean="0"/>
          </a:p>
          <a:p>
            <a:r>
              <a:rPr lang="en-US" sz="2400" dirty="0" smtClean="0"/>
              <a:t>Also some additional functionalities can be added such as requesting from user to enter maximum amount of money he wants to spend, and remind him if he overstep that amount.</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7772400" cy="1002792"/>
          </a:xfrm>
        </p:spPr>
        <p:txBody>
          <a:bodyPr/>
          <a:lstStyle/>
          <a:p>
            <a:pPr algn="ctr"/>
            <a:r>
              <a:rPr lang="en-US" dirty="0" smtClean="0">
                <a:solidFill>
                  <a:schemeClr val="accent3">
                    <a:lumMod val="20000"/>
                    <a:lumOff val="80000"/>
                  </a:schemeClr>
                </a:solidFill>
              </a:rPr>
              <a:t>Questions?</a:t>
            </a:r>
            <a:endParaRPr lang="en-US" dirty="0">
              <a:solidFill>
                <a:schemeClr val="accent3">
                  <a:lumMod val="20000"/>
                  <a:lumOff val="8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152400"/>
            <a:ext cx="7772400" cy="990600"/>
          </a:xfrm>
        </p:spPr>
        <p:txBody>
          <a:bodyPr/>
          <a:lstStyle/>
          <a:p>
            <a:r>
              <a:rPr lang="en-US" dirty="0" smtClean="0">
                <a:solidFill>
                  <a:schemeClr val="accent3">
                    <a:lumMod val="20000"/>
                    <a:lumOff val="80000"/>
                  </a:schemeClr>
                </a:solidFill>
              </a:rPr>
              <a:t>Introduction</a:t>
            </a:r>
            <a:endParaRPr lang="en-US" dirty="0">
              <a:solidFill>
                <a:schemeClr val="accent3">
                  <a:lumMod val="20000"/>
                  <a:lumOff val="80000"/>
                </a:schemeClr>
              </a:solidFill>
            </a:endParaRPr>
          </a:p>
        </p:txBody>
      </p:sp>
      <p:sp>
        <p:nvSpPr>
          <p:cNvPr id="7" name="Text Placeholder 6"/>
          <p:cNvSpPr>
            <a:spLocks noGrp="1"/>
          </p:cNvSpPr>
          <p:nvPr>
            <p:ph type="body" idx="1"/>
          </p:nvPr>
        </p:nvSpPr>
        <p:spPr>
          <a:xfrm>
            <a:off x="530352" y="1295400"/>
            <a:ext cx="7089648" cy="5181600"/>
          </a:xfrm>
        </p:spPr>
        <p:txBody>
          <a:bodyPr>
            <a:normAutofit/>
          </a:bodyPr>
          <a:lstStyle/>
          <a:p>
            <a:r>
              <a:rPr lang="en-US" sz="2800" dirty="0" smtClean="0"/>
              <a:t>This is the  simulation of innovative system that could be implemented in the supermarkets all over the world. </a:t>
            </a:r>
            <a:endParaRPr lang="en-US" sz="2800" dirty="0" smtClean="0"/>
          </a:p>
          <a:p>
            <a:endParaRPr lang="en-US" sz="2800" dirty="0" smtClean="0"/>
          </a:p>
          <a:p>
            <a:r>
              <a:rPr lang="en-US" sz="2800" dirty="0" smtClean="0"/>
              <a:t>Instead of using personal cards, clients would use baskets that have RFID scanner in themselves, and every instance of article would have its own RFID number, even if there are more same articles, but every instance should have own RFID number, for easier (re)scanning.</a:t>
            </a:r>
            <a:endParaRPr lang="en-US" sz="2800" dirty="0">
              <a:solidFill>
                <a:schemeClr val="accent3">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914400"/>
          </a:xfrm>
        </p:spPr>
        <p:txBody>
          <a:bodyPr/>
          <a:lstStyle/>
          <a:p>
            <a:r>
              <a:rPr lang="en-US" dirty="0" smtClean="0">
                <a:solidFill>
                  <a:schemeClr val="accent3">
                    <a:lumMod val="20000"/>
                    <a:lumOff val="80000"/>
                  </a:schemeClr>
                </a:solidFill>
              </a:rPr>
              <a:t>Introduction</a:t>
            </a:r>
            <a:endParaRPr lang="en-US" dirty="0">
              <a:solidFill>
                <a:schemeClr val="accent3">
                  <a:lumMod val="20000"/>
                  <a:lumOff val="80000"/>
                </a:schemeClr>
              </a:solidFill>
            </a:endParaRPr>
          </a:p>
        </p:txBody>
      </p:sp>
      <p:sp>
        <p:nvSpPr>
          <p:cNvPr id="3" name="Text Placeholder 2"/>
          <p:cNvSpPr>
            <a:spLocks noGrp="1"/>
          </p:cNvSpPr>
          <p:nvPr>
            <p:ph type="body" idx="1"/>
          </p:nvPr>
        </p:nvSpPr>
        <p:spPr>
          <a:xfrm>
            <a:off x="530352" y="1219200"/>
            <a:ext cx="7772400" cy="5257800"/>
          </a:xfrm>
        </p:spPr>
        <p:txBody>
          <a:bodyPr>
            <a:normAutofit fontScale="92500" lnSpcReduction="20000"/>
          </a:bodyPr>
          <a:lstStyle/>
          <a:p>
            <a:r>
              <a:rPr lang="en-US" sz="2800" dirty="0" smtClean="0"/>
              <a:t>Client can take article out and put it back on the shelf, RFID scanner will automatically rescan an article, because it will find an article in list that is given to specific basket which is currently in use</a:t>
            </a:r>
            <a:r>
              <a:rPr lang="en-US" sz="2800" dirty="0" smtClean="0"/>
              <a:t>.</a:t>
            </a:r>
          </a:p>
          <a:p>
            <a:endParaRPr lang="en-US" sz="2800" dirty="0" smtClean="0"/>
          </a:p>
          <a:p>
            <a:r>
              <a:rPr lang="en-US" sz="2800" dirty="0" smtClean="0"/>
              <a:t>Also, the client can put in the basket an article that is from totally different shop, scanner will not recognize it, and it won’t be appended to the total price  for that basket</a:t>
            </a:r>
            <a:r>
              <a:rPr lang="en-US" sz="2800" dirty="0" smtClean="0"/>
              <a:t>.</a:t>
            </a:r>
          </a:p>
          <a:p>
            <a:endParaRPr lang="en-US" sz="2800" dirty="0" smtClean="0"/>
          </a:p>
          <a:p>
            <a:r>
              <a:rPr lang="en-US" sz="2800" dirty="0" smtClean="0"/>
              <a:t>On the Cash desk there is also RFID scanner that should scan the id number of every Shopping basket, and by scanning if its active, it will just throw the bill to the client.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838200"/>
          </a:xfrm>
        </p:spPr>
        <p:txBody>
          <a:bodyPr/>
          <a:lstStyle/>
          <a:p>
            <a:r>
              <a:rPr lang="en-US" dirty="0" smtClean="0">
                <a:solidFill>
                  <a:schemeClr val="accent3">
                    <a:lumMod val="20000"/>
                    <a:lumOff val="80000"/>
                  </a:schemeClr>
                </a:solidFill>
              </a:rPr>
              <a:t>Implementation</a:t>
            </a:r>
            <a:endParaRPr lang="en-US" dirty="0">
              <a:solidFill>
                <a:schemeClr val="accent3">
                  <a:lumMod val="20000"/>
                  <a:lumOff val="80000"/>
                </a:schemeClr>
              </a:solidFill>
            </a:endParaRPr>
          </a:p>
        </p:txBody>
      </p:sp>
      <p:sp>
        <p:nvSpPr>
          <p:cNvPr id="3" name="Text Placeholder 2"/>
          <p:cNvSpPr>
            <a:spLocks noGrp="1"/>
          </p:cNvSpPr>
          <p:nvPr>
            <p:ph type="body" idx="1"/>
          </p:nvPr>
        </p:nvSpPr>
        <p:spPr>
          <a:xfrm>
            <a:off x="530352" y="1143000"/>
            <a:ext cx="7772400" cy="5257800"/>
          </a:xfrm>
        </p:spPr>
        <p:txBody>
          <a:bodyPr/>
          <a:lstStyle/>
          <a:p>
            <a:r>
              <a:rPr lang="en-US" sz="2400" dirty="0" smtClean="0"/>
              <a:t>Application is programmed as Spring application with few types of Dependency Injection and one example of </a:t>
            </a:r>
            <a:r>
              <a:rPr lang="en-US" sz="2400" dirty="0" err="1" smtClean="0"/>
              <a:t>Autowired</a:t>
            </a:r>
            <a:r>
              <a:rPr lang="en-US" sz="2400" dirty="0" smtClean="0"/>
              <a:t> injection in to the object.</a:t>
            </a:r>
          </a:p>
          <a:p>
            <a:endParaRPr lang="en-US" sz="2400" dirty="0" smtClean="0"/>
          </a:p>
          <a:p>
            <a:r>
              <a:rPr lang="en-US" sz="2400" dirty="0" smtClean="0"/>
              <a:t>There are 6 Java classes, one of them is main class with main method and it is </a:t>
            </a:r>
            <a:r>
              <a:rPr lang="en-US" sz="2400" b="1" i="1" dirty="0" smtClean="0"/>
              <a:t>MarketServer.java</a:t>
            </a:r>
            <a:r>
              <a:rPr lang="en-US" sz="2400" dirty="0" smtClean="0"/>
              <a:t>.</a:t>
            </a:r>
          </a:p>
          <a:p>
            <a:endParaRPr lang="en-US" sz="2400" dirty="0" smtClean="0"/>
          </a:p>
          <a:p>
            <a:r>
              <a:rPr lang="en-US" sz="2400" dirty="0" smtClean="0"/>
              <a:t>It is not real client-server application, instead of that is simulation, because in the real life, server won’t actually ask for every moment what client want, instead of that client will by his own decision buy or take back what he wants, and go in which he wants category.</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685800"/>
          </a:xfrm>
        </p:spPr>
        <p:txBody>
          <a:bodyPr/>
          <a:lstStyle/>
          <a:p>
            <a:r>
              <a:rPr lang="en-US" dirty="0" smtClean="0">
                <a:solidFill>
                  <a:schemeClr val="accent3">
                    <a:lumMod val="20000"/>
                    <a:lumOff val="80000"/>
                  </a:schemeClr>
                </a:solidFill>
              </a:rPr>
              <a:t>Implementation</a:t>
            </a:r>
            <a:endParaRPr lang="en-US" dirty="0">
              <a:solidFill>
                <a:schemeClr val="accent3">
                  <a:lumMod val="20000"/>
                  <a:lumOff val="80000"/>
                </a:schemeClr>
              </a:solidFill>
            </a:endParaRPr>
          </a:p>
        </p:txBody>
      </p:sp>
      <p:sp>
        <p:nvSpPr>
          <p:cNvPr id="3" name="Text Placeholder 2"/>
          <p:cNvSpPr>
            <a:spLocks noGrp="1"/>
          </p:cNvSpPr>
          <p:nvPr>
            <p:ph type="body" idx="1"/>
          </p:nvPr>
        </p:nvSpPr>
        <p:spPr>
          <a:xfrm>
            <a:off x="530352" y="762000"/>
            <a:ext cx="7772400" cy="2438400"/>
          </a:xfrm>
        </p:spPr>
        <p:txBody>
          <a:bodyPr>
            <a:noAutofit/>
          </a:bodyPr>
          <a:lstStyle/>
          <a:p>
            <a:r>
              <a:rPr lang="en-US" sz="1800" b="1" i="1" dirty="0" err="1" smtClean="0">
                <a:latin typeface="+mj-lt"/>
              </a:rPr>
              <a:t>scanArticle</a:t>
            </a:r>
            <a:r>
              <a:rPr lang="en-US" sz="1800" b="1" i="1" dirty="0" smtClean="0">
                <a:latin typeface="+mj-lt"/>
              </a:rPr>
              <a:t>()</a:t>
            </a:r>
            <a:r>
              <a:rPr lang="en-US" sz="1800" dirty="0" smtClean="0">
                <a:latin typeface="+mj-lt"/>
              </a:rPr>
              <a:t> is one of the most important methods in this class and generally, by the way we don’t have too many methods in whole application. </a:t>
            </a:r>
            <a:r>
              <a:rPr lang="en-US" sz="1800" b="1" i="1" dirty="0" err="1" smtClean="0">
                <a:latin typeface="+mj-lt"/>
              </a:rPr>
              <a:t>scanArticle</a:t>
            </a:r>
            <a:r>
              <a:rPr lang="en-US" sz="1800" b="1" i="1" dirty="0" smtClean="0">
                <a:latin typeface="+mj-lt"/>
              </a:rPr>
              <a:t>()</a:t>
            </a:r>
            <a:r>
              <a:rPr lang="en-US" sz="1800" dirty="0" smtClean="0">
                <a:latin typeface="+mj-lt"/>
              </a:rPr>
              <a:t> method simulate scanner on the basket. There are 3 cases generally:</a:t>
            </a:r>
          </a:p>
          <a:p>
            <a:pPr lvl="0"/>
            <a:r>
              <a:rPr lang="en-US" sz="1800" dirty="0" smtClean="0">
                <a:latin typeface="+mj-lt"/>
              </a:rPr>
              <a:t>1) In </a:t>
            </a:r>
            <a:r>
              <a:rPr lang="en-US" sz="1800" dirty="0" smtClean="0">
                <a:latin typeface="+mj-lt"/>
              </a:rPr>
              <a:t>first loop we check if article is </a:t>
            </a:r>
            <a:r>
              <a:rPr lang="en-US" sz="1800" dirty="0" err="1" smtClean="0">
                <a:latin typeface="+mj-lt"/>
              </a:rPr>
              <a:t>taked</a:t>
            </a:r>
            <a:r>
              <a:rPr lang="en-US" sz="1800" dirty="0" smtClean="0">
                <a:latin typeface="+mj-lt"/>
              </a:rPr>
              <a:t> out from the basket and in that case we should rescan it, so remove from basket list and add back to system list.</a:t>
            </a:r>
          </a:p>
          <a:p>
            <a:pPr lvl="0"/>
            <a:r>
              <a:rPr lang="en-US" sz="1800" dirty="0" smtClean="0">
                <a:latin typeface="+mj-lt"/>
              </a:rPr>
              <a:t>2) In </a:t>
            </a:r>
            <a:r>
              <a:rPr lang="en-US" sz="1800" dirty="0" smtClean="0">
                <a:latin typeface="+mj-lt"/>
              </a:rPr>
              <a:t>second loop we check if article is put in the basket, so we </a:t>
            </a:r>
            <a:r>
              <a:rPr lang="en-US" sz="1800" dirty="0" err="1" smtClean="0">
                <a:latin typeface="+mj-lt"/>
              </a:rPr>
              <a:t>shuld</a:t>
            </a:r>
            <a:r>
              <a:rPr lang="en-US" sz="1800" dirty="0" smtClean="0">
                <a:latin typeface="+mj-lt"/>
              </a:rPr>
              <a:t> scan it, add to basket list and remove from system list.</a:t>
            </a:r>
          </a:p>
          <a:p>
            <a:r>
              <a:rPr lang="en-US" sz="1800" dirty="0" smtClean="0">
                <a:latin typeface="+mj-lt"/>
              </a:rPr>
              <a:t>3) If </a:t>
            </a:r>
            <a:r>
              <a:rPr lang="en-US" sz="1800" dirty="0" smtClean="0">
                <a:latin typeface="+mj-lt"/>
              </a:rPr>
              <a:t>article is not in the system and in the basket so it is from another shop and ignore it</a:t>
            </a:r>
            <a:endParaRPr lang="en-US" sz="1800" dirty="0">
              <a:latin typeface="+mj-lt"/>
            </a:endParaRPr>
          </a:p>
        </p:txBody>
      </p:sp>
      <p:pic>
        <p:nvPicPr>
          <p:cNvPr id="4" name="Picture 3" descr="C:\Users\Korisnik\Desktop\Faks- Softversko i Informaciono Inzenjerstvo\3. Godina\2. Semestar\Internet Softverske Arhitekture\Vezbe\2. Kolokvijum\Mini projekat 2\docs\shoppingBasket2.jpg"/>
          <p:cNvPicPr/>
          <p:nvPr/>
        </p:nvPicPr>
        <p:blipFill>
          <a:blip r:embed="rId2" cstate="print"/>
          <a:srcRect/>
          <a:stretch>
            <a:fillRect/>
          </a:stretch>
        </p:blipFill>
        <p:spPr bwMode="auto">
          <a:xfrm>
            <a:off x="1676400" y="3352800"/>
            <a:ext cx="5791200" cy="332894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838200"/>
          </a:xfrm>
        </p:spPr>
        <p:txBody>
          <a:bodyPr/>
          <a:lstStyle/>
          <a:p>
            <a:r>
              <a:rPr lang="en-US" dirty="0" smtClean="0">
                <a:solidFill>
                  <a:schemeClr val="accent3">
                    <a:lumMod val="20000"/>
                    <a:lumOff val="80000"/>
                  </a:schemeClr>
                </a:solidFill>
              </a:rPr>
              <a:t>Implementation</a:t>
            </a:r>
            <a:endParaRPr lang="en-US" dirty="0">
              <a:solidFill>
                <a:schemeClr val="accent3">
                  <a:lumMod val="20000"/>
                  <a:lumOff val="80000"/>
                </a:schemeClr>
              </a:solidFill>
            </a:endParaRPr>
          </a:p>
        </p:txBody>
      </p:sp>
      <p:sp>
        <p:nvSpPr>
          <p:cNvPr id="3" name="Text Placeholder 2"/>
          <p:cNvSpPr>
            <a:spLocks noGrp="1"/>
          </p:cNvSpPr>
          <p:nvPr>
            <p:ph type="body" idx="1"/>
          </p:nvPr>
        </p:nvSpPr>
        <p:spPr>
          <a:xfrm>
            <a:off x="4724400" y="838200"/>
            <a:ext cx="4191000" cy="5867400"/>
          </a:xfrm>
        </p:spPr>
        <p:txBody>
          <a:bodyPr>
            <a:normAutofit fontScale="92500" lnSpcReduction="10000"/>
          </a:bodyPr>
          <a:lstStyle/>
          <a:p>
            <a:r>
              <a:rPr lang="en-US" b="1" dirty="0" err="1" smtClean="0">
                <a:latin typeface="+mj-lt"/>
              </a:rPr>
              <a:t>CashDesk</a:t>
            </a:r>
            <a:r>
              <a:rPr lang="en-US" dirty="0" smtClean="0">
                <a:latin typeface="+mj-lt"/>
              </a:rPr>
              <a:t> class will build concrete desk object. This object has its own id and </a:t>
            </a:r>
            <a:r>
              <a:rPr lang="en-US" b="1" dirty="0" err="1" smtClean="0">
                <a:latin typeface="+mj-lt"/>
              </a:rPr>
              <a:t>CashWorker</a:t>
            </a:r>
            <a:r>
              <a:rPr lang="en-US" dirty="0" smtClean="0">
                <a:latin typeface="+mj-lt"/>
              </a:rPr>
              <a:t> object.</a:t>
            </a:r>
          </a:p>
          <a:p>
            <a:r>
              <a:rPr lang="en-US" dirty="0" smtClean="0">
                <a:latin typeface="+mj-lt"/>
              </a:rPr>
              <a:t>It doesn’t have constructors because we use setter injection for making Cash Desk objects and object injection with separate or inner bean injecting Cash Worker bean in Cash Desk object as property, and there also other getters and setters.</a:t>
            </a:r>
          </a:p>
          <a:p>
            <a:r>
              <a:rPr lang="en-US" dirty="0" smtClean="0">
                <a:latin typeface="+mj-lt"/>
              </a:rPr>
              <a:t>Also we have one more important method which simulate scanning of basket. There are 2 cases:</a:t>
            </a:r>
          </a:p>
          <a:p>
            <a:pPr lvl="0"/>
            <a:r>
              <a:rPr lang="en-US" dirty="0" smtClean="0">
                <a:latin typeface="+mj-lt"/>
              </a:rPr>
              <a:t>1) Basket </a:t>
            </a:r>
            <a:r>
              <a:rPr lang="en-US" dirty="0" smtClean="0">
                <a:latin typeface="+mj-lt"/>
              </a:rPr>
              <a:t>is not active so there is nothing in it and Cash Worker can’t make the bill.</a:t>
            </a:r>
          </a:p>
          <a:p>
            <a:pPr lvl="0"/>
            <a:r>
              <a:rPr lang="en-US" dirty="0" smtClean="0">
                <a:latin typeface="+mj-lt"/>
              </a:rPr>
              <a:t>2) Basket </a:t>
            </a:r>
            <a:r>
              <a:rPr lang="en-US" dirty="0" smtClean="0">
                <a:latin typeface="+mj-lt"/>
              </a:rPr>
              <a:t>is active so we reset all attributes in the basket, gain Worker experience and make bill after that.</a:t>
            </a:r>
          </a:p>
          <a:p>
            <a:endParaRPr lang="en-US" dirty="0"/>
          </a:p>
        </p:txBody>
      </p:sp>
      <p:pic>
        <p:nvPicPr>
          <p:cNvPr id="4" name="Picture 3" descr="C:\Users\Korisnik\Desktop\Faks- Softversko i Informaciono Inzenjerstvo\3. Godina\2. Semestar\Internet Softverske Arhitekture\Vezbe\2. Kolokvijum\Mini projekat 2\docs\cashDesk.jpg"/>
          <p:cNvPicPr/>
          <p:nvPr/>
        </p:nvPicPr>
        <p:blipFill>
          <a:blip r:embed="rId2" cstate="print"/>
          <a:srcRect/>
          <a:stretch>
            <a:fillRect/>
          </a:stretch>
        </p:blipFill>
        <p:spPr bwMode="auto">
          <a:xfrm>
            <a:off x="457200" y="914400"/>
            <a:ext cx="4118653" cy="5791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914400"/>
          </a:xfrm>
        </p:spPr>
        <p:txBody>
          <a:bodyPr/>
          <a:lstStyle/>
          <a:p>
            <a:r>
              <a:rPr lang="en-US" dirty="0" smtClean="0">
                <a:solidFill>
                  <a:schemeClr val="accent3">
                    <a:lumMod val="20000"/>
                    <a:lumOff val="80000"/>
                  </a:schemeClr>
                </a:solidFill>
              </a:rPr>
              <a:t>Implementation</a:t>
            </a:r>
            <a:endParaRPr lang="en-US" dirty="0">
              <a:solidFill>
                <a:schemeClr val="accent3">
                  <a:lumMod val="20000"/>
                  <a:lumOff val="80000"/>
                </a:schemeClr>
              </a:solidFill>
            </a:endParaRPr>
          </a:p>
        </p:txBody>
      </p:sp>
      <p:sp>
        <p:nvSpPr>
          <p:cNvPr id="3" name="Text Placeholder 2"/>
          <p:cNvSpPr>
            <a:spLocks noGrp="1"/>
          </p:cNvSpPr>
          <p:nvPr>
            <p:ph type="body" idx="1"/>
          </p:nvPr>
        </p:nvSpPr>
        <p:spPr>
          <a:xfrm>
            <a:off x="530352" y="1143000"/>
            <a:ext cx="7772400" cy="5257800"/>
          </a:xfrm>
        </p:spPr>
        <p:txBody>
          <a:bodyPr>
            <a:normAutofit/>
          </a:bodyPr>
          <a:lstStyle/>
          <a:p>
            <a:r>
              <a:rPr lang="en-US" sz="2000" dirty="0" smtClean="0"/>
              <a:t>On the next slide is </a:t>
            </a:r>
            <a:r>
              <a:rPr lang="en-US" sz="2000" dirty="0" smtClean="0"/>
              <a:t>an implementation of </a:t>
            </a:r>
            <a:r>
              <a:rPr lang="en-US" sz="2000" dirty="0" err="1" smtClean="0"/>
              <a:t>MarketServer</a:t>
            </a:r>
            <a:r>
              <a:rPr lang="en-US" sz="2000" dirty="0" smtClean="0"/>
              <a:t> class with main method on the left side and on the right side there is xml configuration file for Spring with application context and beans.</a:t>
            </a:r>
          </a:p>
          <a:p>
            <a:endParaRPr lang="en-US" sz="2000" dirty="0" smtClean="0"/>
          </a:p>
          <a:p>
            <a:r>
              <a:rPr lang="en-US" sz="2000" dirty="0" smtClean="0"/>
              <a:t>At </a:t>
            </a:r>
            <a:r>
              <a:rPr lang="en-US" sz="2000" dirty="0" smtClean="0"/>
              <a:t>the beginning we have simulation of the database with Hash Map that stores categories as keys and articles in lists as values.</a:t>
            </a:r>
          </a:p>
          <a:p>
            <a:r>
              <a:rPr lang="en-US" sz="2000" dirty="0" smtClean="0"/>
              <a:t>First example presents setter injection where we set attributes via properties in xml file.</a:t>
            </a:r>
          </a:p>
          <a:p>
            <a:r>
              <a:rPr lang="en-US" sz="2000" dirty="0" smtClean="0"/>
              <a:t/>
            </a:r>
            <a:br>
              <a:rPr lang="en-US" sz="2000" dirty="0" smtClean="0"/>
            </a:br>
            <a:r>
              <a:rPr lang="en-US" sz="2000" dirty="0" smtClean="0"/>
              <a:t>Second example shows Constructor Injection via </a:t>
            </a:r>
            <a:r>
              <a:rPr lang="en-US" sz="2000" b="1" dirty="0" smtClean="0"/>
              <a:t>constructor-</a:t>
            </a:r>
            <a:r>
              <a:rPr lang="en-US" sz="2000" b="1" dirty="0" err="1" smtClean="0"/>
              <a:t>arg</a:t>
            </a:r>
            <a:r>
              <a:rPr lang="en-US" sz="2000" dirty="0" smtClean="0"/>
              <a:t> tags with type attribute where we put type of the argument. </a:t>
            </a:r>
            <a:endParaRPr lang="en-US" sz="2000" dirty="0" smtClean="0"/>
          </a:p>
          <a:p>
            <a:endParaRPr lang="en-US" sz="2000" dirty="0" smtClean="0"/>
          </a:p>
          <a:p>
            <a:r>
              <a:rPr lang="en-US" sz="2000" dirty="0" smtClean="0"/>
              <a:t>While </a:t>
            </a:r>
            <a:r>
              <a:rPr lang="en-US" sz="2000" dirty="0" smtClean="0"/>
              <a:t>getting instances of articles, we will immediately add them into the list and at the end put list in the hash map.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4956048" cy="838200"/>
          </a:xfrm>
        </p:spPr>
        <p:txBody>
          <a:bodyPr/>
          <a:lstStyle/>
          <a:p>
            <a:r>
              <a:rPr lang="en-US" dirty="0" smtClean="0">
                <a:solidFill>
                  <a:schemeClr val="accent3">
                    <a:lumMod val="20000"/>
                    <a:lumOff val="80000"/>
                  </a:schemeClr>
                </a:solidFill>
              </a:rPr>
              <a:t>Implementation</a:t>
            </a:r>
            <a:endParaRPr lang="en-US" dirty="0">
              <a:solidFill>
                <a:schemeClr val="accent3">
                  <a:lumMod val="20000"/>
                  <a:lumOff val="80000"/>
                </a:schemeClr>
              </a:solidFill>
            </a:endParaRPr>
          </a:p>
        </p:txBody>
      </p:sp>
      <p:pic>
        <p:nvPicPr>
          <p:cNvPr id="4" name="Picture 3" descr="C:\Users\Korisnik\Desktop\Faks- Softversko i Informaciono Inzenjerstvo\3. Godina\2. Semestar\Internet Softverske Arhitekture\Vezbe\2. Kolokvijum\Mini projekat 2\docs\marketServer1.jpg"/>
          <p:cNvPicPr/>
          <p:nvPr/>
        </p:nvPicPr>
        <p:blipFill>
          <a:blip r:embed="rId2" cstate="print"/>
          <a:srcRect/>
          <a:stretch>
            <a:fillRect/>
          </a:stretch>
        </p:blipFill>
        <p:spPr bwMode="auto">
          <a:xfrm>
            <a:off x="228600" y="990600"/>
            <a:ext cx="4724400" cy="5638800"/>
          </a:xfrm>
          <a:prstGeom prst="rect">
            <a:avLst/>
          </a:prstGeom>
          <a:noFill/>
          <a:ln w="9525">
            <a:noFill/>
            <a:miter lim="800000"/>
            <a:headEnd/>
            <a:tailEnd/>
          </a:ln>
        </p:spPr>
      </p:pic>
      <p:pic>
        <p:nvPicPr>
          <p:cNvPr id="5" name="Picture 4" descr="C:\Users\Korisnik\Desktop\Faks- Softversko i Informaciono Inzenjerstvo\3. Godina\2. Semestar\Internet Softverske Arhitekture\Vezbe\2. Kolokvijum\Mini projekat 2\docs\xml1.jpg"/>
          <p:cNvPicPr/>
          <p:nvPr/>
        </p:nvPicPr>
        <p:blipFill>
          <a:blip r:embed="rId3" cstate="print"/>
          <a:srcRect/>
          <a:stretch>
            <a:fillRect/>
          </a:stretch>
        </p:blipFill>
        <p:spPr bwMode="auto">
          <a:xfrm>
            <a:off x="5105400" y="990600"/>
            <a:ext cx="3810000" cy="5638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914400"/>
          </a:xfrm>
        </p:spPr>
        <p:txBody>
          <a:bodyPr/>
          <a:lstStyle/>
          <a:p>
            <a:r>
              <a:rPr lang="en-US" dirty="0" smtClean="0">
                <a:solidFill>
                  <a:schemeClr val="accent3">
                    <a:lumMod val="20000"/>
                    <a:lumOff val="80000"/>
                  </a:schemeClr>
                </a:solidFill>
              </a:rPr>
              <a:t>Functionalities</a:t>
            </a:r>
            <a:endParaRPr lang="en-US" dirty="0">
              <a:solidFill>
                <a:schemeClr val="accent3">
                  <a:lumMod val="20000"/>
                  <a:lumOff val="80000"/>
                </a:schemeClr>
              </a:solidFill>
            </a:endParaRPr>
          </a:p>
        </p:txBody>
      </p:sp>
      <p:sp>
        <p:nvSpPr>
          <p:cNvPr id="3" name="Text Placeholder 2"/>
          <p:cNvSpPr>
            <a:spLocks noGrp="1"/>
          </p:cNvSpPr>
          <p:nvPr>
            <p:ph type="body" idx="1"/>
          </p:nvPr>
        </p:nvSpPr>
        <p:spPr>
          <a:xfrm>
            <a:off x="530352" y="1143000"/>
            <a:ext cx="7772400" cy="5334000"/>
          </a:xfrm>
        </p:spPr>
        <p:txBody>
          <a:bodyPr/>
          <a:lstStyle/>
          <a:p>
            <a:r>
              <a:rPr lang="en-US" dirty="0" smtClean="0">
                <a:latin typeface="+mj-lt"/>
              </a:rPr>
              <a:t>There are some primary functionalities that this system offers:</a:t>
            </a:r>
          </a:p>
          <a:p>
            <a:r>
              <a:rPr lang="en-US" b="1" dirty="0" smtClean="0">
                <a:latin typeface="+mj-lt"/>
              </a:rPr>
              <a:t>3.1 (Re)Scanning articles</a:t>
            </a:r>
            <a:r>
              <a:rPr lang="en-US" dirty="0" smtClean="0">
                <a:latin typeface="+mj-lt"/>
              </a:rPr>
              <a:t> and automatically adding/removing them in basket list, also with real time editing price.</a:t>
            </a:r>
          </a:p>
          <a:p>
            <a:r>
              <a:rPr lang="en-US" b="1" dirty="0" smtClean="0">
                <a:latin typeface="+mj-lt"/>
              </a:rPr>
              <a:t>3.2 Showing lists</a:t>
            </a:r>
            <a:r>
              <a:rPr lang="en-US" dirty="0" smtClean="0">
                <a:latin typeface="+mj-lt"/>
              </a:rPr>
              <a:t> of:</a:t>
            </a:r>
          </a:p>
          <a:p>
            <a:r>
              <a:rPr lang="en-US" dirty="0" smtClean="0">
                <a:latin typeface="+mj-lt"/>
              </a:rPr>
              <a:t>-  categories, </a:t>
            </a:r>
          </a:p>
          <a:p>
            <a:r>
              <a:rPr lang="en-US" dirty="0" smtClean="0">
                <a:latin typeface="+mj-lt"/>
              </a:rPr>
              <a:t>-  articles per category, </a:t>
            </a:r>
          </a:p>
          <a:p>
            <a:r>
              <a:rPr lang="en-US" dirty="0" smtClean="0">
                <a:latin typeface="+mj-lt"/>
              </a:rPr>
              <a:t>- desks, </a:t>
            </a:r>
          </a:p>
          <a:p>
            <a:r>
              <a:rPr lang="en-US" dirty="0" smtClean="0">
                <a:latin typeface="+mj-lt"/>
              </a:rPr>
              <a:t>- taken articles.</a:t>
            </a:r>
          </a:p>
          <a:p>
            <a:r>
              <a:rPr lang="en-US" b="1" dirty="0" smtClean="0">
                <a:latin typeface="+mj-lt"/>
              </a:rPr>
              <a:t>3.3 Scanning shopping </a:t>
            </a:r>
            <a:r>
              <a:rPr lang="en-US" b="1" dirty="0" err="1" smtClean="0">
                <a:latin typeface="+mj-lt"/>
              </a:rPr>
              <a:t>baksets</a:t>
            </a:r>
            <a:r>
              <a:rPr lang="en-US" dirty="0" smtClean="0">
                <a:latin typeface="+mj-lt"/>
              </a:rPr>
              <a:t>, so it will </a:t>
            </a:r>
            <a:r>
              <a:rPr lang="en-US" dirty="0" err="1" smtClean="0">
                <a:latin typeface="+mj-lt"/>
              </a:rPr>
              <a:t>imidiately</a:t>
            </a:r>
            <a:r>
              <a:rPr lang="en-US" dirty="0" smtClean="0">
                <a:latin typeface="+mj-lt"/>
              </a:rPr>
              <a:t> now which articles are taken, and total price, just by one scan on the Cash Desk. It will after automatically reset all data in the basket and gain worker experience</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TotalTime>
  <Words>835</Words>
  <Application>Microsoft Office PowerPoint</Application>
  <PresentationFormat>On-screen Show (4:3)</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Simulation of RFID Smart Shopping System in the Supermarket </vt:lpstr>
      <vt:lpstr>Introduction</vt:lpstr>
      <vt:lpstr>Introduction</vt:lpstr>
      <vt:lpstr>Implementation</vt:lpstr>
      <vt:lpstr>Implementation</vt:lpstr>
      <vt:lpstr>Implementation</vt:lpstr>
      <vt:lpstr>Implementation</vt:lpstr>
      <vt:lpstr>Implementation</vt:lpstr>
      <vt:lpstr>Functionalities</vt:lpstr>
      <vt:lpstr>Conclusion</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RFID Smart Shopping System in the Supermarket </dc:title>
  <dc:creator>Korisnik</dc:creator>
  <cp:lastModifiedBy>Korisnik</cp:lastModifiedBy>
  <cp:revision>18</cp:revision>
  <dcterms:created xsi:type="dcterms:W3CDTF">2006-08-16T00:00:00Z</dcterms:created>
  <dcterms:modified xsi:type="dcterms:W3CDTF">2019-06-13T22:37:09Z</dcterms:modified>
</cp:coreProperties>
</file>