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7"/>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5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5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E67171-3A1A-4B0F-9FDF-B77B131AFA72}" type="datetimeFigureOut">
              <a:rPr lang="en-US" smtClean="0"/>
              <a:pPr/>
              <a:t>1/24/2019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0AE35B-A08C-4B71-BE8C-B66C16E41A8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1D8BD707-D9CF-40AE-B4C6-C98DA3205C09}" type="datetimeFigureOut">
              <a:rPr lang="en-US" smtClean="0"/>
              <a:pPr/>
              <a:t>1/24/2019</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1/24/2019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1/24/2019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1/24/2019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1/24/2019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1/24/2019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1D8BD707-D9CF-40AE-B4C6-C98DA3205C09}" type="datetimeFigureOut">
              <a:rPr lang="en-US" smtClean="0"/>
              <a:pPr/>
              <a:t>1/24/2019</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D8BD707-D9CF-40AE-B4C6-C98DA3205C09}" type="datetimeFigureOut">
              <a:rPr lang="en-US" smtClean="0"/>
              <a:pPr/>
              <a:t>1/24/2019</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438400"/>
            <a:ext cx="6553200" cy="1371600"/>
          </a:xfrm>
        </p:spPr>
        <p:txBody>
          <a:bodyPr>
            <a:normAutofit/>
          </a:bodyPr>
          <a:lstStyle/>
          <a:p>
            <a:r>
              <a:rPr lang="en-US" dirty="0" err="1" smtClean="0">
                <a:latin typeface="Calibri" pitchFamily="34" charset="0"/>
                <a:cs typeface="Arial" pitchFamily="34" charset="0"/>
              </a:rPr>
              <a:t>Pravljenje</a:t>
            </a:r>
            <a:r>
              <a:rPr lang="en-US" dirty="0" smtClean="0">
                <a:latin typeface="Calibri" pitchFamily="34" charset="0"/>
                <a:cs typeface="Arial" pitchFamily="34" charset="0"/>
              </a:rPr>
              <a:t> </a:t>
            </a:r>
            <a:r>
              <a:rPr lang="en-US" dirty="0" err="1" smtClean="0">
                <a:latin typeface="Calibri" pitchFamily="34" charset="0"/>
                <a:cs typeface="Arial" pitchFamily="34" charset="0"/>
              </a:rPr>
              <a:t>rezervne</a:t>
            </a:r>
            <a:r>
              <a:rPr lang="en-US" dirty="0" smtClean="0">
                <a:latin typeface="Calibri" pitchFamily="34" charset="0"/>
                <a:cs typeface="Arial" pitchFamily="34" charset="0"/>
              </a:rPr>
              <a:t> </a:t>
            </a:r>
            <a:r>
              <a:rPr lang="en-US" dirty="0" err="1" smtClean="0">
                <a:latin typeface="Calibri" pitchFamily="34" charset="0"/>
                <a:cs typeface="Arial" pitchFamily="34" charset="0"/>
              </a:rPr>
              <a:t>kopije</a:t>
            </a:r>
            <a:r>
              <a:rPr lang="en-US" dirty="0" smtClean="0">
                <a:latin typeface="Calibri" pitchFamily="34" charset="0"/>
                <a:cs typeface="Arial" pitchFamily="34" charset="0"/>
              </a:rPr>
              <a:t> Windows </a:t>
            </a:r>
            <a:r>
              <a:rPr lang="en-US" dirty="0" err="1" smtClean="0">
                <a:latin typeface="Calibri" pitchFamily="34" charset="0"/>
                <a:cs typeface="Arial" pitchFamily="34" charset="0"/>
              </a:rPr>
              <a:t>registra</a:t>
            </a:r>
            <a:endParaRPr lang="en-US" dirty="0">
              <a:latin typeface="Calibri" pitchFamily="34" charset="0"/>
              <a:cs typeface="Arial" pitchFamily="34" charset="0"/>
            </a:endParaRPr>
          </a:p>
        </p:txBody>
      </p:sp>
      <p:sp>
        <p:nvSpPr>
          <p:cNvPr id="3" name="TextBox 2"/>
          <p:cNvSpPr txBox="1"/>
          <p:nvPr/>
        </p:nvSpPr>
        <p:spPr>
          <a:xfrm>
            <a:off x="2133600" y="838200"/>
            <a:ext cx="4690900" cy="584775"/>
          </a:xfrm>
          <a:prstGeom prst="rect">
            <a:avLst/>
          </a:prstGeom>
          <a:noFill/>
        </p:spPr>
        <p:txBody>
          <a:bodyPr wrap="none" rtlCol="0">
            <a:spAutoFit/>
          </a:bodyPr>
          <a:lstStyle/>
          <a:p>
            <a:r>
              <a:rPr lang="en-US" sz="3200" dirty="0" err="1" smtClean="0">
                <a:latin typeface="Calibri" pitchFamily="34" charset="0"/>
                <a:cs typeface="Arial" pitchFamily="34" charset="0"/>
              </a:rPr>
              <a:t>Osnove</a:t>
            </a:r>
            <a:r>
              <a:rPr lang="en-US" sz="3200" dirty="0" smtClean="0">
                <a:latin typeface="Calibri" pitchFamily="34" charset="0"/>
                <a:cs typeface="Arial" pitchFamily="34" charset="0"/>
              </a:rPr>
              <a:t> </a:t>
            </a:r>
            <a:r>
              <a:rPr lang="en-US" sz="3200" dirty="0" err="1" smtClean="0">
                <a:latin typeface="Calibri" pitchFamily="34" charset="0"/>
                <a:cs typeface="Arial" pitchFamily="34" charset="0"/>
              </a:rPr>
              <a:t>Digitalne</a:t>
            </a:r>
            <a:r>
              <a:rPr lang="en-US" sz="3200" dirty="0" smtClean="0">
                <a:latin typeface="Calibri" pitchFamily="34" charset="0"/>
                <a:cs typeface="Arial" pitchFamily="34" charset="0"/>
              </a:rPr>
              <a:t> </a:t>
            </a:r>
            <a:r>
              <a:rPr lang="en-US" sz="3200" dirty="0" err="1" smtClean="0">
                <a:latin typeface="Calibri" pitchFamily="34" charset="0"/>
                <a:cs typeface="Arial" pitchFamily="34" charset="0"/>
              </a:rPr>
              <a:t>Forenzike</a:t>
            </a:r>
            <a:endParaRPr lang="en-US" sz="3200" dirty="0">
              <a:latin typeface="Calibri" pitchFamily="34" charset="0"/>
              <a:cs typeface="Arial" pitchFamily="34" charset="0"/>
            </a:endParaRPr>
          </a:p>
        </p:txBody>
      </p:sp>
      <p:sp>
        <p:nvSpPr>
          <p:cNvPr id="4" name="TextBox 3"/>
          <p:cNvSpPr txBox="1"/>
          <p:nvPr/>
        </p:nvSpPr>
        <p:spPr>
          <a:xfrm>
            <a:off x="762000" y="5105400"/>
            <a:ext cx="3483518" cy="1200329"/>
          </a:xfrm>
          <a:prstGeom prst="rect">
            <a:avLst/>
          </a:prstGeom>
          <a:noFill/>
        </p:spPr>
        <p:txBody>
          <a:bodyPr wrap="none" rtlCol="0">
            <a:spAutoFit/>
          </a:bodyPr>
          <a:lstStyle/>
          <a:p>
            <a:r>
              <a:rPr lang="en-US" sz="2400" dirty="0" err="1" smtClean="0">
                <a:latin typeface="Calibri" pitchFamily="34" charset="0"/>
                <a:cs typeface="Arial" pitchFamily="34" charset="0"/>
              </a:rPr>
              <a:t>Profesor</a:t>
            </a:r>
            <a:r>
              <a:rPr lang="sr-Latn-CS" sz="2400" dirty="0" smtClean="0">
                <a:latin typeface="Calibri" pitchFamily="34" charset="0"/>
                <a:cs typeface="Arial" pitchFamily="34" charset="0"/>
              </a:rPr>
              <a:t> </a:t>
            </a:r>
            <a:r>
              <a:rPr lang="en-US" sz="2400" dirty="0" smtClean="0">
                <a:latin typeface="Calibri" pitchFamily="34" charset="0"/>
                <a:cs typeface="Arial" pitchFamily="34" charset="0"/>
              </a:rPr>
              <a:t>: Sa</a:t>
            </a:r>
            <a:r>
              <a:rPr lang="sr-Latn-CS" sz="2400" dirty="0" smtClean="0">
                <a:latin typeface="Calibri" pitchFamily="34" charset="0"/>
                <a:cs typeface="Arial" pitchFamily="34" charset="0"/>
              </a:rPr>
              <a:t>ša Adamović</a:t>
            </a:r>
          </a:p>
          <a:p>
            <a:r>
              <a:rPr lang="sr-Latn-CS" sz="2400" dirty="0" smtClean="0">
                <a:latin typeface="Calibri" pitchFamily="34" charset="0"/>
                <a:cs typeface="Arial" pitchFamily="34" charset="0"/>
              </a:rPr>
              <a:t>Asistent : Jelena Gavrilović</a:t>
            </a:r>
          </a:p>
          <a:p>
            <a:r>
              <a:rPr lang="sr-Latn-CS" sz="2400" dirty="0" smtClean="0">
                <a:latin typeface="Calibri" pitchFamily="34" charset="0"/>
                <a:cs typeface="Arial" pitchFamily="34" charset="0"/>
              </a:rPr>
              <a:t>Student : Toma Joksimović</a:t>
            </a:r>
            <a:endParaRPr lang="en-US" sz="2400" dirty="0">
              <a:latin typeface="Calibri"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85800" y="838200"/>
            <a:ext cx="7620000" cy="914400"/>
          </a:xfrm>
        </p:spPr>
        <p:txBody>
          <a:bodyPr>
            <a:normAutofit fontScale="70000" lnSpcReduction="20000"/>
          </a:bodyPr>
          <a:lstStyle/>
          <a:p>
            <a:r>
              <a:rPr lang="sr-Latn-CS" dirty="0" smtClean="0">
                <a:latin typeface="Calibri" pitchFamily="34" charset="0"/>
              </a:rPr>
              <a:t>3. Nakon toga za svaki podkluč, pribavi informacije o podkluču na osnovu indeksa </a:t>
            </a:r>
            <a:r>
              <a:rPr lang="sr-Latn-CS" b="1" i="1" dirty="0" smtClean="0">
                <a:latin typeface="Calibri" pitchFamily="34" charset="0"/>
              </a:rPr>
              <a:t>i</a:t>
            </a:r>
            <a:r>
              <a:rPr lang="sr-Latn-CS" dirty="0" smtClean="0">
                <a:latin typeface="Calibri" pitchFamily="34" charset="0"/>
              </a:rPr>
              <a:t>  pa kreira folder i rekurzivno poziva istu funkciju u kojoj će trenutni ključ biti onaj koji je prethodno bio podključ.</a:t>
            </a:r>
          </a:p>
        </p:txBody>
      </p:sp>
      <p:sp>
        <p:nvSpPr>
          <p:cNvPr id="5" name="Title 1"/>
          <p:cNvSpPr>
            <a:spLocks noGrp="1"/>
          </p:cNvSpPr>
          <p:nvPr>
            <p:ph type="title"/>
          </p:nvPr>
        </p:nvSpPr>
        <p:spPr>
          <a:xfrm>
            <a:off x="533400" y="0"/>
            <a:ext cx="7772400" cy="685800"/>
          </a:xfrm>
        </p:spPr>
        <p:txBody>
          <a:bodyPr/>
          <a:lstStyle/>
          <a:p>
            <a:r>
              <a:rPr lang="en-US" dirty="0" smtClean="0">
                <a:latin typeface="Calibri" pitchFamily="34" charset="0"/>
              </a:rPr>
              <a:t>Program </a:t>
            </a:r>
            <a:r>
              <a:rPr lang="en-US" dirty="0" err="1" smtClean="0">
                <a:latin typeface="Calibri" pitchFamily="34" charset="0"/>
              </a:rPr>
              <a:t>za</a:t>
            </a:r>
            <a:r>
              <a:rPr lang="en-US" dirty="0" smtClean="0">
                <a:latin typeface="Calibri" pitchFamily="34" charset="0"/>
              </a:rPr>
              <a:t> </a:t>
            </a:r>
            <a:r>
              <a:rPr lang="en-US" dirty="0" err="1" smtClean="0">
                <a:latin typeface="Calibri" pitchFamily="34" charset="0"/>
              </a:rPr>
              <a:t>pravljenje</a:t>
            </a:r>
            <a:r>
              <a:rPr lang="en-US" dirty="0" smtClean="0">
                <a:latin typeface="Calibri" pitchFamily="34" charset="0"/>
              </a:rPr>
              <a:t> </a:t>
            </a:r>
            <a:r>
              <a:rPr lang="en-US" dirty="0" err="1" smtClean="0">
                <a:latin typeface="Calibri" pitchFamily="34" charset="0"/>
              </a:rPr>
              <a:t>rezervne</a:t>
            </a:r>
            <a:r>
              <a:rPr lang="en-US" dirty="0" smtClean="0">
                <a:latin typeface="Calibri" pitchFamily="34" charset="0"/>
              </a:rPr>
              <a:t> </a:t>
            </a:r>
            <a:r>
              <a:rPr lang="en-US" dirty="0" err="1" smtClean="0">
                <a:latin typeface="Calibri" pitchFamily="34" charset="0"/>
              </a:rPr>
              <a:t>kopije</a:t>
            </a:r>
            <a:endParaRPr lang="en-US" dirty="0">
              <a:latin typeface="Calibri" pitchFamily="34" charset="0"/>
            </a:endParaRPr>
          </a:p>
        </p:txBody>
      </p:sp>
      <p:pic>
        <p:nvPicPr>
          <p:cNvPr id="5122" name="Picture 2" descr="C:\Users\Korisnik\Desktop\Faks- Softversko i Informaciono Inzenjerstvo\3. Godina\1. Semestar\Osnove Digitalne Forenzike\Vezbe\Ispit\Zavrsni projekat\Untitled3.jpg"/>
          <p:cNvPicPr>
            <a:picLocks noChangeAspect="1" noChangeArrowheads="1"/>
          </p:cNvPicPr>
          <p:nvPr/>
        </p:nvPicPr>
        <p:blipFill>
          <a:blip r:embed="rId2" cstate="print"/>
          <a:srcRect/>
          <a:stretch>
            <a:fillRect/>
          </a:stretch>
        </p:blipFill>
        <p:spPr bwMode="auto">
          <a:xfrm>
            <a:off x="762000" y="1981200"/>
            <a:ext cx="7924800" cy="45720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762000"/>
            <a:ext cx="8001000" cy="1371600"/>
          </a:xfrm>
        </p:spPr>
        <p:txBody>
          <a:bodyPr>
            <a:normAutofit fontScale="55000" lnSpcReduction="20000"/>
          </a:bodyPr>
          <a:lstStyle/>
          <a:p>
            <a:r>
              <a:rPr lang="sr-Latn-CS" dirty="0" smtClean="0"/>
              <a:t>Na kraju analiziramo glavnu funkciju u kom počinje izvršavanje programa.</a:t>
            </a:r>
          </a:p>
          <a:p>
            <a:r>
              <a:rPr lang="sr-Latn-CS" dirty="0" smtClean="0"/>
              <a:t>Nakon definisanja promenljivih, pokazivača i putanje izvlačimo podatke o početnom ključu.</a:t>
            </a:r>
          </a:p>
          <a:p>
            <a:r>
              <a:rPr lang="sr-Latn-CS" dirty="0" smtClean="0"/>
              <a:t>Kreiramo direktorijum sa nazivom početnog ključa i obilazimo podključeve i promenljive datog ključa.</a:t>
            </a:r>
            <a:endParaRPr lang="en-US" dirty="0"/>
          </a:p>
        </p:txBody>
      </p:sp>
      <p:sp>
        <p:nvSpPr>
          <p:cNvPr id="4" name="Title 1"/>
          <p:cNvSpPr>
            <a:spLocks noGrp="1"/>
          </p:cNvSpPr>
          <p:nvPr>
            <p:ph type="title"/>
          </p:nvPr>
        </p:nvSpPr>
        <p:spPr>
          <a:xfrm>
            <a:off x="533400" y="0"/>
            <a:ext cx="7772400" cy="685800"/>
          </a:xfrm>
        </p:spPr>
        <p:txBody>
          <a:bodyPr/>
          <a:lstStyle/>
          <a:p>
            <a:r>
              <a:rPr lang="en-US" dirty="0" smtClean="0">
                <a:latin typeface="Calibri" pitchFamily="34" charset="0"/>
              </a:rPr>
              <a:t>Program </a:t>
            </a:r>
            <a:r>
              <a:rPr lang="en-US" dirty="0" err="1" smtClean="0">
                <a:latin typeface="Calibri" pitchFamily="34" charset="0"/>
              </a:rPr>
              <a:t>za</a:t>
            </a:r>
            <a:r>
              <a:rPr lang="en-US" dirty="0" smtClean="0">
                <a:latin typeface="Calibri" pitchFamily="34" charset="0"/>
              </a:rPr>
              <a:t> </a:t>
            </a:r>
            <a:r>
              <a:rPr lang="en-US" dirty="0" err="1" smtClean="0">
                <a:latin typeface="Calibri" pitchFamily="34" charset="0"/>
              </a:rPr>
              <a:t>pravljenje</a:t>
            </a:r>
            <a:r>
              <a:rPr lang="en-US" dirty="0" smtClean="0">
                <a:latin typeface="Calibri" pitchFamily="34" charset="0"/>
              </a:rPr>
              <a:t> </a:t>
            </a:r>
            <a:r>
              <a:rPr lang="en-US" dirty="0" err="1" smtClean="0">
                <a:latin typeface="Calibri" pitchFamily="34" charset="0"/>
              </a:rPr>
              <a:t>rezervne</a:t>
            </a:r>
            <a:r>
              <a:rPr lang="en-US" dirty="0" smtClean="0">
                <a:latin typeface="Calibri" pitchFamily="34" charset="0"/>
              </a:rPr>
              <a:t> </a:t>
            </a:r>
            <a:r>
              <a:rPr lang="en-US" dirty="0" err="1" smtClean="0">
                <a:latin typeface="Calibri" pitchFamily="34" charset="0"/>
              </a:rPr>
              <a:t>kopije</a:t>
            </a:r>
            <a:endParaRPr lang="en-US" dirty="0">
              <a:latin typeface="Calibri" pitchFamily="34" charset="0"/>
            </a:endParaRPr>
          </a:p>
        </p:txBody>
      </p:sp>
      <p:pic>
        <p:nvPicPr>
          <p:cNvPr id="6146" name="Picture 2" descr="C:\Users\Korisnik\Desktop\Faks- Softversko i Informaciono Inzenjerstvo\3. Godina\1. Semestar\Osnove Digitalne Forenzike\Vezbe\Ispit\Zavrsni projekat\Untitled.jpg"/>
          <p:cNvPicPr>
            <a:picLocks noChangeAspect="1" noChangeArrowheads="1"/>
          </p:cNvPicPr>
          <p:nvPr/>
        </p:nvPicPr>
        <p:blipFill>
          <a:blip r:embed="rId2" cstate="print"/>
          <a:srcRect/>
          <a:stretch>
            <a:fillRect/>
          </a:stretch>
        </p:blipFill>
        <p:spPr bwMode="auto">
          <a:xfrm>
            <a:off x="533400" y="2209800"/>
            <a:ext cx="8372475" cy="45339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838200"/>
            <a:ext cx="7696200" cy="2743200"/>
          </a:xfrm>
        </p:spPr>
        <p:txBody>
          <a:bodyPr>
            <a:normAutofit fontScale="77500" lnSpcReduction="20000"/>
          </a:bodyPr>
          <a:lstStyle/>
          <a:p>
            <a:r>
              <a:rPr lang="sr-Latn-CS" dirty="0" smtClean="0">
                <a:latin typeface="Calibri" pitchFamily="34" charset="0"/>
              </a:rPr>
              <a:t>Pokretanjem programa vidimo prikaz putanja svih foldera i fajlova koji su usput kreirani.</a:t>
            </a:r>
          </a:p>
          <a:p>
            <a:r>
              <a:rPr lang="sr-Latn-CS" dirty="0" smtClean="0">
                <a:latin typeface="Calibri" pitchFamily="34" charset="0"/>
              </a:rPr>
              <a:t>Ako nešto ne bude u redu bićemo obavešteni o tome.</a:t>
            </a:r>
          </a:p>
          <a:p>
            <a:r>
              <a:rPr lang="sr-Latn-CS" dirty="0" smtClean="0">
                <a:latin typeface="Calibri" pitchFamily="34" charset="0"/>
              </a:rPr>
              <a:t>Program je podešen da napravi rezervnu kopiju za ključ Software u ključu HKEY_CURRENT_USER.</a:t>
            </a:r>
          </a:p>
          <a:p>
            <a:r>
              <a:rPr lang="sr-Latn-CS" dirty="0" smtClean="0">
                <a:latin typeface="Calibri" pitchFamily="34" charset="0"/>
              </a:rPr>
              <a:t>Generalno pravimo kopiju za onaj ključ odakle nam trebaju podaci.</a:t>
            </a:r>
          </a:p>
          <a:p>
            <a:endParaRPr lang="en-US" dirty="0">
              <a:latin typeface="Calibri" pitchFamily="34" charset="0"/>
            </a:endParaRPr>
          </a:p>
        </p:txBody>
      </p:sp>
      <p:sp>
        <p:nvSpPr>
          <p:cNvPr id="4" name="Title 1"/>
          <p:cNvSpPr>
            <a:spLocks noGrp="1"/>
          </p:cNvSpPr>
          <p:nvPr>
            <p:ph type="title"/>
          </p:nvPr>
        </p:nvSpPr>
        <p:spPr>
          <a:xfrm>
            <a:off x="533400" y="0"/>
            <a:ext cx="7772400" cy="685800"/>
          </a:xfrm>
        </p:spPr>
        <p:txBody>
          <a:bodyPr/>
          <a:lstStyle/>
          <a:p>
            <a:r>
              <a:rPr lang="en-US" dirty="0" smtClean="0">
                <a:latin typeface="Calibri" pitchFamily="34" charset="0"/>
              </a:rPr>
              <a:t>Program </a:t>
            </a:r>
            <a:r>
              <a:rPr lang="en-US" dirty="0" err="1" smtClean="0">
                <a:latin typeface="Calibri" pitchFamily="34" charset="0"/>
              </a:rPr>
              <a:t>za</a:t>
            </a:r>
            <a:r>
              <a:rPr lang="en-US" dirty="0" smtClean="0">
                <a:latin typeface="Calibri" pitchFamily="34" charset="0"/>
              </a:rPr>
              <a:t> </a:t>
            </a:r>
            <a:r>
              <a:rPr lang="en-US" dirty="0" err="1" smtClean="0">
                <a:latin typeface="Calibri" pitchFamily="34" charset="0"/>
              </a:rPr>
              <a:t>pravljenje</a:t>
            </a:r>
            <a:r>
              <a:rPr lang="en-US" dirty="0" smtClean="0">
                <a:latin typeface="Calibri" pitchFamily="34" charset="0"/>
              </a:rPr>
              <a:t> </a:t>
            </a:r>
            <a:r>
              <a:rPr lang="en-US" dirty="0" err="1" smtClean="0">
                <a:latin typeface="Calibri" pitchFamily="34" charset="0"/>
              </a:rPr>
              <a:t>rezervne</a:t>
            </a:r>
            <a:r>
              <a:rPr lang="en-US" dirty="0" smtClean="0">
                <a:latin typeface="Calibri" pitchFamily="34" charset="0"/>
              </a:rPr>
              <a:t> </a:t>
            </a:r>
            <a:r>
              <a:rPr lang="en-US" dirty="0" err="1" smtClean="0">
                <a:latin typeface="Calibri" pitchFamily="34" charset="0"/>
              </a:rPr>
              <a:t>kopije</a:t>
            </a:r>
            <a:endParaRPr lang="en-US" dirty="0">
              <a:latin typeface="Calibri" pitchFamily="34" charset="0"/>
            </a:endParaRPr>
          </a:p>
        </p:txBody>
      </p:sp>
      <p:pic>
        <p:nvPicPr>
          <p:cNvPr id="7170" name="Picture 2" descr="C:\Users\Korisnik\Desktop\Faks- Softversko i Informaciono Inzenjerstvo\3. Godina\1. Semestar\Osnove Digitalne Forenzike\Vezbe\Ispit\Zavrsni projekat\reg3.jpg"/>
          <p:cNvPicPr>
            <a:picLocks noChangeAspect="1" noChangeArrowheads="1"/>
          </p:cNvPicPr>
          <p:nvPr/>
        </p:nvPicPr>
        <p:blipFill>
          <a:blip r:embed="rId2" cstate="print"/>
          <a:srcRect/>
          <a:stretch>
            <a:fillRect/>
          </a:stretch>
        </p:blipFill>
        <p:spPr bwMode="auto">
          <a:xfrm>
            <a:off x="1066800" y="3276600"/>
            <a:ext cx="6477000" cy="3399568"/>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762000"/>
            <a:ext cx="7848600" cy="1524000"/>
          </a:xfrm>
        </p:spPr>
        <p:txBody>
          <a:bodyPr>
            <a:normAutofit fontScale="55000" lnSpcReduction="20000"/>
          </a:bodyPr>
          <a:lstStyle/>
          <a:p>
            <a:r>
              <a:rPr lang="sr-Latn-CS" dirty="0" smtClean="0"/>
              <a:t>Na slikama ispod možemo videti generisanu rezervnu kopiju u istoj strukturi i rasporedu kao u registru.</a:t>
            </a:r>
          </a:p>
          <a:p>
            <a:r>
              <a:rPr lang="sr-Latn-CS" dirty="0" smtClean="0"/>
              <a:t>Vidimo prikaz ključeva i podključeva u vidu foldera i registracionih  fajlova za svaku promenljivu od ključa.</a:t>
            </a:r>
          </a:p>
          <a:p>
            <a:r>
              <a:rPr lang="sr-Latn-CS" b="1" dirty="0" smtClean="0">
                <a:latin typeface="Calibri" pitchFamily="34" charset="0"/>
              </a:rPr>
              <a:t>HKEY_CURRENT_USER</a:t>
            </a:r>
            <a:r>
              <a:rPr lang="sr-Latn-CS" dirty="0" smtClean="0">
                <a:latin typeface="Calibri" pitchFamily="34" charset="0"/>
              </a:rPr>
              <a:t> s</a:t>
            </a:r>
            <a:r>
              <a:rPr lang="en-US" dirty="0" err="1" smtClean="0">
                <a:latin typeface="Calibri" pitchFamily="34" charset="0"/>
              </a:rPr>
              <a:t>adrži</a:t>
            </a:r>
            <a:r>
              <a:rPr lang="en-US" dirty="0" smtClean="0">
                <a:latin typeface="Calibri" pitchFamily="34" charset="0"/>
              </a:rPr>
              <a:t> </a:t>
            </a:r>
            <a:r>
              <a:rPr lang="en-US" dirty="0" err="1" smtClean="0">
                <a:latin typeface="Calibri" pitchFamily="34" charset="0"/>
              </a:rPr>
              <a:t>konfiguracione</a:t>
            </a:r>
            <a:r>
              <a:rPr lang="en-US" dirty="0" smtClean="0">
                <a:latin typeface="Calibri" pitchFamily="34" charset="0"/>
              </a:rPr>
              <a:t> </a:t>
            </a:r>
            <a:r>
              <a:rPr lang="en-US" dirty="0" err="1" smtClean="0">
                <a:latin typeface="Calibri" pitchFamily="34" charset="0"/>
              </a:rPr>
              <a:t>podatke</a:t>
            </a:r>
            <a:r>
              <a:rPr lang="en-US" dirty="0" smtClean="0">
                <a:latin typeface="Calibri" pitchFamily="34" charset="0"/>
              </a:rPr>
              <a:t> </a:t>
            </a:r>
            <a:r>
              <a:rPr lang="en-US" dirty="0" err="1" smtClean="0">
                <a:latin typeface="Calibri" pitchFamily="34" charset="0"/>
              </a:rPr>
              <a:t>za</a:t>
            </a:r>
            <a:r>
              <a:rPr lang="en-US" dirty="0" smtClean="0">
                <a:latin typeface="Calibri" pitchFamily="34" charset="0"/>
              </a:rPr>
              <a:t> </a:t>
            </a:r>
            <a:r>
              <a:rPr lang="en-US" dirty="0" err="1" smtClean="0">
                <a:latin typeface="Calibri" pitchFamily="34" charset="0"/>
              </a:rPr>
              <a:t>korisnika</a:t>
            </a:r>
            <a:r>
              <a:rPr lang="en-US" dirty="0" smtClean="0">
                <a:latin typeface="Calibri" pitchFamily="34" charset="0"/>
              </a:rPr>
              <a:t> </a:t>
            </a:r>
            <a:r>
              <a:rPr lang="en-US" dirty="0" err="1" smtClean="0">
                <a:latin typeface="Calibri" pitchFamily="34" charset="0"/>
              </a:rPr>
              <a:t>koji</a:t>
            </a:r>
            <a:r>
              <a:rPr lang="en-US" dirty="0" smtClean="0">
                <a:latin typeface="Calibri" pitchFamily="34" charset="0"/>
              </a:rPr>
              <a:t> je </a:t>
            </a:r>
            <a:r>
              <a:rPr lang="en-US" dirty="0" err="1" smtClean="0">
                <a:latin typeface="Calibri" pitchFamily="34" charset="0"/>
              </a:rPr>
              <a:t>trenutno</a:t>
            </a:r>
            <a:r>
              <a:rPr lang="en-US" dirty="0" smtClean="0">
                <a:latin typeface="Calibri" pitchFamily="34" charset="0"/>
              </a:rPr>
              <a:t> u </a:t>
            </a:r>
            <a:r>
              <a:rPr lang="en-US" dirty="0" err="1" smtClean="0">
                <a:latin typeface="Calibri" pitchFamily="34" charset="0"/>
              </a:rPr>
              <a:t>sistemu</a:t>
            </a:r>
            <a:r>
              <a:rPr lang="en-US" dirty="0" smtClean="0">
                <a:latin typeface="Calibri" pitchFamily="34" charset="0"/>
              </a:rPr>
              <a:t>, </a:t>
            </a:r>
            <a:r>
              <a:rPr lang="en-US" dirty="0" err="1" smtClean="0">
                <a:latin typeface="Calibri" pitchFamily="34" charset="0"/>
              </a:rPr>
              <a:t>uključujući</a:t>
            </a:r>
            <a:r>
              <a:rPr lang="en-US" dirty="0" smtClean="0">
                <a:latin typeface="Calibri" pitchFamily="34" charset="0"/>
              </a:rPr>
              <a:t> </a:t>
            </a:r>
            <a:r>
              <a:rPr lang="en-US" dirty="0" err="1" smtClean="0">
                <a:latin typeface="Calibri" pitchFamily="34" charset="0"/>
              </a:rPr>
              <a:t>korisničke</a:t>
            </a:r>
            <a:r>
              <a:rPr lang="en-US" dirty="0" smtClean="0">
                <a:latin typeface="Calibri" pitchFamily="34" charset="0"/>
              </a:rPr>
              <a:t> </a:t>
            </a:r>
            <a:r>
              <a:rPr lang="en-US" dirty="0" err="1" smtClean="0">
                <a:latin typeface="Calibri" pitchFamily="34" charset="0"/>
              </a:rPr>
              <a:t>foldere</a:t>
            </a:r>
            <a:r>
              <a:rPr lang="en-US" dirty="0" smtClean="0">
                <a:latin typeface="Calibri" pitchFamily="34" charset="0"/>
              </a:rPr>
              <a:t>, </a:t>
            </a:r>
            <a:r>
              <a:rPr lang="en-US" dirty="0" err="1" smtClean="0">
                <a:latin typeface="Calibri" pitchFamily="34" charset="0"/>
              </a:rPr>
              <a:t>boje</a:t>
            </a:r>
            <a:r>
              <a:rPr lang="en-US" dirty="0" smtClean="0">
                <a:latin typeface="Calibri" pitchFamily="34" charset="0"/>
              </a:rPr>
              <a:t> </a:t>
            </a:r>
            <a:r>
              <a:rPr lang="en-US" dirty="0" err="1" smtClean="0">
                <a:latin typeface="Calibri" pitchFamily="34" charset="0"/>
              </a:rPr>
              <a:t>ekrana</a:t>
            </a:r>
            <a:r>
              <a:rPr lang="en-US" dirty="0" smtClean="0">
                <a:latin typeface="Calibri" pitchFamily="34" charset="0"/>
              </a:rPr>
              <a:t> </a:t>
            </a:r>
            <a:r>
              <a:rPr lang="en-US" dirty="0" err="1" smtClean="0">
                <a:latin typeface="Calibri" pitchFamily="34" charset="0"/>
              </a:rPr>
              <a:t>i</a:t>
            </a:r>
            <a:r>
              <a:rPr lang="en-US" dirty="0" smtClean="0">
                <a:latin typeface="Calibri" pitchFamily="34" charset="0"/>
              </a:rPr>
              <a:t> </a:t>
            </a:r>
            <a:r>
              <a:rPr lang="en-US" dirty="0" err="1" smtClean="0">
                <a:latin typeface="Calibri" pitchFamily="34" charset="0"/>
              </a:rPr>
              <a:t>podešavanja</a:t>
            </a:r>
            <a:r>
              <a:rPr lang="en-US" dirty="0" smtClean="0">
                <a:latin typeface="Calibri" pitchFamily="34" charset="0"/>
              </a:rPr>
              <a:t> Control </a:t>
            </a:r>
            <a:r>
              <a:rPr lang="en-US" dirty="0" err="1" smtClean="0">
                <a:latin typeface="Calibri" pitchFamily="34" charset="0"/>
              </a:rPr>
              <a:t>Panela</a:t>
            </a:r>
            <a:r>
              <a:rPr lang="en-US" dirty="0" smtClean="0">
                <a:latin typeface="Calibri" pitchFamily="34" charset="0"/>
              </a:rPr>
              <a:t>.</a:t>
            </a:r>
            <a:endParaRPr lang="en-US" dirty="0">
              <a:latin typeface="Calibri" pitchFamily="34" charset="0"/>
            </a:endParaRPr>
          </a:p>
        </p:txBody>
      </p:sp>
      <p:sp>
        <p:nvSpPr>
          <p:cNvPr id="4" name="Title 1"/>
          <p:cNvSpPr>
            <a:spLocks noGrp="1"/>
          </p:cNvSpPr>
          <p:nvPr>
            <p:ph type="title"/>
          </p:nvPr>
        </p:nvSpPr>
        <p:spPr>
          <a:xfrm>
            <a:off x="533400" y="0"/>
            <a:ext cx="7772400" cy="685800"/>
          </a:xfrm>
        </p:spPr>
        <p:txBody>
          <a:bodyPr/>
          <a:lstStyle/>
          <a:p>
            <a:r>
              <a:rPr lang="en-US" dirty="0" smtClean="0">
                <a:latin typeface="Calibri" pitchFamily="34" charset="0"/>
              </a:rPr>
              <a:t>Program </a:t>
            </a:r>
            <a:r>
              <a:rPr lang="en-US" dirty="0" err="1" smtClean="0">
                <a:latin typeface="Calibri" pitchFamily="34" charset="0"/>
              </a:rPr>
              <a:t>za</a:t>
            </a:r>
            <a:r>
              <a:rPr lang="en-US" dirty="0" smtClean="0">
                <a:latin typeface="Calibri" pitchFamily="34" charset="0"/>
              </a:rPr>
              <a:t> </a:t>
            </a:r>
            <a:r>
              <a:rPr lang="en-US" dirty="0" err="1" smtClean="0">
                <a:latin typeface="Calibri" pitchFamily="34" charset="0"/>
              </a:rPr>
              <a:t>pravljenje</a:t>
            </a:r>
            <a:r>
              <a:rPr lang="en-US" dirty="0" smtClean="0">
                <a:latin typeface="Calibri" pitchFamily="34" charset="0"/>
              </a:rPr>
              <a:t> </a:t>
            </a:r>
            <a:r>
              <a:rPr lang="en-US" dirty="0" err="1" smtClean="0">
                <a:latin typeface="Calibri" pitchFamily="34" charset="0"/>
              </a:rPr>
              <a:t>rezervne</a:t>
            </a:r>
            <a:r>
              <a:rPr lang="en-US" dirty="0" smtClean="0">
                <a:latin typeface="Calibri" pitchFamily="34" charset="0"/>
              </a:rPr>
              <a:t> </a:t>
            </a:r>
            <a:r>
              <a:rPr lang="en-US" dirty="0" err="1" smtClean="0">
                <a:latin typeface="Calibri" pitchFamily="34" charset="0"/>
              </a:rPr>
              <a:t>kopije</a:t>
            </a:r>
            <a:endParaRPr lang="en-US" dirty="0">
              <a:latin typeface="Calibri" pitchFamily="34" charset="0"/>
            </a:endParaRPr>
          </a:p>
        </p:txBody>
      </p:sp>
      <p:pic>
        <p:nvPicPr>
          <p:cNvPr id="8194" name="Picture 2" descr="C:\Users\Korisnik\Desktop\Faks- Softversko i Informaciono Inzenjerstvo\3. Godina\1. Semestar\Osnove Digitalne Forenzike\Vezbe\Ispit\Zavrsni projekat\reg2.jpg"/>
          <p:cNvPicPr>
            <a:picLocks noChangeAspect="1" noChangeArrowheads="1"/>
          </p:cNvPicPr>
          <p:nvPr/>
        </p:nvPicPr>
        <p:blipFill>
          <a:blip r:embed="rId2" cstate="print"/>
          <a:srcRect/>
          <a:stretch>
            <a:fillRect/>
          </a:stretch>
        </p:blipFill>
        <p:spPr bwMode="auto">
          <a:xfrm>
            <a:off x="5638800" y="2362200"/>
            <a:ext cx="3429000" cy="4366779"/>
          </a:xfrm>
          <a:prstGeom prst="rect">
            <a:avLst/>
          </a:prstGeom>
          <a:noFill/>
        </p:spPr>
      </p:pic>
      <p:pic>
        <p:nvPicPr>
          <p:cNvPr id="8196" name="Picture 4" descr="C:\Users\Korisnik\Desktop\Faks- Softversko i Informaciono Inzenjerstvo\3. Godina\1. Semestar\Osnove Digitalne Forenzike\Vezbe\Ispit\Zavrsni projekat\reg1.jpg"/>
          <p:cNvPicPr>
            <a:picLocks noChangeAspect="1" noChangeArrowheads="1"/>
          </p:cNvPicPr>
          <p:nvPr/>
        </p:nvPicPr>
        <p:blipFill>
          <a:blip r:embed="rId3" cstate="print"/>
          <a:srcRect/>
          <a:stretch>
            <a:fillRect/>
          </a:stretch>
        </p:blipFill>
        <p:spPr bwMode="auto">
          <a:xfrm>
            <a:off x="3200400" y="2438400"/>
            <a:ext cx="2301704" cy="4241889"/>
          </a:xfrm>
          <a:prstGeom prst="rect">
            <a:avLst/>
          </a:prstGeom>
          <a:noFill/>
        </p:spPr>
      </p:pic>
      <p:cxnSp>
        <p:nvCxnSpPr>
          <p:cNvPr id="9" name="Straight Arrow Connector 8"/>
          <p:cNvCxnSpPr/>
          <p:nvPr/>
        </p:nvCxnSpPr>
        <p:spPr>
          <a:xfrm flipH="1" flipV="1">
            <a:off x="5486400" y="5181600"/>
            <a:ext cx="533400" cy="762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026" name="Picture 2" descr="C:\Users\Korisnik\Desktop\Faks- Softversko i Informaciono Inzenjerstvo\3. Godina\1. Semestar\Osnove Digitalne Forenzike\Vezbe\Ispit\Zavrsni projekat\Untitled.jpg"/>
          <p:cNvPicPr>
            <a:picLocks noChangeAspect="1" noChangeArrowheads="1"/>
          </p:cNvPicPr>
          <p:nvPr/>
        </p:nvPicPr>
        <p:blipFill>
          <a:blip r:embed="rId4" cstate="print"/>
          <a:srcRect/>
          <a:stretch>
            <a:fillRect/>
          </a:stretch>
        </p:blipFill>
        <p:spPr bwMode="auto">
          <a:xfrm>
            <a:off x="533400" y="3124200"/>
            <a:ext cx="2514600" cy="2667000"/>
          </a:xfrm>
          <a:prstGeom prst="rect">
            <a:avLst/>
          </a:prstGeom>
          <a:noFill/>
        </p:spPr>
      </p:pic>
      <p:cxnSp>
        <p:nvCxnSpPr>
          <p:cNvPr id="10" name="Straight Arrow Connector 9"/>
          <p:cNvCxnSpPr/>
          <p:nvPr/>
        </p:nvCxnSpPr>
        <p:spPr>
          <a:xfrm flipH="1" flipV="1">
            <a:off x="2895600" y="4800600"/>
            <a:ext cx="533400" cy="762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2209800" cy="609600"/>
          </a:xfrm>
        </p:spPr>
        <p:txBody>
          <a:bodyPr/>
          <a:lstStyle/>
          <a:p>
            <a:r>
              <a:rPr lang="sr-Latn-CS" dirty="0" smtClean="0">
                <a:latin typeface="Calibri" pitchFamily="34" charset="0"/>
              </a:rPr>
              <a:t>Zaključak</a:t>
            </a:r>
            <a:endParaRPr lang="en-US" dirty="0">
              <a:latin typeface="Calibri" pitchFamily="34" charset="0"/>
            </a:endParaRPr>
          </a:p>
        </p:txBody>
      </p:sp>
      <p:sp>
        <p:nvSpPr>
          <p:cNvPr id="3" name="Content Placeholder 2"/>
          <p:cNvSpPr>
            <a:spLocks noGrp="1"/>
          </p:cNvSpPr>
          <p:nvPr>
            <p:ph idx="1"/>
          </p:nvPr>
        </p:nvSpPr>
        <p:spPr>
          <a:xfrm>
            <a:off x="914400" y="609600"/>
            <a:ext cx="7772400" cy="6248400"/>
          </a:xfrm>
        </p:spPr>
        <p:txBody>
          <a:bodyPr>
            <a:normAutofit fontScale="85000" lnSpcReduction="20000"/>
          </a:bodyPr>
          <a:lstStyle/>
          <a:p>
            <a:r>
              <a:rPr lang="sr-Latn-CS" dirty="0" smtClean="0">
                <a:latin typeface="Calibri" pitchFamily="34" charset="0"/>
              </a:rPr>
              <a:t>Ovaj program se može dalje razvijati, tako što bi smo razvili korisnički interfejs sa menijem za izbor košnica i ostalih podključeva u registru, kao i prikaz promena vrednosti ključeva uz vreme promene koje se ne zabeležava </a:t>
            </a:r>
            <a:r>
              <a:rPr lang="sr-Latn-CS" b="1" dirty="0" smtClean="0">
                <a:latin typeface="Calibri" pitchFamily="34" charset="0"/>
              </a:rPr>
              <a:t>regedit</a:t>
            </a:r>
            <a:r>
              <a:rPr lang="sr-Latn-CS" dirty="0" smtClean="0">
                <a:latin typeface="Calibri" pitchFamily="34" charset="0"/>
              </a:rPr>
              <a:t> programom.</a:t>
            </a:r>
          </a:p>
          <a:p>
            <a:r>
              <a:rPr lang="en-US" dirty="0" err="1" smtClean="0">
                <a:latin typeface="Calibri" pitchFamily="34" charset="0"/>
              </a:rPr>
              <a:t>Zbog</a:t>
            </a:r>
            <a:r>
              <a:rPr lang="en-US" dirty="0" smtClean="0">
                <a:latin typeface="Calibri" pitchFamily="34" charset="0"/>
              </a:rPr>
              <a:t> </a:t>
            </a:r>
            <a:r>
              <a:rPr lang="en-US" dirty="0" err="1" smtClean="0">
                <a:latin typeface="Calibri" pitchFamily="34" charset="0"/>
              </a:rPr>
              <a:t>veličine</a:t>
            </a:r>
            <a:r>
              <a:rPr lang="en-US" dirty="0" smtClean="0">
                <a:latin typeface="Calibri" pitchFamily="34" charset="0"/>
              </a:rPr>
              <a:t> </a:t>
            </a:r>
            <a:r>
              <a:rPr lang="en-US" dirty="0" err="1" smtClean="0">
                <a:latin typeface="Calibri" pitchFamily="34" charset="0"/>
              </a:rPr>
              <a:t>registra</a:t>
            </a:r>
            <a:r>
              <a:rPr lang="en-US" dirty="0" smtClean="0">
                <a:latin typeface="Calibri" pitchFamily="34" charset="0"/>
              </a:rPr>
              <a:t> </a:t>
            </a:r>
            <a:r>
              <a:rPr lang="en-US" dirty="0" err="1" smtClean="0">
                <a:latin typeface="Calibri" pitchFamily="34" charset="0"/>
              </a:rPr>
              <a:t>uglavnom</a:t>
            </a:r>
            <a:r>
              <a:rPr lang="en-US" dirty="0" smtClean="0">
                <a:latin typeface="Calibri" pitchFamily="34" charset="0"/>
              </a:rPr>
              <a:t> se </a:t>
            </a:r>
            <a:r>
              <a:rPr lang="en-US" dirty="0" err="1" smtClean="0">
                <a:latin typeface="Calibri" pitchFamily="34" charset="0"/>
              </a:rPr>
              <a:t>koriste</a:t>
            </a:r>
            <a:r>
              <a:rPr lang="en-US" dirty="0" smtClean="0">
                <a:latin typeface="Calibri" pitchFamily="34" charset="0"/>
              </a:rPr>
              <a:t> </a:t>
            </a:r>
            <a:r>
              <a:rPr lang="en-US" dirty="0" err="1" smtClean="0">
                <a:latin typeface="Calibri" pitchFamily="34" charset="0"/>
              </a:rPr>
              <a:t>alati</a:t>
            </a:r>
            <a:r>
              <a:rPr lang="en-US" dirty="0" smtClean="0">
                <a:latin typeface="Calibri" pitchFamily="34" charset="0"/>
              </a:rPr>
              <a:t> </a:t>
            </a:r>
            <a:r>
              <a:rPr lang="en-US" dirty="0" err="1" smtClean="0">
                <a:latin typeface="Calibri" pitchFamily="34" charset="0"/>
              </a:rPr>
              <a:t>za</a:t>
            </a:r>
            <a:r>
              <a:rPr lang="en-US" dirty="0" smtClean="0">
                <a:latin typeface="Calibri" pitchFamily="34" charset="0"/>
              </a:rPr>
              <a:t> </a:t>
            </a:r>
            <a:r>
              <a:rPr lang="en-US" dirty="0" err="1" smtClean="0">
                <a:latin typeface="Calibri" pitchFamily="34" charset="0"/>
              </a:rPr>
              <a:t>pretraživanje</a:t>
            </a:r>
            <a:r>
              <a:rPr lang="en-US" dirty="0" smtClean="0">
                <a:latin typeface="Calibri" pitchFamily="34" charset="0"/>
              </a:rPr>
              <a:t> </a:t>
            </a:r>
            <a:r>
              <a:rPr lang="en-US" dirty="0" err="1" smtClean="0">
                <a:latin typeface="Calibri" pitchFamily="34" charset="0"/>
              </a:rPr>
              <a:t>registra</a:t>
            </a:r>
            <a:r>
              <a:rPr lang="en-US" dirty="0" smtClean="0">
                <a:latin typeface="Calibri" pitchFamily="34" charset="0"/>
              </a:rPr>
              <a:t> </a:t>
            </a:r>
            <a:r>
              <a:rPr lang="en-US" dirty="0" err="1" smtClean="0">
                <a:latin typeface="Calibri" pitchFamily="34" charset="0"/>
              </a:rPr>
              <a:t>koji</a:t>
            </a:r>
            <a:r>
              <a:rPr lang="en-US" dirty="0" smtClean="0">
                <a:latin typeface="Calibri" pitchFamily="34" charset="0"/>
              </a:rPr>
              <a:t> </a:t>
            </a:r>
            <a:r>
              <a:rPr lang="en-US" dirty="0" err="1" smtClean="0">
                <a:latin typeface="Calibri" pitchFamily="34" charset="0"/>
              </a:rPr>
              <a:t>automatizuju</a:t>
            </a:r>
            <a:r>
              <a:rPr lang="en-US" dirty="0" smtClean="0">
                <a:latin typeface="Calibri" pitchFamily="34" charset="0"/>
              </a:rPr>
              <a:t> </a:t>
            </a:r>
            <a:r>
              <a:rPr lang="en-US" dirty="0" err="1" smtClean="0">
                <a:latin typeface="Calibri" pitchFamily="34" charset="0"/>
              </a:rPr>
              <a:t>filtriranje</a:t>
            </a:r>
            <a:r>
              <a:rPr lang="en-US" dirty="0" smtClean="0">
                <a:latin typeface="Calibri" pitchFamily="34" charset="0"/>
              </a:rPr>
              <a:t> </a:t>
            </a:r>
            <a:r>
              <a:rPr lang="en-US" dirty="0" err="1" smtClean="0">
                <a:latin typeface="Calibri" pitchFamily="34" charset="0"/>
              </a:rPr>
              <a:t>i</a:t>
            </a:r>
            <a:r>
              <a:rPr lang="en-US" dirty="0" smtClean="0">
                <a:latin typeface="Calibri" pitchFamily="34" charset="0"/>
              </a:rPr>
              <a:t> </a:t>
            </a:r>
            <a:r>
              <a:rPr lang="sr-Latn-CS" dirty="0" smtClean="0">
                <a:latin typeface="Calibri" pitchFamily="34" charset="0"/>
              </a:rPr>
              <a:t>izvlačenje</a:t>
            </a:r>
            <a:r>
              <a:rPr lang="en-US" dirty="0" smtClean="0">
                <a:latin typeface="Calibri" pitchFamily="34" charset="0"/>
              </a:rPr>
              <a:t> </a:t>
            </a:r>
            <a:r>
              <a:rPr lang="en-US" dirty="0" err="1" smtClean="0">
                <a:latin typeface="Calibri" pitchFamily="34" charset="0"/>
              </a:rPr>
              <a:t>forenzički</a:t>
            </a:r>
            <a:r>
              <a:rPr lang="en-US" dirty="0" smtClean="0">
                <a:latin typeface="Calibri" pitchFamily="34" charset="0"/>
              </a:rPr>
              <a:t> </a:t>
            </a:r>
            <a:r>
              <a:rPr lang="en-US" dirty="0" err="1" smtClean="0">
                <a:latin typeface="Calibri" pitchFamily="34" charset="0"/>
              </a:rPr>
              <a:t>bitnih</a:t>
            </a:r>
            <a:r>
              <a:rPr lang="en-US" dirty="0" smtClean="0">
                <a:latin typeface="Calibri" pitchFamily="34" charset="0"/>
              </a:rPr>
              <a:t> </a:t>
            </a:r>
            <a:r>
              <a:rPr lang="en-US" dirty="0" err="1" smtClean="0">
                <a:latin typeface="Calibri" pitchFamily="34" charset="0"/>
              </a:rPr>
              <a:t>informacija</a:t>
            </a:r>
            <a:r>
              <a:rPr lang="en-US" dirty="0" smtClean="0">
                <a:latin typeface="Calibri" pitchFamily="34" charset="0"/>
              </a:rPr>
              <a:t>.</a:t>
            </a:r>
          </a:p>
          <a:p>
            <a:r>
              <a:rPr lang="en-US" dirty="0" err="1" smtClean="0">
                <a:latin typeface="Calibri" pitchFamily="34" charset="0"/>
              </a:rPr>
              <a:t>Pravljenje</a:t>
            </a:r>
            <a:r>
              <a:rPr lang="en-US" dirty="0" smtClean="0">
                <a:latin typeface="Calibri" pitchFamily="34" charset="0"/>
              </a:rPr>
              <a:t> </a:t>
            </a:r>
            <a:r>
              <a:rPr lang="en-US" dirty="0" err="1" smtClean="0">
                <a:latin typeface="Calibri" pitchFamily="34" charset="0"/>
              </a:rPr>
              <a:t>rezervne</a:t>
            </a:r>
            <a:r>
              <a:rPr lang="en-US" dirty="0" smtClean="0">
                <a:latin typeface="Calibri" pitchFamily="34" charset="0"/>
              </a:rPr>
              <a:t> </a:t>
            </a:r>
            <a:r>
              <a:rPr lang="en-US" dirty="0" err="1" smtClean="0">
                <a:latin typeface="Calibri" pitchFamily="34" charset="0"/>
              </a:rPr>
              <a:t>kopije</a:t>
            </a:r>
            <a:r>
              <a:rPr lang="en-US" dirty="0" smtClean="0">
                <a:latin typeface="Calibri" pitchFamily="34" charset="0"/>
              </a:rPr>
              <a:t> </a:t>
            </a:r>
            <a:r>
              <a:rPr lang="en-US" dirty="0" err="1" smtClean="0">
                <a:latin typeface="Calibri" pitchFamily="34" charset="0"/>
              </a:rPr>
              <a:t>radimo</a:t>
            </a:r>
            <a:r>
              <a:rPr lang="en-US" dirty="0" smtClean="0">
                <a:latin typeface="Calibri" pitchFamily="34" charset="0"/>
              </a:rPr>
              <a:t> </a:t>
            </a:r>
            <a:r>
              <a:rPr lang="en-US" dirty="0" err="1" smtClean="0">
                <a:latin typeface="Calibri" pitchFamily="34" charset="0"/>
              </a:rPr>
              <a:t>iz</a:t>
            </a:r>
            <a:r>
              <a:rPr lang="en-US" dirty="0" smtClean="0">
                <a:latin typeface="Calibri" pitchFamily="34" charset="0"/>
              </a:rPr>
              <a:t> 2 </a:t>
            </a:r>
            <a:r>
              <a:rPr lang="en-US" dirty="0" err="1" smtClean="0">
                <a:latin typeface="Calibri" pitchFamily="34" charset="0"/>
              </a:rPr>
              <a:t>razloga</a:t>
            </a:r>
            <a:r>
              <a:rPr lang="sr-Latn-CS" dirty="0" smtClean="0">
                <a:latin typeface="Calibri" pitchFamily="34" charset="0"/>
              </a:rPr>
              <a:t>:</a:t>
            </a:r>
          </a:p>
          <a:p>
            <a:r>
              <a:rPr lang="sr-Latn-CS" dirty="0" smtClean="0">
                <a:latin typeface="Calibri" pitchFamily="34" charset="0"/>
              </a:rPr>
              <a:t>1) Direktno vezan za Digitalnu Forenziku, pošto nećemo analizirati podatke iz originalnih ključeva koje se svakako često menjaju, već iz kopije da vidimo do kojih je promena podataka došlo prilikom napada na sistem.</a:t>
            </a:r>
          </a:p>
          <a:p>
            <a:r>
              <a:rPr lang="sr-Latn-CS" dirty="0" smtClean="0">
                <a:latin typeface="Calibri" pitchFamily="34" charset="0"/>
              </a:rPr>
              <a:t>2) Iako samo administrator ima pravo otvaranja registra, trebalo bi radi prementive praviti i s vremena na vreme automatski ažurirati kopiju na poslednje stanje registra.</a:t>
            </a:r>
            <a:endParaRPr lang="en-US" dirty="0" smtClean="0">
              <a:latin typeface="Calibri" pitchFamily="34" charset="0"/>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0" y="2514600"/>
            <a:ext cx="4815742" cy="923330"/>
          </a:xfrm>
          <a:prstGeom prst="rect">
            <a:avLst/>
          </a:prstGeom>
          <a:noFill/>
        </p:spPr>
        <p:txBody>
          <a:bodyPr wrap="none" rtlCol="0">
            <a:spAutoFit/>
          </a:bodyPr>
          <a:lstStyle/>
          <a:p>
            <a:r>
              <a:rPr lang="sr-Latn-CS" sz="5400" dirty="0" smtClean="0">
                <a:latin typeface="Calibri" pitchFamily="34" charset="0"/>
              </a:rPr>
              <a:t>Hvala na pažnji !</a:t>
            </a:r>
            <a:endParaRPr lang="en-US" sz="5400" dirty="0">
              <a:latin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3733800" cy="914400"/>
          </a:xfrm>
        </p:spPr>
        <p:txBody>
          <a:bodyPr/>
          <a:lstStyle/>
          <a:p>
            <a:r>
              <a:rPr lang="en-US" dirty="0" smtClean="0">
                <a:latin typeface="Calibri" pitchFamily="34" charset="0"/>
                <a:cs typeface="Arial" pitchFamily="34" charset="0"/>
              </a:rPr>
              <a:t>Windows </a:t>
            </a:r>
            <a:r>
              <a:rPr lang="en-US" dirty="0" err="1" smtClean="0">
                <a:latin typeface="Calibri" pitchFamily="34" charset="0"/>
                <a:cs typeface="Arial" pitchFamily="34" charset="0"/>
              </a:rPr>
              <a:t>registar</a:t>
            </a:r>
            <a:endParaRPr lang="en-US" dirty="0">
              <a:latin typeface="Calibri" pitchFamily="34" charset="0"/>
              <a:cs typeface="Arial" pitchFamily="34" charset="0"/>
            </a:endParaRPr>
          </a:p>
        </p:txBody>
      </p:sp>
      <p:sp>
        <p:nvSpPr>
          <p:cNvPr id="3" name="Content Placeholder 2"/>
          <p:cNvSpPr>
            <a:spLocks noGrp="1"/>
          </p:cNvSpPr>
          <p:nvPr>
            <p:ph idx="1"/>
          </p:nvPr>
        </p:nvSpPr>
        <p:spPr>
          <a:xfrm>
            <a:off x="762000" y="762000"/>
            <a:ext cx="7772400" cy="5943600"/>
          </a:xfrm>
        </p:spPr>
        <p:txBody>
          <a:bodyPr>
            <a:normAutofit lnSpcReduction="10000"/>
          </a:bodyPr>
          <a:lstStyle/>
          <a:p>
            <a:r>
              <a:rPr lang="en-US" dirty="0" smtClean="0">
                <a:latin typeface="Calibri" pitchFamily="34" charset="0"/>
              </a:rPr>
              <a:t>To je </a:t>
            </a:r>
            <a:r>
              <a:rPr lang="en-US" dirty="0" err="1" smtClean="0">
                <a:latin typeface="Calibri" pitchFamily="34" charset="0"/>
              </a:rPr>
              <a:t>centralna</a:t>
            </a:r>
            <a:r>
              <a:rPr lang="en-US" dirty="0" smtClean="0">
                <a:latin typeface="Calibri" pitchFamily="34" charset="0"/>
              </a:rPr>
              <a:t> </a:t>
            </a:r>
            <a:r>
              <a:rPr lang="en-US" dirty="0" err="1" smtClean="0">
                <a:latin typeface="Calibri" pitchFamily="34" charset="0"/>
              </a:rPr>
              <a:t>hijerarhijska</a:t>
            </a:r>
            <a:r>
              <a:rPr lang="en-US" dirty="0" smtClean="0">
                <a:latin typeface="Calibri" pitchFamily="34" charset="0"/>
              </a:rPr>
              <a:t> </a:t>
            </a:r>
            <a:r>
              <a:rPr lang="en-US" dirty="0" err="1" smtClean="0">
                <a:latin typeface="Calibri" pitchFamily="34" charset="0"/>
              </a:rPr>
              <a:t>baza</a:t>
            </a:r>
            <a:r>
              <a:rPr lang="en-US" dirty="0" smtClean="0">
                <a:latin typeface="Calibri" pitchFamily="34" charset="0"/>
              </a:rPr>
              <a:t> </a:t>
            </a:r>
            <a:r>
              <a:rPr lang="en-US" dirty="0" err="1" smtClean="0">
                <a:latin typeface="Calibri" pitchFamily="34" charset="0"/>
              </a:rPr>
              <a:t>podataka</a:t>
            </a:r>
            <a:r>
              <a:rPr lang="en-US" dirty="0" smtClean="0">
                <a:latin typeface="Calibri" pitchFamily="34" charset="0"/>
              </a:rPr>
              <a:t> </a:t>
            </a:r>
            <a:r>
              <a:rPr lang="en-US" dirty="0" err="1" smtClean="0">
                <a:latin typeface="Calibri" pitchFamily="34" charset="0"/>
              </a:rPr>
              <a:t>koja</a:t>
            </a:r>
            <a:r>
              <a:rPr lang="en-US" dirty="0" smtClean="0">
                <a:latin typeface="Calibri" pitchFamily="34" charset="0"/>
              </a:rPr>
              <a:t> se </a:t>
            </a:r>
            <a:r>
              <a:rPr lang="en-US" dirty="0" err="1" smtClean="0">
                <a:latin typeface="Calibri" pitchFamily="34" charset="0"/>
              </a:rPr>
              <a:t>koristi</a:t>
            </a:r>
            <a:r>
              <a:rPr lang="en-US" dirty="0" smtClean="0">
                <a:latin typeface="Calibri" pitchFamily="34" charset="0"/>
              </a:rPr>
              <a:t> u Windows </a:t>
            </a:r>
            <a:r>
              <a:rPr lang="en-US" dirty="0" err="1" smtClean="0">
                <a:latin typeface="Calibri" pitchFamily="34" charset="0"/>
              </a:rPr>
              <a:t>operativnom</a:t>
            </a:r>
            <a:r>
              <a:rPr lang="en-US" dirty="0" smtClean="0">
                <a:latin typeface="Calibri" pitchFamily="34" charset="0"/>
              </a:rPr>
              <a:t> </a:t>
            </a:r>
            <a:r>
              <a:rPr lang="en-US" dirty="0" err="1" smtClean="0">
                <a:latin typeface="Calibri" pitchFamily="34" charset="0"/>
              </a:rPr>
              <a:t>sistemu</a:t>
            </a:r>
            <a:r>
              <a:rPr lang="en-US" dirty="0" smtClean="0">
                <a:latin typeface="Calibri" pitchFamily="34" charset="0"/>
              </a:rPr>
              <a:t>.</a:t>
            </a:r>
          </a:p>
          <a:p>
            <a:r>
              <a:rPr lang="en-US" dirty="0" err="1" smtClean="0">
                <a:latin typeface="Calibri" pitchFamily="34" charset="0"/>
              </a:rPr>
              <a:t>Sadrži</a:t>
            </a:r>
            <a:r>
              <a:rPr lang="en-US" dirty="0" smtClean="0">
                <a:latin typeface="Calibri" pitchFamily="34" charset="0"/>
              </a:rPr>
              <a:t> </a:t>
            </a:r>
            <a:r>
              <a:rPr lang="en-US" dirty="0" err="1" smtClean="0">
                <a:latin typeface="Calibri" pitchFamily="34" charset="0"/>
              </a:rPr>
              <a:t>podatke</a:t>
            </a:r>
            <a:r>
              <a:rPr lang="en-US" dirty="0" smtClean="0">
                <a:latin typeface="Calibri" pitchFamily="34" charset="0"/>
              </a:rPr>
              <a:t> </a:t>
            </a:r>
            <a:r>
              <a:rPr lang="en-US" dirty="0" err="1" smtClean="0">
                <a:latin typeface="Calibri" pitchFamily="34" charset="0"/>
              </a:rPr>
              <a:t>potrebne</a:t>
            </a:r>
            <a:r>
              <a:rPr lang="en-US" dirty="0" smtClean="0">
                <a:latin typeface="Calibri" pitchFamily="34" charset="0"/>
              </a:rPr>
              <a:t> </a:t>
            </a:r>
            <a:r>
              <a:rPr lang="en-US" dirty="0" err="1" smtClean="0">
                <a:latin typeface="Calibri" pitchFamily="34" charset="0"/>
              </a:rPr>
              <a:t>za</a:t>
            </a:r>
            <a:r>
              <a:rPr lang="en-US" dirty="0" smtClean="0">
                <a:latin typeface="Calibri" pitchFamily="34" charset="0"/>
              </a:rPr>
              <a:t> </a:t>
            </a:r>
            <a:r>
              <a:rPr lang="en-US" dirty="0" err="1" smtClean="0">
                <a:latin typeface="Calibri" pitchFamily="34" charset="0"/>
              </a:rPr>
              <a:t>konfiguraciju</a:t>
            </a:r>
            <a:r>
              <a:rPr lang="en-US" dirty="0" smtClean="0">
                <a:latin typeface="Calibri" pitchFamily="34" charset="0"/>
              </a:rPr>
              <a:t> </a:t>
            </a:r>
            <a:r>
              <a:rPr lang="en-US" dirty="0" err="1" smtClean="0">
                <a:latin typeface="Calibri" pitchFamily="34" charset="0"/>
              </a:rPr>
              <a:t>sistema</a:t>
            </a:r>
            <a:r>
              <a:rPr lang="en-US" dirty="0" smtClean="0">
                <a:latin typeface="Calibri" pitchFamily="34" charset="0"/>
              </a:rPr>
              <a:t> </a:t>
            </a:r>
            <a:r>
              <a:rPr lang="en-US" dirty="0" err="1" smtClean="0">
                <a:latin typeface="Calibri" pitchFamily="34" charset="0"/>
              </a:rPr>
              <a:t>za</a:t>
            </a:r>
            <a:r>
              <a:rPr lang="en-US" dirty="0" smtClean="0">
                <a:latin typeface="Calibri" pitchFamily="34" charset="0"/>
              </a:rPr>
              <a:t> </a:t>
            </a:r>
            <a:r>
              <a:rPr lang="en-US" dirty="0" err="1" smtClean="0">
                <a:latin typeface="Calibri" pitchFamily="34" charset="0"/>
              </a:rPr>
              <a:t>jednog</a:t>
            </a:r>
            <a:r>
              <a:rPr lang="en-US" dirty="0" smtClean="0">
                <a:latin typeface="Calibri" pitchFamily="34" charset="0"/>
              </a:rPr>
              <a:t> </a:t>
            </a:r>
            <a:r>
              <a:rPr lang="en-US" dirty="0" err="1" smtClean="0">
                <a:latin typeface="Calibri" pitchFamily="34" charset="0"/>
              </a:rPr>
              <a:t>ili</a:t>
            </a:r>
            <a:r>
              <a:rPr lang="en-US" dirty="0" smtClean="0">
                <a:latin typeface="Calibri" pitchFamily="34" charset="0"/>
              </a:rPr>
              <a:t> </a:t>
            </a:r>
            <a:r>
              <a:rPr lang="en-US" dirty="0" err="1" smtClean="0">
                <a:latin typeface="Calibri" pitchFamily="34" charset="0"/>
              </a:rPr>
              <a:t>više</a:t>
            </a:r>
            <a:r>
              <a:rPr lang="en-US" dirty="0" smtClean="0">
                <a:latin typeface="Calibri" pitchFamily="34" charset="0"/>
              </a:rPr>
              <a:t> </a:t>
            </a:r>
            <a:r>
              <a:rPr lang="en-US" dirty="0" err="1" smtClean="0">
                <a:latin typeface="Calibri" pitchFamily="34" charset="0"/>
              </a:rPr>
              <a:t>korisnika</a:t>
            </a:r>
            <a:r>
              <a:rPr lang="en-US" dirty="0" smtClean="0">
                <a:latin typeface="Calibri" pitchFamily="34" charset="0"/>
              </a:rPr>
              <a:t>, </a:t>
            </a:r>
            <a:r>
              <a:rPr lang="en-US" dirty="0" err="1" smtClean="0">
                <a:latin typeface="Calibri" pitchFamily="34" charset="0"/>
              </a:rPr>
              <a:t>aplikacija</a:t>
            </a:r>
            <a:r>
              <a:rPr lang="en-US" dirty="0" smtClean="0">
                <a:latin typeface="Calibri" pitchFamily="34" charset="0"/>
              </a:rPr>
              <a:t> </a:t>
            </a:r>
            <a:r>
              <a:rPr lang="en-US" dirty="0" err="1" smtClean="0">
                <a:latin typeface="Calibri" pitchFamily="34" charset="0"/>
              </a:rPr>
              <a:t>i</a:t>
            </a:r>
            <a:r>
              <a:rPr lang="en-US" dirty="0" smtClean="0">
                <a:latin typeface="Calibri" pitchFamily="34" charset="0"/>
              </a:rPr>
              <a:t> </a:t>
            </a:r>
            <a:r>
              <a:rPr lang="en-US" dirty="0" err="1" smtClean="0">
                <a:latin typeface="Calibri" pitchFamily="34" charset="0"/>
              </a:rPr>
              <a:t>hardverskih</a:t>
            </a:r>
            <a:r>
              <a:rPr lang="en-US" dirty="0" smtClean="0">
                <a:latin typeface="Calibri" pitchFamily="34" charset="0"/>
              </a:rPr>
              <a:t> </a:t>
            </a:r>
            <a:r>
              <a:rPr lang="en-US" dirty="0" err="1" smtClean="0">
                <a:latin typeface="Calibri" pitchFamily="34" charset="0"/>
              </a:rPr>
              <a:t>uređaja</a:t>
            </a:r>
            <a:r>
              <a:rPr lang="en-US" dirty="0" smtClean="0">
                <a:latin typeface="Calibri" pitchFamily="34" charset="0"/>
              </a:rPr>
              <a:t>.</a:t>
            </a:r>
          </a:p>
          <a:p>
            <a:r>
              <a:rPr lang="en-US" dirty="0" err="1" smtClean="0">
                <a:latin typeface="Calibri" pitchFamily="34" charset="0"/>
              </a:rPr>
              <a:t>Registar</a:t>
            </a:r>
            <a:r>
              <a:rPr lang="en-US" dirty="0" smtClean="0">
                <a:latin typeface="Calibri" pitchFamily="34" charset="0"/>
              </a:rPr>
              <a:t> se </a:t>
            </a:r>
            <a:r>
              <a:rPr lang="en-US" dirty="0" err="1" smtClean="0">
                <a:latin typeface="Calibri" pitchFamily="34" charset="0"/>
              </a:rPr>
              <a:t>sastoji</a:t>
            </a:r>
            <a:r>
              <a:rPr lang="en-US" dirty="0" smtClean="0">
                <a:latin typeface="Calibri" pitchFamily="34" charset="0"/>
              </a:rPr>
              <a:t> </a:t>
            </a:r>
            <a:r>
              <a:rPr lang="en-US" dirty="0" err="1" smtClean="0">
                <a:latin typeface="Calibri" pitchFamily="34" charset="0"/>
              </a:rPr>
              <a:t>od</a:t>
            </a:r>
            <a:r>
              <a:rPr lang="en-US" dirty="0" smtClean="0">
                <a:latin typeface="Calibri" pitchFamily="34" charset="0"/>
              </a:rPr>
              <a:t> </a:t>
            </a:r>
            <a:r>
              <a:rPr lang="en-US" dirty="0" err="1" smtClean="0">
                <a:latin typeface="Calibri" pitchFamily="34" charset="0"/>
              </a:rPr>
              <a:t>nekoliko</a:t>
            </a:r>
            <a:r>
              <a:rPr lang="en-US" dirty="0" smtClean="0">
                <a:latin typeface="Calibri" pitchFamily="34" charset="0"/>
              </a:rPr>
              <a:t> </a:t>
            </a:r>
            <a:r>
              <a:rPr lang="en-US" dirty="0" err="1" smtClean="0">
                <a:latin typeface="Calibri" pitchFamily="34" charset="0"/>
              </a:rPr>
              <a:t>datoteka</a:t>
            </a:r>
            <a:r>
              <a:rPr lang="en-US" dirty="0" smtClean="0">
                <a:latin typeface="Calibri" pitchFamily="34" charset="0"/>
              </a:rPr>
              <a:t> </a:t>
            </a:r>
            <a:r>
              <a:rPr lang="en-US" dirty="0" err="1" smtClean="0">
                <a:latin typeface="Calibri" pitchFamily="34" charset="0"/>
              </a:rPr>
              <a:t>koje</a:t>
            </a:r>
            <a:r>
              <a:rPr lang="en-US" dirty="0" smtClean="0">
                <a:latin typeface="Calibri" pitchFamily="34" charset="0"/>
              </a:rPr>
              <a:t> se </a:t>
            </a:r>
            <a:r>
              <a:rPr lang="en-US" dirty="0" err="1" smtClean="0">
                <a:latin typeface="Calibri" pitchFamily="34" charset="0"/>
              </a:rPr>
              <a:t>nazivaju</a:t>
            </a:r>
            <a:r>
              <a:rPr lang="en-US" dirty="0" smtClean="0">
                <a:latin typeface="Calibri" pitchFamily="34" charset="0"/>
              </a:rPr>
              <a:t> </a:t>
            </a:r>
            <a:r>
              <a:rPr lang="en-US" dirty="0" err="1" smtClean="0">
                <a:latin typeface="Calibri" pitchFamily="34" charset="0"/>
              </a:rPr>
              <a:t>košnice</a:t>
            </a:r>
            <a:r>
              <a:rPr lang="en-US" dirty="0" smtClean="0">
                <a:latin typeface="Calibri" pitchFamily="34" charset="0"/>
              </a:rPr>
              <a:t> (eng. </a:t>
            </a:r>
            <a:r>
              <a:rPr lang="en-US" b="1" i="1" dirty="0" smtClean="0">
                <a:latin typeface="Calibri" pitchFamily="34" charset="0"/>
              </a:rPr>
              <a:t>hives</a:t>
            </a:r>
            <a:r>
              <a:rPr lang="en-US" dirty="0" smtClean="0">
                <a:latin typeface="Calibri" pitchFamily="34" charset="0"/>
              </a:rPr>
              <a:t>) </a:t>
            </a:r>
            <a:r>
              <a:rPr lang="en-US" dirty="0" err="1" smtClean="0">
                <a:latin typeface="Calibri" pitchFamily="34" charset="0"/>
              </a:rPr>
              <a:t>koje</a:t>
            </a:r>
            <a:r>
              <a:rPr lang="en-US" dirty="0" smtClean="0">
                <a:latin typeface="Calibri" pitchFamily="34" charset="0"/>
              </a:rPr>
              <a:t> se </a:t>
            </a:r>
            <a:r>
              <a:rPr lang="en-US" dirty="0" err="1" smtClean="0">
                <a:latin typeface="Calibri" pitchFamily="34" charset="0"/>
              </a:rPr>
              <a:t>ažuriraju</a:t>
            </a:r>
            <a:r>
              <a:rPr lang="en-US" dirty="0" smtClean="0">
                <a:latin typeface="Calibri" pitchFamily="34" charset="0"/>
              </a:rPr>
              <a:t> </a:t>
            </a:r>
            <a:r>
              <a:rPr lang="en-US" dirty="0" err="1" smtClean="0">
                <a:latin typeface="Calibri" pitchFamily="34" charset="0"/>
              </a:rPr>
              <a:t>svaki</a:t>
            </a:r>
            <a:r>
              <a:rPr lang="en-US" dirty="0" smtClean="0">
                <a:latin typeface="Calibri" pitchFamily="34" charset="0"/>
              </a:rPr>
              <a:t> put </a:t>
            </a:r>
            <a:r>
              <a:rPr lang="en-US" dirty="0" err="1" smtClean="0">
                <a:latin typeface="Calibri" pitchFamily="34" charset="0"/>
              </a:rPr>
              <a:t>kada</a:t>
            </a:r>
            <a:r>
              <a:rPr lang="en-US" dirty="0" smtClean="0">
                <a:latin typeface="Calibri" pitchFamily="34" charset="0"/>
              </a:rPr>
              <a:t> </a:t>
            </a:r>
            <a:r>
              <a:rPr lang="en-US" dirty="0" err="1" smtClean="0">
                <a:latin typeface="Calibri" pitchFamily="34" charset="0"/>
              </a:rPr>
              <a:t>korisnik</a:t>
            </a:r>
            <a:r>
              <a:rPr lang="en-US" dirty="0" smtClean="0">
                <a:latin typeface="Calibri" pitchFamily="34" charset="0"/>
              </a:rPr>
              <a:t> </a:t>
            </a:r>
            <a:r>
              <a:rPr lang="en-US" dirty="0" err="1" smtClean="0">
                <a:latin typeface="Calibri" pitchFamily="34" charset="0"/>
              </a:rPr>
              <a:t>pristupi</a:t>
            </a:r>
            <a:r>
              <a:rPr lang="en-US" dirty="0" smtClean="0">
                <a:latin typeface="Calibri" pitchFamily="34" charset="0"/>
              </a:rPr>
              <a:t> </a:t>
            </a:r>
            <a:r>
              <a:rPr lang="en-US" dirty="0" err="1" smtClean="0">
                <a:latin typeface="Calibri" pitchFamily="34" charset="0"/>
              </a:rPr>
              <a:t>sistemu</a:t>
            </a:r>
            <a:r>
              <a:rPr lang="en-US" dirty="0" smtClean="0">
                <a:latin typeface="Calibri" pitchFamily="34" charset="0"/>
              </a:rPr>
              <a:t>. </a:t>
            </a:r>
          </a:p>
          <a:p>
            <a:r>
              <a:rPr lang="en-US" dirty="0" smtClean="0">
                <a:latin typeface="Calibri" pitchFamily="34" charset="0"/>
              </a:rPr>
              <a:t>Pod </a:t>
            </a:r>
            <a:r>
              <a:rPr lang="en-US" dirty="0" err="1" smtClean="0">
                <a:latin typeface="Calibri" pitchFamily="34" charset="0"/>
              </a:rPr>
              <a:t>ključevima</a:t>
            </a:r>
            <a:r>
              <a:rPr lang="en-US" dirty="0" smtClean="0">
                <a:latin typeface="Calibri" pitchFamily="34" charset="0"/>
              </a:rPr>
              <a:t> </a:t>
            </a:r>
            <a:r>
              <a:rPr lang="en-US" dirty="0" err="1" smtClean="0">
                <a:latin typeface="Calibri" pitchFamily="34" charset="0"/>
              </a:rPr>
              <a:t>i</a:t>
            </a:r>
            <a:r>
              <a:rPr lang="en-US" dirty="0" smtClean="0">
                <a:latin typeface="Calibri" pitchFamily="34" charset="0"/>
              </a:rPr>
              <a:t> </a:t>
            </a:r>
            <a:r>
              <a:rPr lang="en-US" dirty="0" err="1" smtClean="0">
                <a:latin typeface="Calibri" pitchFamily="34" charset="0"/>
              </a:rPr>
              <a:t>potključevima</a:t>
            </a:r>
            <a:r>
              <a:rPr lang="en-US" dirty="0" smtClean="0">
                <a:latin typeface="Calibri" pitchFamily="34" charset="0"/>
              </a:rPr>
              <a:t> se </a:t>
            </a:r>
            <a:r>
              <a:rPr lang="en-US" dirty="0" err="1" smtClean="0">
                <a:latin typeface="Calibri" pitchFamily="34" charset="0"/>
              </a:rPr>
              <a:t>podrazumevaju</a:t>
            </a:r>
            <a:r>
              <a:rPr lang="en-US" dirty="0" smtClean="0">
                <a:latin typeface="Calibri" pitchFamily="34" charset="0"/>
              </a:rPr>
              <a:t> </a:t>
            </a:r>
            <a:r>
              <a:rPr lang="en-US" dirty="0" err="1" smtClean="0">
                <a:latin typeface="Calibri" pitchFamily="34" charset="0"/>
              </a:rPr>
              <a:t>direktorijumi</a:t>
            </a:r>
            <a:r>
              <a:rPr lang="en-US" dirty="0" smtClean="0">
                <a:latin typeface="Calibri" pitchFamily="34" charset="0"/>
              </a:rPr>
              <a:t> u </a:t>
            </a:r>
            <a:r>
              <a:rPr lang="en-US" dirty="0" err="1" smtClean="0">
                <a:latin typeface="Calibri" pitchFamily="34" charset="0"/>
              </a:rPr>
              <a:t>kojima</a:t>
            </a:r>
            <a:r>
              <a:rPr lang="en-US" dirty="0" smtClean="0">
                <a:latin typeface="Calibri" pitchFamily="34" charset="0"/>
              </a:rPr>
              <a:t> se </a:t>
            </a:r>
            <a:r>
              <a:rPr lang="en-US" dirty="0" err="1" smtClean="0">
                <a:latin typeface="Calibri" pitchFamily="34" charset="0"/>
              </a:rPr>
              <a:t>čuvaju</a:t>
            </a:r>
            <a:r>
              <a:rPr lang="en-US" dirty="0" smtClean="0">
                <a:latin typeface="Calibri" pitchFamily="34" charset="0"/>
              </a:rPr>
              <a:t> </a:t>
            </a:r>
            <a:r>
              <a:rPr lang="en-US" dirty="0" err="1" smtClean="0">
                <a:latin typeface="Calibri" pitchFamily="34" charset="0"/>
              </a:rPr>
              <a:t>vrednosti</a:t>
            </a:r>
            <a:r>
              <a:rPr lang="en-US" dirty="0" smtClean="0">
                <a:latin typeface="Calibri" pitchFamily="34" charset="0"/>
              </a:rPr>
              <a:t>.</a:t>
            </a:r>
          </a:p>
          <a:p>
            <a:endParaRPr lang="en-US" dirty="0">
              <a:latin typeface="Calibri"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3733800" cy="783336"/>
          </a:xfrm>
        </p:spPr>
        <p:txBody>
          <a:bodyPr/>
          <a:lstStyle/>
          <a:p>
            <a:r>
              <a:rPr lang="en-US" dirty="0" smtClean="0">
                <a:latin typeface="Calibri" pitchFamily="34" charset="0"/>
              </a:rPr>
              <a:t>Windows </a:t>
            </a:r>
            <a:r>
              <a:rPr lang="en-US" dirty="0" err="1" smtClean="0">
                <a:latin typeface="Calibri" pitchFamily="34" charset="0"/>
              </a:rPr>
              <a:t>registar</a:t>
            </a:r>
            <a:endParaRPr lang="en-US" dirty="0">
              <a:latin typeface="Calibri" pitchFamily="34" charset="0"/>
            </a:endParaRPr>
          </a:p>
        </p:txBody>
      </p:sp>
      <p:sp>
        <p:nvSpPr>
          <p:cNvPr id="3" name="Content Placeholder 2"/>
          <p:cNvSpPr>
            <a:spLocks noGrp="1"/>
          </p:cNvSpPr>
          <p:nvPr>
            <p:ph idx="1"/>
          </p:nvPr>
        </p:nvSpPr>
        <p:spPr>
          <a:xfrm>
            <a:off x="685800" y="914400"/>
            <a:ext cx="8305800" cy="5791200"/>
          </a:xfrm>
        </p:spPr>
        <p:txBody>
          <a:bodyPr/>
          <a:lstStyle/>
          <a:p>
            <a:pPr marL="428625" indent="-323850">
              <a:buSzPct val="45000"/>
              <a:buFont typeface="Wingdings" charset="2"/>
              <a:buChar char=""/>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r>
              <a:rPr lang="en-US" sz="2400" dirty="0" smtClean="0">
                <a:latin typeface="Calibri" pitchFamily="34" charset="0"/>
              </a:rPr>
              <a:t>Pet </a:t>
            </a:r>
            <a:r>
              <a:rPr lang="en-US" sz="2400" dirty="0" err="1" smtClean="0">
                <a:latin typeface="Calibri" pitchFamily="34" charset="0"/>
              </a:rPr>
              <a:t>glavnih</a:t>
            </a:r>
            <a:r>
              <a:rPr lang="en-US" sz="2400" dirty="0" smtClean="0">
                <a:latin typeface="Calibri" pitchFamily="34" charset="0"/>
              </a:rPr>
              <a:t> </a:t>
            </a:r>
            <a:r>
              <a:rPr lang="en-US" sz="2400" dirty="0" err="1" smtClean="0">
                <a:latin typeface="Calibri" pitchFamily="34" charset="0"/>
              </a:rPr>
              <a:t>košnica</a:t>
            </a:r>
            <a:r>
              <a:rPr lang="en-US" sz="2400" dirty="0" smtClean="0">
                <a:latin typeface="Calibri" pitchFamily="34" charset="0"/>
              </a:rPr>
              <a:t> </a:t>
            </a:r>
            <a:r>
              <a:rPr lang="en-US" sz="2400" dirty="0" err="1" smtClean="0">
                <a:latin typeface="Calibri" pitchFamily="34" charset="0"/>
              </a:rPr>
              <a:t>registra</a:t>
            </a:r>
            <a:r>
              <a:rPr lang="en-US" sz="2400" dirty="0" smtClean="0">
                <a:latin typeface="Calibri" pitchFamily="34" charset="0"/>
              </a:rPr>
              <a:t> </a:t>
            </a:r>
            <a:r>
              <a:rPr lang="en-US" sz="2400" dirty="0" err="1" smtClean="0">
                <a:latin typeface="Calibri" pitchFamily="34" charset="0"/>
              </a:rPr>
              <a:t>su</a:t>
            </a:r>
            <a:r>
              <a:rPr lang="en-US" sz="2400" dirty="0" smtClean="0">
                <a:latin typeface="Calibri" pitchFamily="34" charset="0"/>
              </a:rPr>
              <a:t>:</a:t>
            </a:r>
          </a:p>
          <a:p>
            <a:pPr marL="860425" lvl="1" indent="-320675">
              <a:buSzPct val="45000"/>
              <a:buFont typeface="Wingdings" charset="2"/>
              <a:buChar char=""/>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r>
              <a:rPr lang="en-US" sz="2400" dirty="0" smtClean="0">
                <a:latin typeface="Calibri" pitchFamily="34" charset="0"/>
              </a:rPr>
              <a:t>HKEY_CLASSES_ROOT (</a:t>
            </a:r>
            <a:r>
              <a:rPr lang="en-US" sz="2400" b="1" dirty="0" smtClean="0">
                <a:latin typeface="Calibri" pitchFamily="34" charset="0"/>
              </a:rPr>
              <a:t>HKCR</a:t>
            </a:r>
            <a:r>
              <a:rPr lang="en-US" sz="2400" dirty="0" smtClean="0">
                <a:latin typeface="Calibri" pitchFamily="34" charset="0"/>
              </a:rPr>
              <a:t>)</a:t>
            </a:r>
          </a:p>
          <a:p>
            <a:pPr marL="860425" lvl="1" indent="-320675">
              <a:buSzPct val="45000"/>
              <a:buFont typeface="Wingdings" charset="2"/>
              <a:buChar char=""/>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r>
              <a:rPr lang="en-US" sz="2400" dirty="0" smtClean="0">
                <a:latin typeface="Calibri" pitchFamily="34" charset="0"/>
              </a:rPr>
              <a:t>HKEY_CURRENT_USER (</a:t>
            </a:r>
            <a:r>
              <a:rPr lang="en-US" sz="2400" b="1" dirty="0" smtClean="0">
                <a:latin typeface="Calibri" pitchFamily="34" charset="0"/>
              </a:rPr>
              <a:t>HKCU</a:t>
            </a:r>
            <a:r>
              <a:rPr lang="en-US" sz="2400" dirty="0" smtClean="0">
                <a:latin typeface="Calibri" pitchFamily="34" charset="0"/>
              </a:rPr>
              <a:t>)</a:t>
            </a:r>
          </a:p>
          <a:p>
            <a:pPr marL="860425" lvl="1" indent="-320675">
              <a:buSzPct val="45000"/>
              <a:buFont typeface="Wingdings" charset="2"/>
              <a:buChar char=""/>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r>
              <a:rPr lang="en-US" sz="2400" dirty="0" smtClean="0">
                <a:latin typeface="Calibri" pitchFamily="34" charset="0"/>
              </a:rPr>
              <a:t>HKEY_LOCAL_MACHINE (</a:t>
            </a:r>
            <a:r>
              <a:rPr lang="en-US" sz="2400" b="1" dirty="0" smtClean="0">
                <a:latin typeface="Calibri" pitchFamily="34" charset="0"/>
              </a:rPr>
              <a:t>HKLM</a:t>
            </a:r>
            <a:r>
              <a:rPr lang="en-US" sz="2400" dirty="0" smtClean="0">
                <a:latin typeface="Calibri" pitchFamily="34" charset="0"/>
              </a:rPr>
              <a:t>)</a:t>
            </a:r>
          </a:p>
          <a:p>
            <a:pPr marL="860425" lvl="1" indent="-320675">
              <a:buSzPct val="45000"/>
              <a:buFont typeface="Wingdings" charset="2"/>
              <a:buChar char=""/>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r>
              <a:rPr lang="en-US" sz="2400" dirty="0" smtClean="0">
                <a:latin typeface="Calibri" pitchFamily="34" charset="0"/>
              </a:rPr>
              <a:t>HKEY_USERS (</a:t>
            </a:r>
            <a:r>
              <a:rPr lang="en-US" sz="2400" b="1" dirty="0" smtClean="0">
                <a:latin typeface="Calibri" pitchFamily="34" charset="0"/>
              </a:rPr>
              <a:t>HKU</a:t>
            </a:r>
            <a:r>
              <a:rPr lang="en-US" sz="2400" dirty="0" smtClean="0">
                <a:latin typeface="Calibri" pitchFamily="34" charset="0"/>
              </a:rPr>
              <a:t>)</a:t>
            </a:r>
          </a:p>
          <a:p>
            <a:pPr marL="860425" lvl="1" indent="-320675">
              <a:buSzPct val="45000"/>
              <a:buFont typeface="Wingdings" charset="2"/>
              <a:buChar char=""/>
              <a:tabLst>
                <a:tab pos="428625" algn="l"/>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Lst>
            </a:pPr>
            <a:r>
              <a:rPr lang="en-US" sz="2400" dirty="0" smtClean="0">
                <a:latin typeface="Calibri" pitchFamily="34" charset="0"/>
              </a:rPr>
              <a:t>HKEY_CURRENT_CONFIG (</a:t>
            </a:r>
            <a:r>
              <a:rPr lang="en-US" sz="2400" b="1" dirty="0" smtClean="0">
                <a:latin typeface="Calibri" pitchFamily="34" charset="0"/>
              </a:rPr>
              <a:t>HKCC</a:t>
            </a:r>
            <a:r>
              <a:rPr lang="en-US" sz="2400" dirty="0" smtClean="0">
                <a:latin typeface="Calibri" pitchFamily="34" charset="0"/>
              </a:rPr>
              <a:t>)</a:t>
            </a:r>
          </a:p>
          <a:p>
            <a:endParaRPr lang="en-US" dirty="0"/>
          </a:p>
        </p:txBody>
      </p:sp>
      <p:pic>
        <p:nvPicPr>
          <p:cNvPr id="1026" name="Picture 2" descr="C:\Users\Korisnik\Desktop\Faks- Softversko i Informaciono Inzenjerstvo\3. Godina\1. Semestar\Osnove Digitalne Forenzike\Vezbe\Ispit\Zavrsni projekat\reg1.jpg"/>
          <p:cNvPicPr>
            <a:picLocks noChangeAspect="1" noChangeArrowheads="1"/>
          </p:cNvPicPr>
          <p:nvPr/>
        </p:nvPicPr>
        <p:blipFill>
          <a:blip r:embed="rId2" cstate="print"/>
          <a:srcRect/>
          <a:stretch>
            <a:fillRect/>
          </a:stretch>
        </p:blipFill>
        <p:spPr bwMode="auto">
          <a:xfrm>
            <a:off x="1524000" y="3581400"/>
            <a:ext cx="5562600" cy="3141916"/>
          </a:xfrm>
          <a:prstGeom prst="rect">
            <a:avLst/>
          </a:prstGeom>
          <a:noFill/>
        </p:spPr>
      </p:pic>
      <p:sp>
        <p:nvSpPr>
          <p:cNvPr id="5" name="Oval 4"/>
          <p:cNvSpPr/>
          <p:nvPr/>
        </p:nvSpPr>
        <p:spPr>
          <a:xfrm>
            <a:off x="1752600" y="4038600"/>
            <a:ext cx="1524000" cy="1143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4724400" cy="914400"/>
          </a:xfrm>
        </p:spPr>
        <p:txBody>
          <a:bodyPr/>
          <a:lstStyle/>
          <a:p>
            <a:r>
              <a:rPr lang="en-US" dirty="0" smtClean="0">
                <a:latin typeface="Calibri" pitchFamily="34" charset="0"/>
              </a:rPr>
              <a:t>Windows </a:t>
            </a:r>
            <a:r>
              <a:rPr lang="en-US" dirty="0" err="1" smtClean="0">
                <a:latin typeface="Calibri" pitchFamily="34" charset="0"/>
              </a:rPr>
              <a:t>registar</a:t>
            </a:r>
            <a:endParaRPr lang="en-US" dirty="0">
              <a:latin typeface="Calibri" pitchFamily="34" charset="0"/>
            </a:endParaRPr>
          </a:p>
        </p:txBody>
      </p:sp>
      <p:sp>
        <p:nvSpPr>
          <p:cNvPr id="3" name="Content Placeholder 2"/>
          <p:cNvSpPr>
            <a:spLocks noGrp="1"/>
          </p:cNvSpPr>
          <p:nvPr>
            <p:ph idx="1"/>
          </p:nvPr>
        </p:nvSpPr>
        <p:spPr>
          <a:xfrm>
            <a:off x="609600" y="990600"/>
            <a:ext cx="8382000" cy="5867400"/>
          </a:xfrm>
        </p:spPr>
        <p:txBody>
          <a:bodyPr>
            <a:normAutofit/>
          </a:bodyPr>
          <a:lstStyle/>
          <a:p>
            <a:r>
              <a:rPr lang="en-US" sz="3200" dirty="0" err="1" smtClean="0">
                <a:latin typeface="Calibri" pitchFamily="34" charset="0"/>
              </a:rPr>
              <a:t>Zbog</a:t>
            </a:r>
            <a:r>
              <a:rPr lang="en-US" sz="3200" dirty="0" smtClean="0">
                <a:latin typeface="Calibri" pitchFamily="34" charset="0"/>
              </a:rPr>
              <a:t> </a:t>
            </a:r>
            <a:r>
              <a:rPr lang="en-US" sz="3200" dirty="0" err="1" smtClean="0">
                <a:latin typeface="Calibri" pitchFamily="34" charset="0"/>
              </a:rPr>
              <a:t>količine</a:t>
            </a:r>
            <a:r>
              <a:rPr lang="en-US" sz="3200" dirty="0" smtClean="0">
                <a:latin typeface="Calibri" pitchFamily="34" charset="0"/>
              </a:rPr>
              <a:t> </a:t>
            </a:r>
            <a:r>
              <a:rPr lang="en-US" sz="3200" dirty="0" err="1" smtClean="0">
                <a:latin typeface="Calibri" pitchFamily="34" charset="0"/>
              </a:rPr>
              <a:t>i</a:t>
            </a:r>
            <a:r>
              <a:rPr lang="en-US" sz="3200" dirty="0" smtClean="0">
                <a:latin typeface="Calibri" pitchFamily="34" charset="0"/>
              </a:rPr>
              <a:t> </a:t>
            </a:r>
            <a:r>
              <a:rPr lang="en-US" sz="3200" dirty="0" err="1" smtClean="0">
                <a:latin typeface="Calibri" pitchFamily="34" charset="0"/>
              </a:rPr>
              <a:t>vrednosti</a:t>
            </a:r>
            <a:r>
              <a:rPr lang="en-US" sz="3200" dirty="0" smtClean="0">
                <a:latin typeface="Calibri" pitchFamily="34" charset="0"/>
              </a:rPr>
              <a:t> </a:t>
            </a:r>
            <a:r>
              <a:rPr lang="en-US" sz="3200" dirty="0" err="1" smtClean="0">
                <a:latin typeface="Calibri" pitchFamily="34" charset="0"/>
              </a:rPr>
              <a:t>podataka</a:t>
            </a:r>
            <a:r>
              <a:rPr lang="en-US" sz="3200" dirty="0" smtClean="0">
                <a:latin typeface="Calibri" pitchFamily="34" charset="0"/>
              </a:rPr>
              <a:t> </a:t>
            </a:r>
            <a:r>
              <a:rPr lang="en-US" sz="3200" dirty="0" err="1" smtClean="0">
                <a:latin typeface="Calibri" pitchFamily="34" charset="0"/>
              </a:rPr>
              <a:t>koji</a:t>
            </a:r>
            <a:r>
              <a:rPr lang="en-US" sz="3200" dirty="0" smtClean="0">
                <a:latin typeface="Calibri" pitchFamily="34" charset="0"/>
              </a:rPr>
              <a:t> se </a:t>
            </a:r>
            <a:r>
              <a:rPr lang="en-US" sz="3200" dirty="0" err="1" smtClean="0">
                <a:latin typeface="Calibri" pitchFamily="34" charset="0"/>
              </a:rPr>
              <a:t>nalaze</a:t>
            </a:r>
            <a:r>
              <a:rPr lang="en-US" sz="3200" dirty="0" smtClean="0">
                <a:latin typeface="Calibri" pitchFamily="34" charset="0"/>
              </a:rPr>
              <a:t> u </a:t>
            </a:r>
            <a:r>
              <a:rPr lang="en-US" sz="3200" dirty="0" err="1" smtClean="0">
                <a:latin typeface="Calibri" pitchFamily="34" charset="0"/>
              </a:rPr>
              <a:t>registru</a:t>
            </a:r>
            <a:r>
              <a:rPr lang="en-US" sz="3200" dirty="0" smtClean="0">
                <a:latin typeface="Calibri" pitchFamily="34" charset="0"/>
              </a:rPr>
              <a:t> </a:t>
            </a:r>
            <a:r>
              <a:rPr lang="en-US" sz="3200" dirty="0" err="1" smtClean="0">
                <a:latin typeface="Calibri" pitchFamily="34" charset="0"/>
              </a:rPr>
              <a:t>postoje</a:t>
            </a:r>
            <a:r>
              <a:rPr lang="en-US" sz="3200" dirty="0" smtClean="0">
                <a:latin typeface="Calibri" pitchFamily="34" charset="0"/>
              </a:rPr>
              <a:t> </a:t>
            </a:r>
            <a:r>
              <a:rPr lang="en-US" sz="3200" dirty="0" err="1" smtClean="0">
                <a:latin typeface="Calibri" pitchFamily="34" charset="0"/>
              </a:rPr>
              <a:t>razni</a:t>
            </a:r>
            <a:r>
              <a:rPr lang="en-US" sz="3200" dirty="0" smtClean="0">
                <a:latin typeface="Calibri" pitchFamily="34" charset="0"/>
              </a:rPr>
              <a:t> </a:t>
            </a:r>
            <a:r>
              <a:rPr lang="en-US" sz="3200" dirty="0" err="1" smtClean="0">
                <a:latin typeface="Calibri" pitchFamily="34" charset="0"/>
              </a:rPr>
              <a:t>alati</a:t>
            </a:r>
            <a:r>
              <a:rPr lang="en-US" sz="3200" dirty="0" smtClean="0">
                <a:latin typeface="Calibri" pitchFamily="34" charset="0"/>
              </a:rPr>
              <a:t> </a:t>
            </a:r>
            <a:r>
              <a:rPr lang="en-US" sz="3200" dirty="0" err="1" smtClean="0">
                <a:latin typeface="Calibri" pitchFamily="34" charset="0"/>
              </a:rPr>
              <a:t>za</a:t>
            </a:r>
            <a:r>
              <a:rPr lang="en-US" sz="3200" dirty="0" smtClean="0">
                <a:latin typeface="Calibri" pitchFamily="34" charset="0"/>
              </a:rPr>
              <a:t> </a:t>
            </a:r>
            <a:r>
              <a:rPr lang="en-US" sz="3200" dirty="0" err="1" smtClean="0">
                <a:latin typeface="Calibri" pitchFamily="34" charset="0"/>
              </a:rPr>
              <a:t>njegovo</a:t>
            </a:r>
            <a:r>
              <a:rPr lang="en-US" sz="3200" dirty="0" smtClean="0">
                <a:latin typeface="Calibri" pitchFamily="34" charset="0"/>
              </a:rPr>
              <a:t> </a:t>
            </a:r>
            <a:r>
              <a:rPr lang="en-US" sz="3200" dirty="0" err="1" smtClean="0">
                <a:latin typeface="Calibri" pitchFamily="34" charset="0"/>
              </a:rPr>
              <a:t>ispitivanje</a:t>
            </a:r>
            <a:r>
              <a:rPr lang="en-US" sz="3200" dirty="0" smtClean="0">
                <a:latin typeface="Calibri" pitchFamily="34" charset="0"/>
              </a:rPr>
              <a:t>. </a:t>
            </a:r>
          </a:p>
          <a:p>
            <a:r>
              <a:rPr lang="en-US" sz="3200" dirty="0" err="1" smtClean="0">
                <a:latin typeface="Calibri" pitchFamily="34" charset="0"/>
              </a:rPr>
              <a:t>Najlakši</a:t>
            </a:r>
            <a:r>
              <a:rPr lang="en-US" sz="3200" dirty="0" smtClean="0">
                <a:latin typeface="Calibri" pitchFamily="34" charset="0"/>
              </a:rPr>
              <a:t> </a:t>
            </a:r>
            <a:r>
              <a:rPr lang="en-US" sz="3200" dirty="0" err="1" smtClean="0">
                <a:latin typeface="Calibri" pitchFamily="34" charset="0"/>
              </a:rPr>
              <a:t>način</a:t>
            </a:r>
            <a:r>
              <a:rPr lang="en-US" sz="3200" dirty="0" smtClean="0">
                <a:latin typeface="Calibri" pitchFamily="34" charset="0"/>
              </a:rPr>
              <a:t> </a:t>
            </a:r>
            <a:r>
              <a:rPr lang="en-US" sz="3200" dirty="0" err="1" smtClean="0">
                <a:latin typeface="Calibri" pitchFamily="34" charset="0"/>
              </a:rPr>
              <a:t>da</a:t>
            </a:r>
            <a:r>
              <a:rPr lang="en-US" sz="3200" dirty="0" smtClean="0">
                <a:latin typeface="Calibri" pitchFamily="34" charset="0"/>
              </a:rPr>
              <a:t> se </a:t>
            </a:r>
            <a:r>
              <a:rPr lang="en-US" sz="3200" dirty="0" err="1" smtClean="0">
                <a:latin typeface="Calibri" pitchFamily="34" charset="0"/>
              </a:rPr>
              <a:t>pristupi</a:t>
            </a:r>
            <a:r>
              <a:rPr lang="en-US" sz="3200" dirty="0" smtClean="0">
                <a:latin typeface="Calibri" pitchFamily="34" charset="0"/>
              </a:rPr>
              <a:t> </a:t>
            </a:r>
            <a:r>
              <a:rPr lang="en-US" sz="3200" dirty="0" err="1" smtClean="0">
                <a:latin typeface="Calibri" pitchFamily="34" charset="0"/>
              </a:rPr>
              <a:t>registru</a:t>
            </a:r>
            <a:r>
              <a:rPr lang="en-US" sz="3200" dirty="0" smtClean="0">
                <a:latin typeface="Calibri" pitchFamily="34" charset="0"/>
              </a:rPr>
              <a:t> je </a:t>
            </a:r>
            <a:r>
              <a:rPr lang="en-US" sz="3200" dirty="0" err="1" smtClean="0">
                <a:latin typeface="Calibri" pitchFamily="34" charset="0"/>
              </a:rPr>
              <a:t>da</a:t>
            </a:r>
            <a:r>
              <a:rPr lang="en-US" sz="3200" dirty="0" smtClean="0">
                <a:latin typeface="Calibri" pitchFamily="34" charset="0"/>
              </a:rPr>
              <a:t> se </a:t>
            </a:r>
            <a:r>
              <a:rPr lang="en-US" sz="3200" dirty="0" err="1" smtClean="0">
                <a:latin typeface="Calibri" pitchFamily="34" charset="0"/>
              </a:rPr>
              <a:t>pokrene</a:t>
            </a:r>
            <a:r>
              <a:rPr lang="en-US" sz="3200" dirty="0" smtClean="0">
                <a:latin typeface="Calibri" pitchFamily="34" charset="0"/>
              </a:rPr>
              <a:t> </a:t>
            </a:r>
            <a:r>
              <a:rPr lang="en-US" sz="3200" b="1" i="1" dirty="0" smtClean="0">
                <a:latin typeface="Calibri" pitchFamily="34" charset="0"/>
              </a:rPr>
              <a:t>regedit.exe</a:t>
            </a:r>
            <a:r>
              <a:rPr lang="en-US" sz="3200" dirty="0" smtClean="0">
                <a:latin typeface="Calibri" pitchFamily="34" charset="0"/>
              </a:rPr>
              <a:t>, </a:t>
            </a:r>
            <a:r>
              <a:rPr lang="en-US" sz="3200" dirty="0" err="1" smtClean="0">
                <a:latin typeface="Calibri" pitchFamily="34" charset="0"/>
              </a:rPr>
              <a:t>koji</a:t>
            </a:r>
            <a:r>
              <a:rPr lang="en-US" sz="3200" dirty="0" smtClean="0">
                <a:latin typeface="Calibri" pitchFamily="34" charset="0"/>
              </a:rPr>
              <a:t> </a:t>
            </a:r>
            <a:r>
              <a:rPr lang="en-US" sz="3200" dirty="0" err="1" smtClean="0">
                <a:latin typeface="Calibri" pitchFamily="34" charset="0"/>
              </a:rPr>
              <a:t>dolazi</a:t>
            </a:r>
            <a:r>
              <a:rPr lang="en-US" sz="3200" dirty="0" smtClean="0">
                <a:latin typeface="Calibri" pitchFamily="34" charset="0"/>
              </a:rPr>
              <a:t> </a:t>
            </a:r>
            <a:r>
              <a:rPr lang="en-US" sz="3200" dirty="0" err="1" smtClean="0">
                <a:latin typeface="Calibri" pitchFamily="34" charset="0"/>
              </a:rPr>
              <a:t>instaliran</a:t>
            </a:r>
            <a:r>
              <a:rPr lang="en-US" sz="3200" dirty="0" smtClean="0">
                <a:latin typeface="Calibri" pitchFamily="34" charset="0"/>
              </a:rPr>
              <a:t> </a:t>
            </a:r>
            <a:r>
              <a:rPr lang="en-US" sz="3200" dirty="0" err="1" smtClean="0">
                <a:latin typeface="Calibri" pitchFamily="34" charset="0"/>
              </a:rPr>
              <a:t>na</a:t>
            </a:r>
            <a:r>
              <a:rPr lang="en-US" sz="3200" dirty="0" smtClean="0">
                <a:latin typeface="Calibri" pitchFamily="34" charset="0"/>
              </a:rPr>
              <a:t> </a:t>
            </a:r>
            <a:r>
              <a:rPr lang="en-US" sz="3200" dirty="0" err="1" smtClean="0">
                <a:latin typeface="Calibri" pitchFamily="34" charset="0"/>
              </a:rPr>
              <a:t>svakom</a:t>
            </a:r>
            <a:r>
              <a:rPr lang="en-US" sz="3200" dirty="0" smtClean="0">
                <a:latin typeface="Calibri" pitchFamily="34" charset="0"/>
              </a:rPr>
              <a:t> Windows </a:t>
            </a:r>
            <a:r>
              <a:rPr lang="en-US" sz="3200" dirty="0" err="1" smtClean="0">
                <a:latin typeface="Calibri" pitchFamily="34" charset="0"/>
              </a:rPr>
              <a:t>operativnom</a:t>
            </a:r>
            <a:r>
              <a:rPr lang="en-US" sz="3200" dirty="0" smtClean="0">
                <a:latin typeface="Calibri" pitchFamily="34" charset="0"/>
              </a:rPr>
              <a:t> </a:t>
            </a:r>
            <a:r>
              <a:rPr lang="en-US" sz="3200" dirty="0" err="1" smtClean="0">
                <a:latin typeface="Calibri" pitchFamily="34" charset="0"/>
              </a:rPr>
              <a:t>sistemu</a:t>
            </a:r>
            <a:r>
              <a:rPr lang="en-US" sz="3200" dirty="0" smtClean="0">
                <a:latin typeface="Calibri" pitchFamily="34" charset="0"/>
              </a:rPr>
              <a:t>. </a:t>
            </a:r>
          </a:p>
          <a:p>
            <a:r>
              <a:rPr lang="en-US" sz="3200" dirty="0" err="1" smtClean="0">
                <a:latin typeface="Calibri" pitchFamily="34" charset="0"/>
              </a:rPr>
              <a:t>Postoje</a:t>
            </a:r>
            <a:r>
              <a:rPr lang="en-US" sz="3200" dirty="0" smtClean="0">
                <a:latin typeface="Calibri" pitchFamily="34" charset="0"/>
              </a:rPr>
              <a:t> </a:t>
            </a:r>
            <a:r>
              <a:rPr lang="en-US" sz="3200" dirty="0" err="1" smtClean="0">
                <a:latin typeface="Calibri" pitchFamily="34" charset="0"/>
              </a:rPr>
              <a:t>na</a:t>
            </a:r>
            <a:r>
              <a:rPr lang="en-US" sz="3200" dirty="0" smtClean="0">
                <a:latin typeface="Calibri" pitchFamily="34" charset="0"/>
              </a:rPr>
              <a:t> </a:t>
            </a:r>
            <a:r>
              <a:rPr lang="en-US" sz="3200" dirty="0" err="1" smtClean="0">
                <a:latin typeface="Calibri" pitchFamily="34" charset="0"/>
              </a:rPr>
              <a:t>hiljade</a:t>
            </a:r>
            <a:r>
              <a:rPr lang="en-US" sz="3200" dirty="0" smtClean="0">
                <a:latin typeface="Calibri" pitchFamily="34" charset="0"/>
              </a:rPr>
              <a:t> </a:t>
            </a:r>
            <a:r>
              <a:rPr lang="en-US" sz="3200" dirty="0" err="1" smtClean="0">
                <a:latin typeface="Calibri" pitchFamily="34" charset="0"/>
              </a:rPr>
              <a:t>ključeva</a:t>
            </a:r>
            <a:r>
              <a:rPr lang="en-US" sz="3200" dirty="0" smtClean="0">
                <a:latin typeface="Calibri" pitchFamily="34" charset="0"/>
              </a:rPr>
              <a:t> u </a:t>
            </a:r>
            <a:r>
              <a:rPr lang="en-US" sz="3200" dirty="0" err="1" smtClean="0">
                <a:latin typeface="Calibri" pitchFamily="34" charset="0"/>
              </a:rPr>
              <a:t>sistemskom</a:t>
            </a:r>
            <a:r>
              <a:rPr lang="en-US" sz="3200" dirty="0" smtClean="0">
                <a:latin typeface="Calibri" pitchFamily="34" charset="0"/>
              </a:rPr>
              <a:t> </a:t>
            </a:r>
            <a:r>
              <a:rPr lang="en-US" sz="3200" dirty="0" err="1" smtClean="0">
                <a:latin typeface="Calibri" pitchFamily="34" charset="0"/>
              </a:rPr>
              <a:t>registru</a:t>
            </a:r>
            <a:r>
              <a:rPr lang="en-US" sz="3200" dirty="0" smtClean="0">
                <a:latin typeface="Calibri" pitchFamily="34" charset="0"/>
              </a:rPr>
              <a:t>. </a:t>
            </a:r>
          </a:p>
          <a:p>
            <a:r>
              <a:rPr lang="en-US" sz="3200" dirty="0" err="1" smtClean="0">
                <a:latin typeface="Calibri" pitchFamily="34" charset="0"/>
              </a:rPr>
              <a:t>Izabrati</a:t>
            </a:r>
            <a:r>
              <a:rPr lang="en-US" sz="3200" dirty="0" smtClean="0">
                <a:latin typeface="Calibri" pitchFamily="34" charset="0"/>
              </a:rPr>
              <a:t> </a:t>
            </a:r>
            <a:r>
              <a:rPr lang="en-US" sz="3200" dirty="0" err="1" smtClean="0">
                <a:latin typeface="Calibri" pitchFamily="34" charset="0"/>
              </a:rPr>
              <a:t>ključeve</a:t>
            </a:r>
            <a:r>
              <a:rPr lang="en-US" sz="3200" dirty="0" smtClean="0">
                <a:latin typeface="Calibri" pitchFamily="34" charset="0"/>
              </a:rPr>
              <a:t> </a:t>
            </a:r>
            <a:r>
              <a:rPr lang="en-US" sz="3200" dirty="0" err="1" smtClean="0">
                <a:latin typeface="Calibri" pitchFamily="34" charset="0"/>
              </a:rPr>
              <a:t>za</a:t>
            </a:r>
            <a:r>
              <a:rPr lang="en-US" sz="3200" dirty="0" smtClean="0">
                <a:latin typeface="Calibri" pitchFamily="34" charset="0"/>
              </a:rPr>
              <a:t> </a:t>
            </a:r>
            <a:r>
              <a:rPr lang="en-US" sz="3200" dirty="0" err="1" smtClean="0">
                <a:latin typeface="Calibri" pitchFamily="34" charset="0"/>
              </a:rPr>
              <a:t>analizu</a:t>
            </a:r>
            <a:r>
              <a:rPr lang="en-US" sz="3200" dirty="0" smtClean="0">
                <a:latin typeface="Calibri" pitchFamily="34" charset="0"/>
              </a:rPr>
              <a:t> </a:t>
            </a:r>
            <a:r>
              <a:rPr lang="en-US" sz="3200" dirty="0" err="1" smtClean="0">
                <a:latin typeface="Calibri" pitchFamily="34" charset="0"/>
              </a:rPr>
              <a:t>zavisi</a:t>
            </a:r>
            <a:r>
              <a:rPr lang="en-US" sz="3200" dirty="0" smtClean="0">
                <a:latin typeface="Calibri" pitchFamily="34" charset="0"/>
              </a:rPr>
              <a:t> </a:t>
            </a:r>
            <a:r>
              <a:rPr lang="en-US" sz="3200" dirty="0" err="1" smtClean="0">
                <a:latin typeface="Calibri" pitchFamily="34" charset="0"/>
              </a:rPr>
              <a:t>od</a:t>
            </a:r>
            <a:r>
              <a:rPr lang="en-US" sz="3200" dirty="0" smtClean="0">
                <a:latin typeface="Calibri" pitchFamily="34" charset="0"/>
              </a:rPr>
              <a:t> toga </a:t>
            </a:r>
            <a:r>
              <a:rPr lang="en-US" sz="3200" dirty="0" err="1" smtClean="0">
                <a:latin typeface="Calibri" pitchFamily="34" charset="0"/>
              </a:rPr>
              <a:t>koje</a:t>
            </a:r>
            <a:r>
              <a:rPr lang="en-US" sz="3200" dirty="0" smtClean="0">
                <a:latin typeface="Calibri" pitchFamily="34" charset="0"/>
              </a:rPr>
              <a:t> </a:t>
            </a:r>
            <a:r>
              <a:rPr lang="en-US" sz="3200" dirty="0" err="1" smtClean="0">
                <a:latin typeface="Calibri" pitchFamily="34" charset="0"/>
              </a:rPr>
              <a:t>informacije</a:t>
            </a:r>
            <a:r>
              <a:rPr lang="en-US" sz="3200" dirty="0" smtClean="0">
                <a:latin typeface="Calibri" pitchFamily="34" charset="0"/>
              </a:rPr>
              <a:t> </a:t>
            </a:r>
            <a:r>
              <a:rPr lang="en-US" sz="3200" dirty="0" err="1" smtClean="0">
                <a:latin typeface="Calibri" pitchFamily="34" charset="0"/>
              </a:rPr>
              <a:t>nas</a:t>
            </a:r>
            <a:r>
              <a:rPr lang="en-US" sz="3200" dirty="0" smtClean="0">
                <a:latin typeface="Calibri" pitchFamily="34" charset="0"/>
              </a:rPr>
              <a:t> </a:t>
            </a:r>
            <a:r>
              <a:rPr lang="en-US" sz="3200" dirty="0" err="1" smtClean="0">
                <a:latin typeface="Calibri" pitchFamily="34" charset="0"/>
              </a:rPr>
              <a:t>zanimaju</a:t>
            </a:r>
            <a:r>
              <a:rPr lang="en-US" sz="3200" dirty="0" smtClean="0">
                <a:latin typeface="Calibri" pitchFamily="34"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772400" cy="914400"/>
          </a:xfrm>
        </p:spPr>
        <p:txBody>
          <a:bodyPr/>
          <a:lstStyle/>
          <a:p>
            <a:r>
              <a:rPr lang="en-US" dirty="0" smtClean="0">
                <a:latin typeface="Calibri" pitchFamily="34" charset="0"/>
              </a:rPr>
              <a:t>Program </a:t>
            </a:r>
            <a:r>
              <a:rPr lang="en-US" dirty="0" err="1" smtClean="0">
                <a:latin typeface="Calibri" pitchFamily="34" charset="0"/>
              </a:rPr>
              <a:t>za</a:t>
            </a:r>
            <a:r>
              <a:rPr lang="en-US" dirty="0" smtClean="0">
                <a:latin typeface="Calibri" pitchFamily="34" charset="0"/>
              </a:rPr>
              <a:t> </a:t>
            </a:r>
            <a:r>
              <a:rPr lang="en-US" dirty="0" err="1" smtClean="0">
                <a:latin typeface="Calibri" pitchFamily="34" charset="0"/>
              </a:rPr>
              <a:t>pravljenje</a:t>
            </a:r>
            <a:r>
              <a:rPr lang="en-US" dirty="0" smtClean="0">
                <a:latin typeface="Calibri" pitchFamily="34" charset="0"/>
              </a:rPr>
              <a:t> </a:t>
            </a:r>
            <a:r>
              <a:rPr lang="en-US" dirty="0" err="1" smtClean="0">
                <a:latin typeface="Calibri" pitchFamily="34" charset="0"/>
              </a:rPr>
              <a:t>rezervne</a:t>
            </a:r>
            <a:r>
              <a:rPr lang="en-US" dirty="0" smtClean="0">
                <a:latin typeface="Calibri" pitchFamily="34" charset="0"/>
              </a:rPr>
              <a:t> </a:t>
            </a:r>
            <a:r>
              <a:rPr lang="en-US" dirty="0" err="1" smtClean="0">
                <a:latin typeface="Calibri" pitchFamily="34" charset="0"/>
              </a:rPr>
              <a:t>kopije</a:t>
            </a:r>
            <a:endParaRPr lang="en-US" dirty="0">
              <a:latin typeface="Calibri" pitchFamily="34" charset="0"/>
            </a:endParaRPr>
          </a:p>
        </p:txBody>
      </p:sp>
      <p:sp>
        <p:nvSpPr>
          <p:cNvPr id="3" name="Content Placeholder 2"/>
          <p:cNvSpPr>
            <a:spLocks noGrp="1"/>
          </p:cNvSpPr>
          <p:nvPr>
            <p:ph idx="1"/>
          </p:nvPr>
        </p:nvSpPr>
        <p:spPr>
          <a:xfrm>
            <a:off x="457200" y="1143000"/>
            <a:ext cx="8610600" cy="1981200"/>
          </a:xfrm>
        </p:spPr>
        <p:txBody>
          <a:bodyPr>
            <a:normAutofit fontScale="85000" lnSpcReduction="20000"/>
          </a:bodyPr>
          <a:lstStyle/>
          <a:p>
            <a:r>
              <a:rPr lang="en-US" dirty="0" smtClean="0">
                <a:latin typeface="Calibri" pitchFamily="34" charset="0"/>
              </a:rPr>
              <a:t>Program je </a:t>
            </a:r>
            <a:r>
              <a:rPr lang="en-US" dirty="0" err="1" smtClean="0">
                <a:latin typeface="Calibri" pitchFamily="34" charset="0"/>
              </a:rPr>
              <a:t>razvijen</a:t>
            </a:r>
            <a:r>
              <a:rPr lang="en-US" dirty="0" smtClean="0">
                <a:latin typeface="Calibri" pitchFamily="34" charset="0"/>
              </a:rPr>
              <a:t> u </a:t>
            </a:r>
            <a:r>
              <a:rPr lang="en-US" b="1" dirty="0" smtClean="0">
                <a:latin typeface="Calibri" pitchFamily="34" charset="0"/>
              </a:rPr>
              <a:t>C++ </a:t>
            </a:r>
            <a:r>
              <a:rPr lang="en-US" dirty="0" err="1" smtClean="0">
                <a:latin typeface="Calibri" pitchFamily="34" charset="0"/>
              </a:rPr>
              <a:t>programskom</a:t>
            </a:r>
            <a:r>
              <a:rPr lang="en-US" dirty="0" smtClean="0">
                <a:latin typeface="Calibri" pitchFamily="34" charset="0"/>
              </a:rPr>
              <a:t> </a:t>
            </a:r>
            <a:r>
              <a:rPr lang="en-US" dirty="0" err="1" smtClean="0">
                <a:latin typeface="Calibri" pitchFamily="34" charset="0"/>
              </a:rPr>
              <a:t>jeziku</a:t>
            </a:r>
            <a:r>
              <a:rPr lang="en-US" dirty="0" smtClean="0">
                <a:latin typeface="Calibri" pitchFamily="34" charset="0"/>
              </a:rPr>
              <a:t>.</a:t>
            </a:r>
          </a:p>
          <a:p>
            <a:r>
              <a:rPr lang="en-US" dirty="0" err="1" smtClean="0">
                <a:latin typeface="Calibri" pitchFamily="34" charset="0"/>
              </a:rPr>
              <a:t>Razvojno</a:t>
            </a:r>
            <a:r>
              <a:rPr lang="en-US" dirty="0" smtClean="0">
                <a:latin typeface="Calibri" pitchFamily="34" charset="0"/>
              </a:rPr>
              <a:t> </a:t>
            </a:r>
            <a:r>
              <a:rPr lang="en-US" dirty="0" err="1" smtClean="0">
                <a:latin typeface="Calibri" pitchFamily="34" charset="0"/>
              </a:rPr>
              <a:t>okru</a:t>
            </a:r>
            <a:r>
              <a:rPr lang="sr-Latn-CS" dirty="0" smtClean="0">
                <a:latin typeface="Calibri" pitchFamily="34" charset="0"/>
              </a:rPr>
              <a:t>ženje – </a:t>
            </a:r>
            <a:r>
              <a:rPr lang="sr-Latn-CS" b="1" dirty="0" smtClean="0">
                <a:latin typeface="Calibri" pitchFamily="34" charset="0"/>
              </a:rPr>
              <a:t>Microsoft Visual Studio 2017.</a:t>
            </a:r>
          </a:p>
          <a:p>
            <a:r>
              <a:rPr lang="sr-Latn-CS" dirty="0" smtClean="0">
                <a:latin typeface="Calibri" pitchFamily="34" charset="0"/>
              </a:rPr>
              <a:t>Razvijen je kao relativno jednostavan (oko 200 linija koda)  konzolni program bez GUI.</a:t>
            </a:r>
          </a:p>
          <a:p>
            <a:r>
              <a:rPr lang="sr-Latn-CS" dirty="0" smtClean="0">
                <a:latin typeface="Calibri" pitchFamily="34" charset="0"/>
              </a:rPr>
              <a:t>Ispod je prikaz </a:t>
            </a:r>
            <a:r>
              <a:rPr lang="sr-Latn-CS" b="1" dirty="0" smtClean="0">
                <a:latin typeface="Calibri" pitchFamily="34" charset="0"/>
              </a:rPr>
              <a:t>biblioteka i konstanti </a:t>
            </a:r>
            <a:r>
              <a:rPr lang="sr-Latn-CS" dirty="0" smtClean="0">
                <a:latin typeface="Calibri" pitchFamily="34" charset="0"/>
              </a:rPr>
              <a:t>koje se koriste:</a:t>
            </a:r>
            <a:endParaRPr lang="en-US" dirty="0">
              <a:latin typeface="Calibri" pitchFamily="34" charset="0"/>
            </a:endParaRPr>
          </a:p>
        </p:txBody>
      </p:sp>
      <p:pic>
        <p:nvPicPr>
          <p:cNvPr id="1026" name="Picture 2" descr="C:\Users\Korisnik\Desktop\Faks- Softversko i Informaciono Inzenjerstvo\3. Godina\1. Semestar\Osnove Digitalne Forenzike\Vezbe\Ispit\Zavrsni projekat\Untitled.jpg"/>
          <p:cNvPicPr>
            <a:picLocks noChangeAspect="1" noChangeArrowheads="1"/>
          </p:cNvPicPr>
          <p:nvPr/>
        </p:nvPicPr>
        <p:blipFill>
          <a:blip r:embed="rId2" cstate="print"/>
          <a:srcRect/>
          <a:stretch>
            <a:fillRect/>
          </a:stretch>
        </p:blipFill>
        <p:spPr bwMode="auto">
          <a:xfrm>
            <a:off x="838200" y="3200400"/>
            <a:ext cx="7505700" cy="28956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62000"/>
            <a:ext cx="8305800" cy="5943600"/>
          </a:xfrm>
        </p:spPr>
        <p:txBody>
          <a:bodyPr/>
          <a:lstStyle/>
          <a:p>
            <a:r>
              <a:rPr lang="sr-Latn-CS" dirty="0" smtClean="0"/>
              <a:t>Prikaz funkcije koja će pribaviti </a:t>
            </a:r>
            <a:r>
              <a:rPr lang="sr-Latn-CS" b="1" dirty="0" smtClean="0"/>
              <a:t>naziv tipa </a:t>
            </a:r>
            <a:r>
              <a:rPr lang="sr-Latn-CS" dirty="0" smtClean="0"/>
              <a:t>vrednosti, tačnije pokazivač na lokaciju naziva tipa koji su u stilu C ’širokih’ karaktera.</a:t>
            </a:r>
          </a:p>
          <a:p>
            <a:endParaRPr lang="en-US" dirty="0"/>
          </a:p>
        </p:txBody>
      </p:sp>
      <p:sp>
        <p:nvSpPr>
          <p:cNvPr id="4" name="Title 1"/>
          <p:cNvSpPr>
            <a:spLocks noGrp="1"/>
          </p:cNvSpPr>
          <p:nvPr>
            <p:ph type="title"/>
          </p:nvPr>
        </p:nvSpPr>
        <p:spPr>
          <a:xfrm>
            <a:off x="533400" y="0"/>
            <a:ext cx="7772400" cy="914400"/>
          </a:xfrm>
        </p:spPr>
        <p:txBody>
          <a:bodyPr/>
          <a:lstStyle/>
          <a:p>
            <a:r>
              <a:rPr lang="en-US" dirty="0" smtClean="0">
                <a:latin typeface="Calibri" pitchFamily="34" charset="0"/>
              </a:rPr>
              <a:t>Program </a:t>
            </a:r>
            <a:r>
              <a:rPr lang="en-US" dirty="0" err="1" smtClean="0">
                <a:latin typeface="Calibri" pitchFamily="34" charset="0"/>
              </a:rPr>
              <a:t>za</a:t>
            </a:r>
            <a:r>
              <a:rPr lang="en-US" dirty="0" smtClean="0">
                <a:latin typeface="Calibri" pitchFamily="34" charset="0"/>
              </a:rPr>
              <a:t> </a:t>
            </a:r>
            <a:r>
              <a:rPr lang="en-US" dirty="0" err="1" smtClean="0">
                <a:latin typeface="Calibri" pitchFamily="34" charset="0"/>
              </a:rPr>
              <a:t>pravljenje</a:t>
            </a:r>
            <a:r>
              <a:rPr lang="en-US" dirty="0" smtClean="0">
                <a:latin typeface="Calibri" pitchFamily="34" charset="0"/>
              </a:rPr>
              <a:t> </a:t>
            </a:r>
            <a:r>
              <a:rPr lang="en-US" dirty="0" err="1" smtClean="0">
                <a:latin typeface="Calibri" pitchFamily="34" charset="0"/>
              </a:rPr>
              <a:t>rezervne</a:t>
            </a:r>
            <a:r>
              <a:rPr lang="en-US" dirty="0" smtClean="0">
                <a:latin typeface="Calibri" pitchFamily="34" charset="0"/>
              </a:rPr>
              <a:t> </a:t>
            </a:r>
            <a:r>
              <a:rPr lang="en-US" dirty="0" err="1" smtClean="0">
                <a:latin typeface="Calibri" pitchFamily="34" charset="0"/>
              </a:rPr>
              <a:t>kopije</a:t>
            </a:r>
            <a:endParaRPr lang="en-US" dirty="0">
              <a:latin typeface="Calibri" pitchFamily="34" charset="0"/>
            </a:endParaRPr>
          </a:p>
        </p:txBody>
      </p:sp>
      <p:pic>
        <p:nvPicPr>
          <p:cNvPr id="2050" name="Picture 2" descr="C:\Users\Korisnik\Desktop\Faks- Softversko i Informaciono Inzenjerstvo\3. Godina\1. Semestar\Osnove Digitalne Forenzike\Vezbe\Ispit\Zavrsni projekat\Untitled.jpg"/>
          <p:cNvPicPr>
            <a:picLocks noChangeAspect="1" noChangeArrowheads="1"/>
          </p:cNvPicPr>
          <p:nvPr/>
        </p:nvPicPr>
        <p:blipFill>
          <a:blip r:embed="rId2" cstate="print"/>
          <a:srcRect/>
          <a:stretch>
            <a:fillRect/>
          </a:stretch>
        </p:blipFill>
        <p:spPr bwMode="auto">
          <a:xfrm>
            <a:off x="1066800" y="2286000"/>
            <a:ext cx="6808788" cy="44196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382000" cy="5715000"/>
          </a:xfrm>
        </p:spPr>
        <p:txBody>
          <a:bodyPr>
            <a:normAutofit/>
          </a:bodyPr>
          <a:lstStyle/>
          <a:p>
            <a:r>
              <a:rPr lang="sr-Latn-CS" sz="3200" dirty="0" smtClean="0">
                <a:latin typeface="Calibri" pitchFamily="34" charset="0"/>
              </a:rPr>
              <a:t>Sledi prikaz najveće i najbitnije funkcije u programu koja se ponavlja rekurzivno dokle god ima podključeva nekog ključa (registar je u strukturi n-arnog stabla, pa se svakim rekurzivnim pozivom ulazi jedan nivo u dubinu), vreme za izvršavanje i zauzeće memorije su malo optimizovani u rekurziji tako što se vrši prenošenje po referenci (adresama).</a:t>
            </a:r>
          </a:p>
        </p:txBody>
      </p:sp>
      <p:sp>
        <p:nvSpPr>
          <p:cNvPr id="4" name="Title 1"/>
          <p:cNvSpPr>
            <a:spLocks noGrp="1"/>
          </p:cNvSpPr>
          <p:nvPr>
            <p:ph type="title"/>
          </p:nvPr>
        </p:nvSpPr>
        <p:spPr>
          <a:xfrm>
            <a:off x="533400" y="0"/>
            <a:ext cx="7772400" cy="762000"/>
          </a:xfrm>
        </p:spPr>
        <p:txBody>
          <a:bodyPr/>
          <a:lstStyle/>
          <a:p>
            <a:r>
              <a:rPr lang="en-US" dirty="0" smtClean="0">
                <a:latin typeface="Calibri" pitchFamily="34" charset="0"/>
              </a:rPr>
              <a:t>Program </a:t>
            </a:r>
            <a:r>
              <a:rPr lang="en-US" dirty="0" err="1" smtClean="0">
                <a:latin typeface="Calibri" pitchFamily="34" charset="0"/>
              </a:rPr>
              <a:t>za</a:t>
            </a:r>
            <a:r>
              <a:rPr lang="en-US" dirty="0" smtClean="0">
                <a:latin typeface="Calibri" pitchFamily="34" charset="0"/>
              </a:rPr>
              <a:t> </a:t>
            </a:r>
            <a:r>
              <a:rPr lang="en-US" dirty="0" err="1" smtClean="0">
                <a:latin typeface="Calibri" pitchFamily="34" charset="0"/>
              </a:rPr>
              <a:t>pravljenje</a:t>
            </a:r>
            <a:r>
              <a:rPr lang="en-US" dirty="0" smtClean="0">
                <a:latin typeface="Calibri" pitchFamily="34" charset="0"/>
              </a:rPr>
              <a:t> </a:t>
            </a:r>
            <a:r>
              <a:rPr lang="en-US" dirty="0" err="1" smtClean="0">
                <a:latin typeface="Calibri" pitchFamily="34" charset="0"/>
              </a:rPr>
              <a:t>rezervne</a:t>
            </a:r>
            <a:r>
              <a:rPr lang="en-US" dirty="0" smtClean="0">
                <a:latin typeface="Calibri" pitchFamily="34" charset="0"/>
              </a:rPr>
              <a:t> </a:t>
            </a:r>
            <a:r>
              <a:rPr lang="en-US" dirty="0" err="1" smtClean="0">
                <a:latin typeface="Calibri" pitchFamily="34" charset="0"/>
              </a:rPr>
              <a:t>kopije</a:t>
            </a:r>
            <a:endParaRPr lang="en-US" dirty="0">
              <a:latin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3400" y="152400"/>
            <a:ext cx="7772400" cy="762000"/>
          </a:xfrm>
        </p:spPr>
        <p:txBody>
          <a:bodyPr/>
          <a:lstStyle/>
          <a:p>
            <a:r>
              <a:rPr lang="en-US" dirty="0" smtClean="0">
                <a:latin typeface="Calibri" pitchFamily="34" charset="0"/>
              </a:rPr>
              <a:t>Program </a:t>
            </a:r>
            <a:r>
              <a:rPr lang="en-US" dirty="0" err="1" smtClean="0">
                <a:latin typeface="Calibri" pitchFamily="34" charset="0"/>
              </a:rPr>
              <a:t>za</a:t>
            </a:r>
            <a:r>
              <a:rPr lang="en-US" dirty="0" smtClean="0">
                <a:latin typeface="Calibri" pitchFamily="34" charset="0"/>
              </a:rPr>
              <a:t> </a:t>
            </a:r>
            <a:r>
              <a:rPr lang="en-US" dirty="0" err="1" smtClean="0">
                <a:latin typeface="Calibri" pitchFamily="34" charset="0"/>
              </a:rPr>
              <a:t>pravljenje</a:t>
            </a:r>
            <a:r>
              <a:rPr lang="en-US" dirty="0" smtClean="0">
                <a:latin typeface="Calibri" pitchFamily="34" charset="0"/>
              </a:rPr>
              <a:t> </a:t>
            </a:r>
            <a:r>
              <a:rPr lang="en-US" dirty="0" err="1" smtClean="0">
                <a:latin typeface="Calibri" pitchFamily="34" charset="0"/>
              </a:rPr>
              <a:t>rezervne</a:t>
            </a:r>
            <a:r>
              <a:rPr lang="en-US" dirty="0" smtClean="0">
                <a:latin typeface="Calibri" pitchFamily="34" charset="0"/>
              </a:rPr>
              <a:t> </a:t>
            </a:r>
            <a:r>
              <a:rPr lang="en-US" dirty="0" err="1" smtClean="0">
                <a:latin typeface="Calibri" pitchFamily="34" charset="0"/>
              </a:rPr>
              <a:t>kopije</a:t>
            </a:r>
            <a:endParaRPr lang="en-US" dirty="0">
              <a:latin typeface="Calibri" pitchFamily="34" charset="0"/>
            </a:endParaRPr>
          </a:p>
        </p:txBody>
      </p:sp>
      <p:pic>
        <p:nvPicPr>
          <p:cNvPr id="3074" name="Picture 2" descr="C:\Users\Korisnik\Desktop\Faks- Softversko i Informaciono Inzenjerstvo\3. Godina\1. Semestar\Osnove Digitalne Forenzike\Vezbe\Ispit\Zavrsni projekat\Untitled.jpg"/>
          <p:cNvPicPr>
            <a:picLocks noChangeAspect="1" noChangeArrowheads="1"/>
          </p:cNvPicPr>
          <p:nvPr/>
        </p:nvPicPr>
        <p:blipFill>
          <a:blip r:embed="rId2" cstate="print"/>
          <a:srcRect/>
          <a:stretch>
            <a:fillRect/>
          </a:stretch>
        </p:blipFill>
        <p:spPr bwMode="auto">
          <a:xfrm>
            <a:off x="685800" y="1676400"/>
            <a:ext cx="7812087" cy="5010150"/>
          </a:xfrm>
          <a:prstGeom prst="rect">
            <a:avLst/>
          </a:prstGeom>
          <a:noFill/>
        </p:spPr>
      </p:pic>
      <p:sp>
        <p:nvSpPr>
          <p:cNvPr id="6" name="TextBox 5"/>
          <p:cNvSpPr txBox="1"/>
          <p:nvPr/>
        </p:nvSpPr>
        <p:spPr>
          <a:xfrm>
            <a:off x="762000" y="838200"/>
            <a:ext cx="7848600" cy="646331"/>
          </a:xfrm>
          <a:prstGeom prst="rect">
            <a:avLst/>
          </a:prstGeom>
          <a:noFill/>
        </p:spPr>
        <p:txBody>
          <a:bodyPr wrap="square" rtlCol="0">
            <a:spAutoFit/>
          </a:bodyPr>
          <a:lstStyle/>
          <a:p>
            <a:r>
              <a:rPr lang="sr-Latn-CS" dirty="0" smtClean="0">
                <a:latin typeface="Calibri" pitchFamily="34" charset="0"/>
              </a:rPr>
              <a:t>1. Funkcija nakon definisanja svih potrebnih promenljivih pribavlja podatke za sve podključeve i promenljive trenutnog ključa.</a:t>
            </a:r>
          </a:p>
        </p:txBody>
      </p:sp>
      <p:cxnSp>
        <p:nvCxnSpPr>
          <p:cNvPr id="8" name="Straight Connector 7"/>
          <p:cNvCxnSpPr/>
          <p:nvPr/>
        </p:nvCxnSpPr>
        <p:spPr>
          <a:xfrm>
            <a:off x="1143000" y="6629400"/>
            <a:ext cx="7239000"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685800"/>
            <a:ext cx="7772400" cy="609600"/>
          </a:xfrm>
        </p:spPr>
        <p:txBody>
          <a:bodyPr>
            <a:normAutofit fontScale="62500" lnSpcReduction="20000"/>
          </a:bodyPr>
          <a:lstStyle/>
          <a:p>
            <a:r>
              <a:rPr lang="sr-Latn-CS" dirty="0" smtClean="0">
                <a:latin typeface="Calibri" pitchFamily="34" charset="0"/>
              </a:rPr>
              <a:t>2. Zatim za svaku vrednost pribavlja dodatne informacije o vrednostima ključa i kreira fajl u kome unosi podatke za svaku promenljivu ključa.</a:t>
            </a:r>
          </a:p>
          <a:p>
            <a:endParaRPr lang="en-US" b="1" dirty="0">
              <a:latin typeface="Calibri" pitchFamily="34" charset="0"/>
            </a:endParaRPr>
          </a:p>
        </p:txBody>
      </p:sp>
      <p:sp>
        <p:nvSpPr>
          <p:cNvPr id="4" name="Title 1"/>
          <p:cNvSpPr>
            <a:spLocks noGrp="1"/>
          </p:cNvSpPr>
          <p:nvPr>
            <p:ph type="title"/>
          </p:nvPr>
        </p:nvSpPr>
        <p:spPr>
          <a:xfrm>
            <a:off x="533400" y="0"/>
            <a:ext cx="7772400" cy="685800"/>
          </a:xfrm>
        </p:spPr>
        <p:txBody>
          <a:bodyPr/>
          <a:lstStyle/>
          <a:p>
            <a:r>
              <a:rPr lang="en-US" dirty="0" smtClean="0">
                <a:latin typeface="Calibri" pitchFamily="34" charset="0"/>
              </a:rPr>
              <a:t>Program </a:t>
            </a:r>
            <a:r>
              <a:rPr lang="en-US" dirty="0" err="1" smtClean="0">
                <a:latin typeface="Calibri" pitchFamily="34" charset="0"/>
              </a:rPr>
              <a:t>za</a:t>
            </a:r>
            <a:r>
              <a:rPr lang="en-US" dirty="0" smtClean="0">
                <a:latin typeface="Calibri" pitchFamily="34" charset="0"/>
              </a:rPr>
              <a:t> </a:t>
            </a:r>
            <a:r>
              <a:rPr lang="en-US" dirty="0" err="1" smtClean="0">
                <a:latin typeface="Calibri" pitchFamily="34" charset="0"/>
              </a:rPr>
              <a:t>pravljenje</a:t>
            </a:r>
            <a:r>
              <a:rPr lang="en-US" dirty="0" smtClean="0">
                <a:latin typeface="Calibri" pitchFamily="34" charset="0"/>
              </a:rPr>
              <a:t> </a:t>
            </a:r>
            <a:r>
              <a:rPr lang="en-US" dirty="0" err="1" smtClean="0">
                <a:latin typeface="Calibri" pitchFamily="34" charset="0"/>
              </a:rPr>
              <a:t>rezervne</a:t>
            </a:r>
            <a:r>
              <a:rPr lang="en-US" dirty="0" smtClean="0">
                <a:latin typeface="Calibri" pitchFamily="34" charset="0"/>
              </a:rPr>
              <a:t> </a:t>
            </a:r>
            <a:r>
              <a:rPr lang="en-US" dirty="0" err="1" smtClean="0">
                <a:latin typeface="Calibri" pitchFamily="34" charset="0"/>
              </a:rPr>
              <a:t>kopije</a:t>
            </a:r>
            <a:endParaRPr lang="en-US" dirty="0">
              <a:latin typeface="Calibri" pitchFamily="34" charset="0"/>
            </a:endParaRPr>
          </a:p>
        </p:txBody>
      </p:sp>
      <p:pic>
        <p:nvPicPr>
          <p:cNvPr id="4098" name="Picture 2" descr="C:\Users\Korisnik\Desktop\Faks- Softversko i Informaciono Inzenjerstvo\3. Godina\1. Semestar\Osnove Digitalne Forenzike\Vezbe\Ispit\Zavrsni projekat\Untitled2.jpg"/>
          <p:cNvPicPr>
            <a:picLocks noChangeAspect="1" noChangeArrowheads="1"/>
          </p:cNvPicPr>
          <p:nvPr/>
        </p:nvPicPr>
        <p:blipFill>
          <a:blip r:embed="rId2" cstate="print"/>
          <a:srcRect/>
          <a:stretch>
            <a:fillRect/>
          </a:stretch>
        </p:blipFill>
        <p:spPr bwMode="auto">
          <a:xfrm>
            <a:off x="533400" y="1371600"/>
            <a:ext cx="8229600" cy="54102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2229</TotalTime>
  <Words>714</Words>
  <Application>Microsoft Office PowerPoint</Application>
  <PresentationFormat>On-screen Show (4:3)</PresentationFormat>
  <Paragraphs>57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Metro</vt:lpstr>
      <vt:lpstr>Pravljenje rezervne kopije Windows registra</vt:lpstr>
      <vt:lpstr>Windows registar</vt:lpstr>
      <vt:lpstr>Windows registar</vt:lpstr>
      <vt:lpstr>Windows registar</vt:lpstr>
      <vt:lpstr>Program za pravljenje rezervne kopije</vt:lpstr>
      <vt:lpstr>Program za pravljenje rezervne kopije</vt:lpstr>
      <vt:lpstr>Program za pravljenje rezervne kopije</vt:lpstr>
      <vt:lpstr>Program za pravljenje rezervne kopije</vt:lpstr>
      <vt:lpstr>Program za pravljenje rezervne kopije</vt:lpstr>
      <vt:lpstr>Program za pravljenje rezervne kopije</vt:lpstr>
      <vt:lpstr>Program za pravljenje rezervne kopije</vt:lpstr>
      <vt:lpstr>Program za pravljenje rezervne kopije</vt:lpstr>
      <vt:lpstr>Program za pravljenje rezervne kopije</vt:lpstr>
      <vt:lpstr>Zaključak</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Identifikacija Malvera vizuelizacijom kroz duboko učenje</dc:title>
  <dc:creator>Korisnik</dc:creator>
  <cp:lastModifiedBy>Korisnik</cp:lastModifiedBy>
  <cp:revision>254</cp:revision>
  <dcterms:created xsi:type="dcterms:W3CDTF">2006-08-16T00:00:00Z</dcterms:created>
  <dcterms:modified xsi:type="dcterms:W3CDTF">2019-01-24T11:13:21Z</dcterms:modified>
</cp:coreProperties>
</file>