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sldIdLst>
    <p:sldId id="256" r:id="rId2"/>
    <p:sldId id="257" r:id="rId3"/>
    <p:sldId id="258" r:id="rId4"/>
    <p:sldId id="259" r:id="rId5"/>
    <p:sldId id="260" r:id="rId6"/>
    <p:sldId id="262" r:id="rId7"/>
    <p:sldId id="261" r:id="rId8"/>
    <p:sldId id="263" r:id="rId9"/>
    <p:sldId id="264" r:id="rId10"/>
    <p:sldId id="265" r:id="rId11"/>
    <p:sldId id="267" r:id="rId12"/>
    <p:sldId id="268" r:id="rId13"/>
    <p:sldId id="269" r:id="rId14"/>
    <p:sldId id="266" r:id="rId15"/>
    <p:sldId id="271" r:id="rId16"/>
    <p:sldId id="270" r:id="rId17"/>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48B9B9-EA78-4A39-8B10-562A7C277AD8}" v="652" dt="2023-03-15T17:14:15.488"/>
    <p1510:client id="{4AFD6FC1-503C-450E-8CCC-0E18DDE60E2A}" v="580" dt="2023-03-14T17:45:48.113"/>
    <p1510:client id="{AD748D6D-F6F1-4DAB-9A56-14E7A389F3D0}" v="10" dt="2023-03-14T16:58:09.3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5" autoAdjust="0"/>
    <p:restoredTop sz="94660"/>
  </p:normalViewPr>
  <p:slideViewPr>
    <p:cSldViewPr snapToGrid="0">
      <p:cViewPr varScale="1">
        <p:scale>
          <a:sx n="162" d="100"/>
          <a:sy n="162" d="100"/>
        </p:scale>
        <p:origin x="26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54999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05504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55569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20435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8919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0599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69854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40098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41035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3999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92414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3/15/2023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5925308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D9679E-E0B0-4A69-BF86-04BFAB0E7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99B93ED-2031-4827-AC44-2EF039E32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48450D2-B74C-4E4F-B27E-4F01C5494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81112"/>
            <a:ext cx="12048729" cy="4093306"/>
            <a:chOff x="1" y="2075420"/>
            <a:chExt cx="12048729" cy="4093306"/>
          </a:xfrm>
        </p:grpSpPr>
        <p:sp>
          <p:nvSpPr>
            <p:cNvPr id="13" name="Oval 12">
              <a:extLst>
                <a:ext uri="{FF2B5EF4-FFF2-40B4-BE49-F238E27FC236}">
                  <a16:creationId xmlns:a16="http://schemas.microsoft.com/office/drawing/2014/main" id="{BFA5BEA9-F658-4B94-8BBD-EB2631766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B6AD3B1-5B72-44C0-BE0B-717B37AD0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8BDD664-CFEF-4767-908E-4BF337E51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2ABD5C0-3C05-4B22-B333-31678347C3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20983DBD-DEBE-4659-9509-DE9634F6AF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1A1BA02-1F5C-439A-84E7-63FA59745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u 1">
            <a:extLst>
              <a:ext uri="{FF2B5EF4-FFF2-40B4-BE49-F238E27FC236}">
                <a16:creationId xmlns:a16="http://schemas.microsoft.com/office/drawing/2014/main" id="{84D9E31B-3BFD-064E-0C6A-06BEDB91CD3D}"/>
              </a:ext>
            </a:extLst>
          </p:cNvPr>
          <p:cNvSpPr>
            <a:spLocks noGrp="1"/>
          </p:cNvSpPr>
          <p:nvPr>
            <p:ph type="ctrTitle"/>
          </p:nvPr>
        </p:nvSpPr>
        <p:spPr>
          <a:xfrm>
            <a:off x="629640" y="630936"/>
            <a:ext cx="5486400" cy="2819399"/>
          </a:xfrm>
          <a:noFill/>
        </p:spPr>
        <p:txBody>
          <a:bodyPr anchor="t">
            <a:normAutofit/>
          </a:bodyPr>
          <a:lstStyle/>
          <a:p>
            <a:pPr algn="l"/>
            <a:r>
              <a:rPr lang="ro-RO" sz="3700">
                <a:solidFill>
                  <a:schemeClr val="bg1"/>
                </a:solidFill>
                <a:cs typeface="Calibri Light"/>
              </a:rPr>
              <a:t>PROIECT DE ABSOLVIRE</a:t>
            </a:r>
            <a:br>
              <a:rPr lang="ro-RO" sz="3700">
                <a:solidFill>
                  <a:schemeClr val="bg1"/>
                </a:solidFill>
                <a:cs typeface="Calibri Light"/>
              </a:rPr>
            </a:br>
            <a:r>
              <a:rPr lang="ro-RO" sz="3700">
                <a:solidFill>
                  <a:schemeClr val="bg1"/>
                </a:solidFill>
                <a:cs typeface="Calibri Light"/>
              </a:rPr>
              <a:t>SOFTWARE DEVELOPMENT ACADEMY</a:t>
            </a:r>
            <a:br>
              <a:rPr lang="ro-RO" sz="3700">
                <a:solidFill>
                  <a:schemeClr val="bg1"/>
                </a:solidFill>
                <a:cs typeface="Calibri Light"/>
              </a:rPr>
            </a:br>
            <a:endParaRPr lang="ro-RO" sz="3700">
              <a:solidFill>
                <a:schemeClr val="bg1"/>
              </a:solidFill>
              <a:cs typeface="Calibri Light"/>
            </a:endParaRPr>
          </a:p>
        </p:txBody>
      </p:sp>
      <p:sp>
        <p:nvSpPr>
          <p:cNvPr id="20" name="Rectangle 19">
            <a:extLst>
              <a:ext uri="{FF2B5EF4-FFF2-40B4-BE49-F238E27FC236}">
                <a16:creationId xmlns:a16="http://schemas.microsoft.com/office/drawing/2014/main" id="{F081587E-62A1-403B-A9FB-19F4971F30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D92BF22-1E20-476B-A385-6E2F4F7160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200000">
            <a:off x="7037257" y="2562815"/>
            <a:ext cx="3065910" cy="3065910"/>
          </a:xfrm>
          <a:prstGeom prst="ellipse">
            <a:avLst/>
          </a:prstGeom>
          <a:gradFill>
            <a:gsLst>
              <a:gs pos="0">
                <a:schemeClr val="tx2">
                  <a:lumMod val="75000"/>
                  <a:alpha val="10000"/>
                </a:schemeClr>
              </a:gs>
              <a:gs pos="100000">
                <a:schemeClr val="tx2">
                  <a:lumMod val="75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u 2">
            <a:extLst>
              <a:ext uri="{FF2B5EF4-FFF2-40B4-BE49-F238E27FC236}">
                <a16:creationId xmlns:a16="http://schemas.microsoft.com/office/drawing/2014/main" id="{2B7A1177-8510-AF00-EDCF-D8706F536879}"/>
              </a:ext>
            </a:extLst>
          </p:cNvPr>
          <p:cNvSpPr>
            <a:spLocks noGrp="1"/>
          </p:cNvSpPr>
          <p:nvPr>
            <p:ph type="subTitle" idx="1"/>
          </p:nvPr>
        </p:nvSpPr>
        <p:spPr>
          <a:xfrm>
            <a:off x="6421346" y="3522428"/>
            <a:ext cx="5291470" cy="2607079"/>
          </a:xfrm>
          <a:noFill/>
        </p:spPr>
        <p:txBody>
          <a:bodyPr vert="horz" lIns="91440" tIns="45720" rIns="91440" bIns="45720" rtlCol="0" anchor="t">
            <a:normAutofit/>
          </a:bodyPr>
          <a:lstStyle/>
          <a:p>
            <a:pPr algn="l"/>
            <a:r>
              <a:rPr lang="ro-RO">
                <a:solidFill>
                  <a:schemeClr val="bg1"/>
                </a:solidFill>
                <a:cs typeface="Calibri"/>
              </a:rPr>
              <a:t>Toma Daniel-Beniamin</a:t>
            </a:r>
          </a:p>
          <a:p>
            <a:pPr algn="l"/>
            <a:r>
              <a:rPr lang="ro-RO">
                <a:solidFill>
                  <a:schemeClr val="bg1"/>
                </a:solidFill>
                <a:cs typeface="Calibri"/>
              </a:rPr>
              <a:t>Grupa:TesterRemoteRO40</a:t>
            </a:r>
          </a:p>
        </p:txBody>
      </p:sp>
      <p:sp>
        <p:nvSpPr>
          <p:cNvPr id="24" name="Rectangle 23">
            <a:extLst>
              <a:ext uri="{FF2B5EF4-FFF2-40B4-BE49-F238E27FC236}">
                <a16:creationId xmlns:a16="http://schemas.microsoft.com/office/drawing/2014/main" id="{9697EBBD-E15A-463A-999A-436F1950C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DA9B6338-E9FB-4672-BCB1-07EB49B305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7" name="Straight Connector 26">
              <a:extLst>
                <a:ext uri="{FF2B5EF4-FFF2-40B4-BE49-F238E27FC236}">
                  <a16:creationId xmlns:a16="http://schemas.microsoft.com/office/drawing/2014/main" id="{818DDCB0-FEF5-4684-8B04-0F14446C2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418A5F4-F7E2-483C-ACA6-D1E85FB865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B897A5E-5B77-4BDC-8DCF-2C874BE561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40DEE54-49AA-4E1D-874F-32E49739F6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F988464A-7DD0-447A-8FD1-FDC434C52D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3" name="Straight Connector 32">
              <a:extLst>
                <a:ext uri="{FF2B5EF4-FFF2-40B4-BE49-F238E27FC236}">
                  <a16:creationId xmlns:a16="http://schemas.microsoft.com/office/drawing/2014/main" id="{6F33659B-4C5F-49BA-ADB1-F88ED119FC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F3E8DC5-0145-404D-A90C-BFAD817224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BE5ABBA-1606-460E-8301-2016AC22DA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CA3401-5F32-4DC7-B2CB-7EE9C399C0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47434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CD7FE7-1237-41A0-B6C8-B0EFC310C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B4E13AA-9A9A-446A-B0A3-443BA34BB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FFA6810-6C3D-4754-B472-DF60413D61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2" name="Oval 11">
              <a:extLst>
                <a:ext uri="{FF2B5EF4-FFF2-40B4-BE49-F238E27FC236}">
                  <a16:creationId xmlns:a16="http://schemas.microsoft.com/office/drawing/2014/main" id="{66AE6743-377F-445F-BEA9-C06205F9A2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42B6CCC-3F91-450D-B6D9-A69AD95AD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0DFE833-928D-4F3D-869D-96E2ECBFBA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528743D-D268-453F-A979-856B01ED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57F62887-64F5-497E-9834-DCB752290C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5B1BFBC-C81A-4FD9-8F0C-E86F49528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FC62434D-2094-4FE0-9DE1-66F7D01E0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2767291C-F63A-465E-A2D1-04BA96121F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2" name="Straight Connector 21">
              <a:extLst>
                <a:ext uri="{FF2B5EF4-FFF2-40B4-BE49-F238E27FC236}">
                  <a16:creationId xmlns:a16="http://schemas.microsoft.com/office/drawing/2014/main" id="{8298E583-ADFC-4231-A720-8DA4007056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665F974-5ECD-4302-9DD8-08014E362C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368064C-BF0F-46B1-9621-3188FCA066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72C4C30-298C-4739-9092-46F6A1B8FC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7" name="Rectangle 26">
            <a:extLst>
              <a:ext uri="{FF2B5EF4-FFF2-40B4-BE49-F238E27FC236}">
                <a16:creationId xmlns:a16="http://schemas.microsoft.com/office/drawing/2014/main" id="{2BCB8B4F-F675-4134-B6FC-FE54CFAB19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A6BBBA07-FBD1-4D0D-9EB9-F7608965F4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0" name="Straight Connector 29">
              <a:extLst>
                <a:ext uri="{FF2B5EF4-FFF2-40B4-BE49-F238E27FC236}">
                  <a16:creationId xmlns:a16="http://schemas.microsoft.com/office/drawing/2014/main" id="{D9951829-5EEF-47EE-8545-8D3A5E54BA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9ED10F2-CC2D-4FC7-881A-E96C0ED5CE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C62961C-06BA-45D9-B417-1C944EC79C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F2C56B-9B90-4CC1-A932-191196ECD9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C34AA602-4B49-4D15-8863-224D61644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588842" y="164579"/>
            <a:ext cx="304800" cy="429768"/>
            <a:chOff x="215328" y="-46937"/>
            <a:chExt cx="304800" cy="2773841"/>
          </a:xfrm>
        </p:grpSpPr>
        <p:cxnSp>
          <p:nvCxnSpPr>
            <p:cNvPr id="36" name="Straight Connector 35">
              <a:extLst>
                <a:ext uri="{FF2B5EF4-FFF2-40B4-BE49-F238E27FC236}">
                  <a16:creationId xmlns:a16="http://schemas.microsoft.com/office/drawing/2014/main" id="{1CD88F4A-289F-494D-A4CD-EB62E9964D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5FFD160-7805-4E0F-8446-1AEF0EAC39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380878C-0C82-41C3-92B9-EAEEF239FE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501211B-61E0-419D-BC8B-62C16B896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3" name="Imagine 3" descr="O imagine care conține text&#10;&#10;Descriere generată automat">
            <a:extLst>
              <a:ext uri="{FF2B5EF4-FFF2-40B4-BE49-F238E27FC236}">
                <a16:creationId xmlns:a16="http://schemas.microsoft.com/office/drawing/2014/main" id="{CCC29EE4-499B-6512-C09B-3AA36C0553F3}"/>
              </a:ext>
            </a:extLst>
          </p:cNvPr>
          <p:cNvPicPr>
            <a:picLocks noChangeAspect="1"/>
          </p:cNvPicPr>
          <p:nvPr/>
        </p:nvPicPr>
        <p:blipFill>
          <a:blip r:embed="rId2"/>
          <a:stretch>
            <a:fillRect/>
          </a:stretch>
        </p:blipFill>
        <p:spPr>
          <a:xfrm>
            <a:off x="0" y="1746"/>
            <a:ext cx="12191999" cy="6854507"/>
          </a:xfrm>
          <a:prstGeom prst="rect">
            <a:avLst/>
          </a:prstGeom>
        </p:spPr>
      </p:pic>
    </p:spTree>
    <p:extLst>
      <p:ext uri="{BB962C8B-B14F-4D97-AF65-F5344CB8AC3E}">
        <p14:creationId xmlns:p14="http://schemas.microsoft.com/office/powerpoint/2010/main" val="3732231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CD7FE7-1237-41A0-B6C8-B0EFC310C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B4E13AA-9A9A-446A-B0A3-443BA34BB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FFA6810-6C3D-4754-B472-DF60413D61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2" name="Oval 11">
              <a:extLst>
                <a:ext uri="{FF2B5EF4-FFF2-40B4-BE49-F238E27FC236}">
                  <a16:creationId xmlns:a16="http://schemas.microsoft.com/office/drawing/2014/main" id="{66AE6743-377F-445F-BEA9-C06205F9A2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42B6CCC-3F91-450D-B6D9-A69AD95AD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0DFE833-928D-4F3D-869D-96E2ECBFBA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528743D-D268-453F-A979-856B01ED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57F62887-64F5-497E-9834-DCB752290C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5B1BFBC-C81A-4FD9-8F0C-E86F49528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FC62434D-2094-4FE0-9DE1-66F7D01E0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2767291C-F63A-465E-A2D1-04BA96121F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2" name="Straight Connector 21">
              <a:extLst>
                <a:ext uri="{FF2B5EF4-FFF2-40B4-BE49-F238E27FC236}">
                  <a16:creationId xmlns:a16="http://schemas.microsoft.com/office/drawing/2014/main" id="{8298E583-ADFC-4231-A720-8DA4007056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665F974-5ECD-4302-9DD8-08014E362C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368064C-BF0F-46B1-9621-3188FCA066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72C4C30-298C-4739-9092-46F6A1B8FC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7" name="Rectangle 26">
            <a:extLst>
              <a:ext uri="{FF2B5EF4-FFF2-40B4-BE49-F238E27FC236}">
                <a16:creationId xmlns:a16="http://schemas.microsoft.com/office/drawing/2014/main" id="{2BCB8B4F-F675-4134-B6FC-FE54CFAB19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A6BBBA07-FBD1-4D0D-9EB9-F7608965F4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0" name="Straight Connector 29">
              <a:extLst>
                <a:ext uri="{FF2B5EF4-FFF2-40B4-BE49-F238E27FC236}">
                  <a16:creationId xmlns:a16="http://schemas.microsoft.com/office/drawing/2014/main" id="{D9951829-5EEF-47EE-8545-8D3A5E54BA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9ED10F2-CC2D-4FC7-881A-E96C0ED5CE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C62961C-06BA-45D9-B417-1C944EC79C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F2C56B-9B90-4CC1-A932-191196ECD9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C34AA602-4B49-4D15-8863-224D61644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588842" y="164579"/>
            <a:ext cx="304800" cy="429768"/>
            <a:chOff x="215328" y="-46937"/>
            <a:chExt cx="304800" cy="2773841"/>
          </a:xfrm>
        </p:grpSpPr>
        <p:cxnSp>
          <p:nvCxnSpPr>
            <p:cNvPr id="36" name="Straight Connector 35">
              <a:extLst>
                <a:ext uri="{FF2B5EF4-FFF2-40B4-BE49-F238E27FC236}">
                  <a16:creationId xmlns:a16="http://schemas.microsoft.com/office/drawing/2014/main" id="{1CD88F4A-289F-494D-A4CD-EB62E9964D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5FFD160-7805-4E0F-8446-1AEF0EAC39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380878C-0C82-41C3-92B9-EAEEF239FE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501211B-61E0-419D-BC8B-62C16B896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2" name="Imagine 2" descr="O imagine care conține text&#10;&#10;Descriere generată automat">
            <a:extLst>
              <a:ext uri="{FF2B5EF4-FFF2-40B4-BE49-F238E27FC236}">
                <a16:creationId xmlns:a16="http://schemas.microsoft.com/office/drawing/2014/main" id="{F6876EEC-E04F-B8BE-1F2B-294C3544F3E0}"/>
              </a:ext>
            </a:extLst>
          </p:cNvPr>
          <p:cNvPicPr>
            <a:picLocks noChangeAspect="1"/>
          </p:cNvPicPr>
          <p:nvPr/>
        </p:nvPicPr>
        <p:blipFill>
          <a:blip r:embed="rId2"/>
          <a:stretch>
            <a:fillRect/>
          </a:stretch>
        </p:blipFill>
        <p:spPr>
          <a:xfrm>
            <a:off x="0" y="4453"/>
            <a:ext cx="12192000" cy="6862348"/>
          </a:xfrm>
          <a:prstGeom prst="rect">
            <a:avLst/>
          </a:prstGeom>
        </p:spPr>
      </p:pic>
    </p:spTree>
    <p:extLst>
      <p:ext uri="{BB962C8B-B14F-4D97-AF65-F5344CB8AC3E}">
        <p14:creationId xmlns:p14="http://schemas.microsoft.com/office/powerpoint/2010/main" val="1725522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CD7FE7-1237-41A0-B6C8-B0EFC310C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B4E13AA-9A9A-446A-B0A3-443BA34BB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FFA6810-6C3D-4754-B472-DF60413D61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2" name="Oval 11">
              <a:extLst>
                <a:ext uri="{FF2B5EF4-FFF2-40B4-BE49-F238E27FC236}">
                  <a16:creationId xmlns:a16="http://schemas.microsoft.com/office/drawing/2014/main" id="{66AE6743-377F-445F-BEA9-C06205F9A2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42B6CCC-3F91-450D-B6D9-A69AD95AD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0DFE833-928D-4F3D-869D-96E2ECBFBA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528743D-D268-453F-A979-856B01ED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57F62887-64F5-497E-9834-DCB752290C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5B1BFBC-C81A-4FD9-8F0C-E86F49528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FC62434D-2094-4FE0-9DE1-66F7D01E0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2767291C-F63A-465E-A2D1-04BA96121F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2" name="Straight Connector 21">
              <a:extLst>
                <a:ext uri="{FF2B5EF4-FFF2-40B4-BE49-F238E27FC236}">
                  <a16:creationId xmlns:a16="http://schemas.microsoft.com/office/drawing/2014/main" id="{8298E583-ADFC-4231-A720-8DA4007056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665F974-5ECD-4302-9DD8-08014E362C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368064C-BF0F-46B1-9621-3188FCA066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72C4C30-298C-4739-9092-46F6A1B8FC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7" name="Rectangle 26">
            <a:extLst>
              <a:ext uri="{FF2B5EF4-FFF2-40B4-BE49-F238E27FC236}">
                <a16:creationId xmlns:a16="http://schemas.microsoft.com/office/drawing/2014/main" id="{2BCB8B4F-F675-4134-B6FC-FE54CFAB19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A6BBBA07-FBD1-4D0D-9EB9-F7608965F4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0" name="Straight Connector 29">
              <a:extLst>
                <a:ext uri="{FF2B5EF4-FFF2-40B4-BE49-F238E27FC236}">
                  <a16:creationId xmlns:a16="http://schemas.microsoft.com/office/drawing/2014/main" id="{D9951829-5EEF-47EE-8545-8D3A5E54BA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9ED10F2-CC2D-4FC7-881A-E96C0ED5CE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C62961C-06BA-45D9-B417-1C944EC79C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F2C56B-9B90-4CC1-A932-191196ECD9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C34AA602-4B49-4D15-8863-224D61644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588842" y="164579"/>
            <a:ext cx="304800" cy="429768"/>
            <a:chOff x="215328" y="-46937"/>
            <a:chExt cx="304800" cy="2773841"/>
          </a:xfrm>
        </p:grpSpPr>
        <p:cxnSp>
          <p:nvCxnSpPr>
            <p:cNvPr id="36" name="Straight Connector 35">
              <a:extLst>
                <a:ext uri="{FF2B5EF4-FFF2-40B4-BE49-F238E27FC236}">
                  <a16:creationId xmlns:a16="http://schemas.microsoft.com/office/drawing/2014/main" id="{1CD88F4A-289F-494D-A4CD-EB62E9964D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5FFD160-7805-4E0F-8446-1AEF0EAC39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380878C-0C82-41C3-92B9-EAEEF239FE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501211B-61E0-419D-BC8B-62C16B896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2" name="Imagine 2">
            <a:extLst>
              <a:ext uri="{FF2B5EF4-FFF2-40B4-BE49-F238E27FC236}">
                <a16:creationId xmlns:a16="http://schemas.microsoft.com/office/drawing/2014/main" id="{0F02BD29-1ADD-2FD1-B368-2645024D8132}"/>
              </a:ext>
            </a:extLst>
          </p:cNvPr>
          <p:cNvPicPr>
            <a:picLocks noChangeAspect="1"/>
          </p:cNvPicPr>
          <p:nvPr/>
        </p:nvPicPr>
        <p:blipFill>
          <a:blip r:embed="rId2"/>
          <a:stretch>
            <a:fillRect/>
          </a:stretch>
        </p:blipFill>
        <p:spPr>
          <a:xfrm>
            <a:off x="-46383" y="1552233"/>
            <a:ext cx="12192000" cy="4051708"/>
          </a:xfrm>
          <a:prstGeom prst="rect">
            <a:avLst/>
          </a:prstGeom>
        </p:spPr>
      </p:pic>
    </p:spTree>
    <p:extLst>
      <p:ext uri="{BB962C8B-B14F-4D97-AF65-F5344CB8AC3E}">
        <p14:creationId xmlns:p14="http://schemas.microsoft.com/office/powerpoint/2010/main" val="3138553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CD7FE7-1237-41A0-B6C8-B0EFC310C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B4E13AA-9A9A-446A-B0A3-443BA34BB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FFA6810-6C3D-4754-B472-DF60413D61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2" name="Oval 11">
              <a:extLst>
                <a:ext uri="{FF2B5EF4-FFF2-40B4-BE49-F238E27FC236}">
                  <a16:creationId xmlns:a16="http://schemas.microsoft.com/office/drawing/2014/main" id="{66AE6743-377F-445F-BEA9-C06205F9A2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42B6CCC-3F91-450D-B6D9-A69AD95AD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0DFE833-928D-4F3D-869D-96E2ECBFBA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528743D-D268-453F-A979-856B01ED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57F62887-64F5-497E-9834-DCB752290C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5B1BFBC-C81A-4FD9-8F0C-E86F49528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FC62434D-2094-4FE0-9DE1-66F7D01E0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2767291C-F63A-465E-A2D1-04BA96121F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2" name="Straight Connector 21">
              <a:extLst>
                <a:ext uri="{FF2B5EF4-FFF2-40B4-BE49-F238E27FC236}">
                  <a16:creationId xmlns:a16="http://schemas.microsoft.com/office/drawing/2014/main" id="{8298E583-ADFC-4231-A720-8DA4007056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665F974-5ECD-4302-9DD8-08014E362C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368064C-BF0F-46B1-9621-3188FCA066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72C4C30-298C-4739-9092-46F6A1B8FC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7" name="Rectangle 26">
            <a:extLst>
              <a:ext uri="{FF2B5EF4-FFF2-40B4-BE49-F238E27FC236}">
                <a16:creationId xmlns:a16="http://schemas.microsoft.com/office/drawing/2014/main" id="{2BCB8B4F-F675-4134-B6FC-FE54CFAB19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A6BBBA07-FBD1-4D0D-9EB9-F7608965F4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0" name="Straight Connector 29">
              <a:extLst>
                <a:ext uri="{FF2B5EF4-FFF2-40B4-BE49-F238E27FC236}">
                  <a16:creationId xmlns:a16="http://schemas.microsoft.com/office/drawing/2014/main" id="{D9951829-5EEF-47EE-8545-8D3A5E54BA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9ED10F2-CC2D-4FC7-881A-E96C0ED5CE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C62961C-06BA-45D9-B417-1C944EC79C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F2C56B-9B90-4CC1-A932-191196ECD9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C34AA602-4B49-4D15-8863-224D61644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588842" y="164579"/>
            <a:ext cx="304800" cy="429768"/>
            <a:chOff x="215328" y="-46937"/>
            <a:chExt cx="304800" cy="2773841"/>
          </a:xfrm>
        </p:grpSpPr>
        <p:cxnSp>
          <p:nvCxnSpPr>
            <p:cNvPr id="36" name="Straight Connector 35">
              <a:extLst>
                <a:ext uri="{FF2B5EF4-FFF2-40B4-BE49-F238E27FC236}">
                  <a16:creationId xmlns:a16="http://schemas.microsoft.com/office/drawing/2014/main" id="{1CD88F4A-289F-494D-A4CD-EB62E9964D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5FFD160-7805-4E0F-8446-1AEF0EAC39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380878C-0C82-41C3-92B9-EAEEF239FE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501211B-61E0-419D-BC8B-62C16B896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2" name="Imagine 2" descr="O imagine care conține text&#10;&#10;Descriere generată automat">
            <a:extLst>
              <a:ext uri="{FF2B5EF4-FFF2-40B4-BE49-F238E27FC236}">
                <a16:creationId xmlns:a16="http://schemas.microsoft.com/office/drawing/2014/main" id="{CB8A6CB5-7990-44B3-7147-9E1BFA6A6EBA}"/>
              </a:ext>
            </a:extLst>
          </p:cNvPr>
          <p:cNvPicPr>
            <a:picLocks noChangeAspect="1"/>
          </p:cNvPicPr>
          <p:nvPr/>
        </p:nvPicPr>
        <p:blipFill>
          <a:blip r:embed="rId2"/>
          <a:stretch>
            <a:fillRect/>
          </a:stretch>
        </p:blipFill>
        <p:spPr>
          <a:xfrm>
            <a:off x="0" y="3428131"/>
            <a:ext cx="12192000" cy="3414174"/>
          </a:xfrm>
          <a:prstGeom prst="rect">
            <a:avLst/>
          </a:prstGeom>
        </p:spPr>
      </p:pic>
      <p:pic>
        <p:nvPicPr>
          <p:cNvPr id="3" name="Imagine 3" descr="O imagine care conține text&#10;&#10;Descriere generată automat">
            <a:extLst>
              <a:ext uri="{FF2B5EF4-FFF2-40B4-BE49-F238E27FC236}">
                <a16:creationId xmlns:a16="http://schemas.microsoft.com/office/drawing/2014/main" id="{4DF93D6B-0683-A917-A1F9-707854D7B60F}"/>
              </a:ext>
            </a:extLst>
          </p:cNvPr>
          <p:cNvPicPr>
            <a:picLocks noChangeAspect="1"/>
          </p:cNvPicPr>
          <p:nvPr/>
        </p:nvPicPr>
        <p:blipFill>
          <a:blip r:embed="rId3"/>
          <a:stretch>
            <a:fillRect/>
          </a:stretch>
        </p:blipFill>
        <p:spPr>
          <a:xfrm>
            <a:off x="0" y="2950"/>
            <a:ext cx="12192000" cy="3684833"/>
          </a:xfrm>
          <a:prstGeom prst="rect">
            <a:avLst/>
          </a:prstGeom>
        </p:spPr>
      </p:pic>
    </p:spTree>
    <p:extLst>
      <p:ext uri="{BB962C8B-B14F-4D97-AF65-F5344CB8AC3E}">
        <p14:creationId xmlns:p14="http://schemas.microsoft.com/office/powerpoint/2010/main" val="3579898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CD7FE7-1237-41A0-B6C8-B0EFC310C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B4E13AA-9A9A-446A-B0A3-443BA34BB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FFA6810-6C3D-4754-B472-DF60413D61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2" name="Oval 11">
              <a:extLst>
                <a:ext uri="{FF2B5EF4-FFF2-40B4-BE49-F238E27FC236}">
                  <a16:creationId xmlns:a16="http://schemas.microsoft.com/office/drawing/2014/main" id="{66AE6743-377F-445F-BEA9-C06205F9A2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42B6CCC-3F91-450D-B6D9-A69AD95AD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0DFE833-928D-4F3D-869D-96E2ECBFBA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528743D-D268-453F-A979-856B01ED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57F62887-64F5-497E-9834-DCB752290C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5B1BFBC-C81A-4FD9-8F0C-E86F49528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FC62434D-2094-4FE0-9DE1-66F7D01E0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2767291C-F63A-465E-A2D1-04BA96121F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2" name="Straight Connector 21">
              <a:extLst>
                <a:ext uri="{FF2B5EF4-FFF2-40B4-BE49-F238E27FC236}">
                  <a16:creationId xmlns:a16="http://schemas.microsoft.com/office/drawing/2014/main" id="{8298E583-ADFC-4231-A720-8DA4007056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665F974-5ECD-4302-9DD8-08014E362C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368064C-BF0F-46B1-9621-3188FCA066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72C4C30-298C-4739-9092-46F6A1B8FC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7" name="Rectangle 26">
            <a:extLst>
              <a:ext uri="{FF2B5EF4-FFF2-40B4-BE49-F238E27FC236}">
                <a16:creationId xmlns:a16="http://schemas.microsoft.com/office/drawing/2014/main" id="{2BCB8B4F-F675-4134-B6FC-FE54CFAB19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A6BBBA07-FBD1-4D0D-9EB9-F7608965F4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0" name="Straight Connector 29">
              <a:extLst>
                <a:ext uri="{FF2B5EF4-FFF2-40B4-BE49-F238E27FC236}">
                  <a16:creationId xmlns:a16="http://schemas.microsoft.com/office/drawing/2014/main" id="{D9951829-5EEF-47EE-8545-8D3A5E54BA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9ED10F2-CC2D-4FC7-881A-E96C0ED5CE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C62961C-06BA-45D9-B417-1C944EC79C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F2C56B-9B90-4CC1-A932-191196ECD9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C34AA602-4B49-4D15-8863-224D61644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588842" y="164579"/>
            <a:ext cx="304800" cy="429768"/>
            <a:chOff x="215328" y="-46937"/>
            <a:chExt cx="304800" cy="2773841"/>
          </a:xfrm>
        </p:grpSpPr>
        <p:cxnSp>
          <p:nvCxnSpPr>
            <p:cNvPr id="36" name="Straight Connector 35">
              <a:extLst>
                <a:ext uri="{FF2B5EF4-FFF2-40B4-BE49-F238E27FC236}">
                  <a16:creationId xmlns:a16="http://schemas.microsoft.com/office/drawing/2014/main" id="{1CD88F4A-289F-494D-A4CD-EB62E9964D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5FFD160-7805-4E0F-8446-1AEF0EAC39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380878C-0C82-41C3-92B9-EAEEF239FE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501211B-61E0-419D-BC8B-62C16B896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CasetăText 1">
            <a:extLst>
              <a:ext uri="{FF2B5EF4-FFF2-40B4-BE49-F238E27FC236}">
                <a16:creationId xmlns:a16="http://schemas.microsoft.com/office/drawing/2014/main" id="{4D389DC9-6C70-DAE2-F58D-E695E8CAB586}"/>
              </a:ext>
            </a:extLst>
          </p:cNvPr>
          <p:cNvSpPr txBox="1"/>
          <p:nvPr/>
        </p:nvSpPr>
        <p:spPr>
          <a:xfrm>
            <a:off x="5049729" y="190256"/>
            <a:ext cx="304137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o-RO" sz="2800" dirty="0">
                <a:solidFill>
                  <a:schemeClr val="bg1"/>
                </a:solidFill>
                <a:cs typeface="Calibri"/>
              </a:rPr>
              <a:t>CONCLUZII</a:t>
            </a:r>
            <a:endParaRPr lang="ro-RO" sz="2800" dirty="0">
              <a:solidFill>
                <a:schemeClr val="bg1"/>
              </a:solidFill>
            </a:endParaRPr>
          </a:p>
        </p:txBody>
      </p:sp>
      <p:sp>
        <p:nvSpPr>
          <p:cNvPr id="3" name="CasetăText 2">
            <a:extLst>
              <a:ext uri="{FF2B5EF4-FFF2-40B4-BE49-F238E27FC236}">
                <a16:creationId xmlns:a16="http://schemas.microsoft.com/office/drawing/2014/main" id="{FCD22D16-18CC-607C-7375-28C56995D88B}"/>
              </a:ext>
            </a:extLst>
          </p:cNvPr>
          <p:cNvSpPr txBox="1"/>
          <p:nvPr/>
        </p:nvSpPr>
        <p:spPr>
          <a:xfrm>
            <a:off x="-3048" y="2350186"/>
            <a:ext cx="12137035"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360000">
              <a:buFont typeface="Arial" panose="020B0604020202020204" pitchFamily="34" charset="0"/>
              <a:buChar char="•"/>
            </a:pPr>
            <a:r>
              <a:rPr lang="en-US" sz="1300" dirty="0" err="1">
                <a:solidFill>
                  <a:srgbClr val="FFFFFF"/>
                </a:solidFill>
                <a:latin typeface="Calibri Light"/>
                <a:cs typeface="Calibri"/>
              </a:rPr>
              <a:t>În</a:t>
            </a:r>
            <a:r>
              <a:rPr lang="en-US" sz="1300" dirty="0">
                <a:solidFill>
                  <a:srgbClr val="FFFFFF"/>
                </a:solidFill>
                <a:latin typeface="Calibri Light"/>
                <a:cs typeface="Calibri"/>
              </a:rPr>
              <a:t> </a:t>
            </a:r>
            <a:r>
              <a:rPr lang="en-US" sz="1300" dirty="0" err="1">
                <a:solidFill>
                  <a:srgbClr val="FFFFFF"/>
                </a:solidFill>
                <a:latin typeface="Calibri Light"/>
                <a:cs typeface="Calibri"/>
              </a:rPr>
              <a:t>urma</a:t>
            </a:r>
            <a:r>
              <a:rPr lang="en-US" sz="1300" dirty="0">
                <a:solidFill>
                  <a:srgbClr val="FFFFFF"/>
                </a:solidFill>
                <a:latin typeface="Calibri Light"/>
                <a:cs typeface="Calibri"/>
              </a:rPr>
              <a:t> </a:t>
            </a:r>
            <a:r>
              <a:rPr lang="en-US" sz="1300" dirty="0" err="1">
                <a:solidFill>
                  <a:srgbClr val="FFFFFF"/>
                </a:solidFill>
                <a:latin typeface="Calibri Light"/>
                <a:cs typeface="Calibri"/>
              </a:rPr>
              <a:t>studiului</a:t>
            </a:r>
            <a:r>
              <a:rPr lang="en-US" sz="1300" dirty="0">
                <a:solidFill>
                  <a:srgbClr val="FFFFFF"/>
                </a:solidFill>
                <a:latin typeface="Calibri Light"/>
                <a:cs typeface="Calibri"/>
              </a:rPr>
              <a:t> </a:t>
            </a:r>
            <a:r>
              <a:rPr lang="en-US" sz="1300" dirty="0" err="1">
                <a:solidFill>
                  <a:srgbClr val="FFFFFF"/>
                </a:solidFill>
                <a:latin typeface="Calibri Light"/>
                <a:cs typeface="Calibri"/>
              </a:rPr>
              <a:t>efectuat</a:t>
            </a:r>
            <a:r>
              <a:rPr lang="en-US" sz="1300" dirty="0">
                <a:solidFill>
                  <a:srgbClr val="FFFFFF"/>
                </a:solidFill>
                <a:latin typeface="Calibri Light"/>
                <a:cs typeface="Calibri"/>
              </a:rPr>
              <a:t> </a:t>
            </a:r>
            <a:r>
              <a:rPr lang="en-US" sz="1300" dirty="0" err="1">
                <a:solidFill>
                  <a:srgbClr val="FFFFFF"/>
                </a:solidFill>
                <a:latin typeface="Calibri Light"/>
                <a:cs typeface="Calibri"/>
              </a:rPr>
              <a:t>asupra</a:t>
            </a:r>
            <a:r>
              <a:rPr lang="en-US" sz="1300" dirty="0">
                <a:solidFill>
                  <a:srgbClr val="FFFFFF"/>
                </a:solidFill>
                <a:latin typeface="Calibri Light"/>
                <a:cs typeface="Calibri"/>
              </a:rPr>
              <a:t> </a:t>
            </a:r>
            <a:r>
              <a:rPr lang="en-US" sz="1300" dirty="0" err="1">
                <a:solidFill>
                  <a:srgbClr val="FFFFFF"/>
                </a:solidFill>
                <a:latin typeface="Calibri Light"/>
                <a:cs typeface="Calibri"/>
              </a:rPr>
              <a:t>cazurilor</a:t>
            </a:r>
            <a:r>
              <a:rPr lang="en-US" sz="1300" dirty="0">
                <a:solidFill>
                  <a:srgbClr val="FFFFFF"/>
                </a:solidFill>
                <a:latin typeface="Calibri Light"/>
                <a:cs typeface="Calibri"/>
              </a:rPr>
              <a:t> de </a:t>
            </a:r>
            <a:r>
              <a:rPr lang="en-US" sz="1300" dirty="0" err="1">
                <a:solidFill>
                  <a:srgbClr val="FFFFFF"/>
                </a:solidFill>
                <a:latin typeface="Calibri Light"/>
                <a:cs typeface="Calibri"/>
              </a:rPr>
              <a:t>testare</a:t>
            </a:r>
            <a:r>
              <a:rPr lang="en-US" sz="1300" dirty="0">
                <a:solidFill>
                  <a:srgbClr val="FFFFFF"/>
                </a:solidFill>
                <a:latin typeface="Calibri Light"/>
                <a:cs typeface="Calibri"/>
              </a:rPr>
              <a:t> </a:t>
            </a:r>
            <a:r>
              <a:rPr lang="en-US" sz="1300" dirty="0" err="1">
                <a:solidFill>
                  <a:srgbClr val="FFFFFF"/>
                </a:solidFill>
                <a:latin typeface="Calibri Light"/>
                <a:cs typeface="Calibri"/>
              </a:rPr>
              <a:t>prezentate</a:t>
            </a:r>
            <a:r>
              <a:rPr lang="en-US" sz="1300" dirty="0">
                <a:solidFill>
                  <a:srgbClr val="FFFFFF"/>
                </a:solidFill>
                <a:latin typeface="Calibri Light"/>
                <a:cs typeface="Calibri"/>
              </a:rPr>
              <a:t> </a:t>
            </a:r>
            <a:r>
              <a:rPr lang="en-US" sz="1300" dirty="0" err="1">
                <a:solidFill>
                  <a:srgbClr val="FFFFFF"/>
                </a:solidFill>
                <a:latin typeface="Calibri Light"/>
                <a:cs typeface="Calibri"/>
              </a:rPr>
              <a:t>mai</a:t>
            </a:r>
            <a:r>
              <a:rPr lang="en-US" sz="1300" dirty="0">
                <a:solidFill>
                  <a:srgbClr val="FFFFFF"/>
                </a:solidFill>
                <a:latin typeface="Calibri Light"/>
                <a:cs typeface="Calibri"/>
              </a:rPr>
              <a:t> sus </a:t>
            </a:r>
            <a:r>
              <a:rPr lang="en-US" sz="1300" dirty="0" err="1">
                <a:solidFill>
                  <a:srgbClr val="FFFFFF"/>
                </a:solidFill>
                <a:latin typeface="Calibri Light"/>
                <a:cs typeface="Calibri"/>
              </a:rPr>
              <a:t>și</a:t>
            </a:r>
            <a:r>
              <a:rPr lang="en-US" sz="1300" dirty="0">
                <a:solidFill>
                  <a:srgbClr val="FFFFFF"/>
                </a:solidFill>
                <a:latin typeface="Calibri Light"/>
                <a:cs typeface="Calibri"/>
              </a:rPr>
              <a:t> </a:t>
            </a:r>
            <a:r>
              <a:rPr lang="en-US" sz="1300" dirty="0" err="1">
                <a:solidFill>
                  <a:srgbClr val="FFFFFF"/>
                </a:solidFill>
                <a:latin typeface="Calibri Light"/>
                <a:cs typeface="Calibri"/>
              </a:rPr>
              <a:t>evaluării</a:t>
            </a:r>
            <a:r>
              <a:rPr lang="en-US" sz="1300" dirty="0">
                <a:solidFill>
                  <a:srgbClr val="FFFFFF"/>
                </a:solidFill>
                <a:latin typeface="Calibri Light"/>
                <a:cs typeface="Calibri"/>
              </a:rPr>
              <a:t> </a:t>
            </a:r>
            <a:r>
              <a:rPr lang="en-US" sz="1300" dirty="0" err="1">
                <a:solidFill>
                  <a:srgbClr val="FFFFFF"/>
                </a:solidFill>
                <a:latin typeface="Calibri Light"/>
                <a:cs typeface="Calibri"/>
              </a:rPr>
              <a:t>impactului</a:t>
            </a:r>
            <a:r>
              <a:rPr lang="en-US" sz="1300" dirty="0">
                <a:solidFill>
                  <a:srgbClr val="FFFFFF"/>
                </a:solidFill>
                <a:latin typeface="Calibri Light"/>
                <a:cs typeface="Calibri"/>
              </a:rPr>
              <a:t> </a:t>
            </a:r>
            <a:r>
              <a:rPr lang="en-US" sz="1300" dirty="0" err="1">
                <a:solidFill>
                  <a:srgbClr val="FFFFFF"/>
                </a:solidFill>
                <a:latin typeface="Calibri Light"/>
                <a:cs typeface="Calibri"/>
              </a:rPr>
              <a:t>acestora</a:t>
            </a:r>
            <a:r>
              <a:rPr lang="en-US" sz="1300" dirty="0">
                <a:solidFill>
                  <a:srgbClr val="FFFFFF"/>
                </a:solidFill>
                <a:latin typeface="Calibri Light"/>
                <a:cs typeface="Calibri"/>
              </a:rPr>
              <a:t> </a:t>
            </a:r>
            <a:r>
              <a:rPr lang="en-US" sz="1300" dirty="0" err="1">
                <a:solidFill>
                  <a:srgbClr val="FFFFFF"/>
                </a:solidFill>
                <a:latin typeface="Calibri Light"/>
                <a:cs typeface="Calibri"/>
              </a:rPr>
              <a:t>asupra</a:t>
            </a:r>
            <a:r>
              <a:rPr lang="en-US" sz="1300" dirty="0">
                <a:solidFill>
                  <a:srgbClr val="FFFFFF"/>
                </a:solidFill>
                <a:latin typeface="Calibri Light"/>
                <a:cs typeface="Calibri"/>
              </a:rPr>
              <a:t> </a:t>
            </a:r>
            <a:r>
              <a:rPr lang="en-US" sz="1300" dirty="0" err="1">
                <a:solidFill>
                  <a:srgbClr val="FFFFFF"/>
                </a:solidFill>
                <a:latin typeface="Calibri Light"/>
                <a:cs typeface="Calibri"/>
              </a:rPr>
              <a:t>funcționalităților</a:t>
            </a:r>
            <a:r>
              <a:rPr lang="en-US" sz="1300" dirty="0">
                <a:solidFill>
                  <a:srgbClr val="FFFFFF"/>
                </a:solidFill>
                <a:latin typeface="Calibri Light"/>
                <a:cs typeface="Calibri"/>
              </a:rPr>
              <a:t> </a:t>
            </a:r>
            <a:r>
              <a:rPr lang="en-US" sz="1300" dirty="0" err="1">
                <a:solidFill>
                  <a:srgbClr val="FFFFFF"/>
                </a:solidFill>
                <a:latin typeface="Calibri Light"/>
                <a:cs typeface="Calibri"/>
              </a:rPr>
              <a:t>unui</a:t>
            </a:r>
            <a:r>
              <a:rPr lang="en-US" sz="1300" dirty="0">
                <a:solidFill>
                  <a:srgbClr val="FFFFFF"/>
                </a:solidFill>
                <a:latin typeface="Calibri Light"/>
                <a:cs typeface="Calibri"/>
              </a:rPr>
              <a:t> </a:t>
            </a:r>
            <a:r>
              <a:rPr lang="en-US" sz="1300" dirty="0" err="1">
                <a:solidFill>
                  <a:srgbClr val="FFFFFF"/>
                </a:solidFill>
                <a:latin typeface="Calibri Light"/>
                <a:cs typeface="Calibri"/>
              </a:rPr>
              <a:t>produs</a:t>
            </a:r>
            <a:r>
              <a:rPr lang="en-US" sz="1300" dirty="0">
                <a:solidFill>
                  <a:srgbClr val="FFFFFF"/>
                </a:solidFill>
                <a:latin typeface="Calibri Light"/>
                <a:cs typeface="Calibri"/>
              </a:rPr>
              <a:t> software, </a:t>
            </a:r>
            <a:r>
              <a:rPr lang="en-US" sz="1300" dirty="0" err="1">
                <a:solidFill>
                  <a:srgbClr val="FFFFFF"/>
                </a:solidFill>
                <a:latin typeface="Calibri Light"/>
                <a:cs typeface="Calibri"/>
              </a:rPr>
              <a:t>putem</a:t>
            </a:r>
            <a:r>
              <a:rPr lang="en-US" sz="1300" dirty="0">
                <a:solidFill>
                  <a:srgbClr val="FFFFFF"/>
                </a:solidFill>
                <a:latin typeface="Calibri Light"/>
                <a:cs typeface="Calibri"/>
              </a:rPr>
              <a:t> </a:t>
            </a:r>
            <a:r>
              <a:rPr lang="en-US" sz="1300" dirty="0" err="1">
                <a:solidFill>
                  <a:srgbClr val="FFFFFF"/>
                </a:solidFill>
                <a:latin typeface="Calibri Light"/>
                <a:cs typeface="Calibri"/>
              </a:rPr>
              <a:t>concluziona</a:t>
            </a:r>
            <a:r>
              <a:rPr lang="en-US" sz="1300" dirty="0">
                <a:solidFill>
                  <a:srgbClr val="FFFFFF"/>
                </a:solidFill>
                <a:latin typeface="Calibri Light"/>
                <a:cs typeface="Calibri"/>
              </a:rPr>
              <a:t> </a:t>
            </a:r>
            <a:r>
              <a:rPr lang="en-US" sz="1300" dirty="0" err="1">
                <a:solidFill>
                  <a:srgbClr val="FFFFFF"/>
                </a:solidFill>
                <a:latin typeface="Calibri Light"/>
                <a:cs typeface="Calibri"/>
              </a:rPr>
              <a:t>că</a:t>
            </a:r>
            <a:r>
              <a:rPr lang="en-US" sz="1300" dirty="0">
                <a:solidFill>
                  <a:srgbClr val="FFFFFF"/>
                </a:solidFill>
                <a:latin typeface="Calibri Light"/>
                <a:cs typeface="Calibri"/>
              </a:rPr>
              <a:t> </a:t>
            </a:r>
            <a:r>
              <a:rPr lang="en-US" sz="1300" dirty="0" err="1">
                <a:solidFill>
                  <a:srgbClr val="FFFFFF"/>
                </a:solidFill>
                <a:latin typeface="Calibri Light"/>
                <a:cs typeface="Calibri"/>
              </a:rPr>
              <a:t>acesta</a:t>
            </a:r>
            <a:r>
              <a:rPr lang="en-US" sz="1300" dirty="0">
                <a:solidFill>
                  <a:srgbClr val="FFFFFF"/>
                </a:solidFill>
                <a:latin typeface="Calibri Light"/>
                <a:cs typeface="Calibri"/>
              </a:rPr>
              <a:t> a </a:t>
            </a:r>
            <a:r>
              <a:rPr lang="en-US" sz="1300" dirty="0" err="1">
                <a:solidFill>
                  <a:srgbClr val="FFFFFF"/>
                </a:solidFill>
                <a:latin typeface="Calibri Light"/>
                <a:cs typeface="Calibri"/>
              </a:rPr>
              <a:t>fost</a:t>
            </a:r>
            <a:r>
              <a:rPr lang="en-US" sz="1300" dirty="0">
                <a:solidFill>
                  <a:srgbClr val="FFFFFF"/>
                </a:solidFill>
                <a:latin typeface="Calibri Light"/>
                <a:cs typeface="Calibri"/>
              </a:rPr>
              <a:t> un </a:t>
            </a:r>
            <a:r>
              <a:rPr lang="en-US" sz="1300" dirty="0" err="1">
                <a:solidFill>
                  <a:srgbClr val="FFFFFF"/>
                </a:solidFill>
                <a:latin typeface="Calibri Light"/>
                <a:cs typeface="Calibri"/>
              </a:rPr>
              <a:t>succes</a:t>
            </a:r>
            <a:r>
              <a:rPr lang="en-US" sz="1300" dirty="0">
                <a:solidFill>
                  <a:srgbClr val="FFFFFF"/>
                </a:solidFill>
                <a:latin typeface="Calibri Light"/>
                <a:cs typeface="Calibri"/>
              </a:rPr>
              <a:t> </a:t>
            </a:r>
            <a:r>
              <a:rPr lang="en-US" sz="1300" dirty="0" err="1">
                <a:solidFill>
                  <a:srgbClr val="FFFFFF"/>
                </a:solidFill>
                <a:latin typeface="Calibri Light"/>
                <a:cs typeface="Calibri"/>
              </a:rPr>
              <a:t>deplin</a:t>
            </a:r>
            <a:r>
              <a:rPr lang="en-US" sz="1300" dirty="0">
                <a:solidFill>
                  <a:srgbClr val="FFFFFF"/>
                </a:solidFill>
                <a:latin typeface="Calibri Light"/>
                <a:cs typeface="Calibri"/>
              </a:rPr>
              <a:t>.</a:t>
            </a:r>
            <a:endParaRPr lang="ro-RO" sz="1300" dirty="0">
              <a:latin typeface="Calibri Light"/>
              <a:cs typeface="Calibri"/>
            </a:endParaRPr>
          </a:p>
          <a:p>
            <a:pPr marL="285750" indent="360000">
              <a:buFont typeface="Arial" panose="020B0604020202020204" pitchFamily="34" charset="0"/>
              <a:buChar char="•"/>
            </a:pPr>
            <a:r>
              <a:rPr lang="en-US" sz="1300" dirty="0" err="1">
                <a:solidFill>
                  <a:srgbClr val="FFFFFF"/>
                </a:solidFill>
                <a:latin typeface="Calibri Light"/>
                <a:cs typeface="Calibri"/>
              </a:rPr>
              <a:t>În</a:t>
            </a:r>
            <a:r>
              <a:rPr lang="en-US" sz="1300" dirty="0">
                <a:solidFill>
                  <a:srgbClr val="FFFFFF"/>
                </a:solidFill>
                <a:latin typeface="Calibri Light"/>
                <a:cs typeface="Calibri"/>
              </a:rPr>
              <a:t> </a:t>
            </a:r>
            <a:r>
              <a:rPr lang="en-US" sz="1300" dirty="0" err="1">
                <a:solidFill>
                  <a:srgbClr val="FFFFFF"/>
                </a:solidFill>
                <a:latin typeface="Calibri Light"/>
                <a:cs typeface="Calibri"/>
              </a:rPr>
              <a:t>cadrul</a:t>
            </a:r>
            <a:r>
              <a:rPr lang="en-US" sz="1300" dirty="0">
                <a:solidFill>
                  <a:srgbClr val="FFFFFF"/>
                </a:solidFill>
                <a:latin typeface="Calibri Light"/>
                <a:cs typeface="Calibri"/>
              </a:rPr>
              <a:t> </a:t>
            </a:r>
            <a:r>
              <a:rPr lang="en-US" sz="1300" dirty="0" err="1">
                <a:solidFill>
                  <a:srgbClr val="FFFFFF"/>
                </a:solidFill>
                <a:latin typeface="Calibri Light"/>
                <a:cs typeface="Calibri"/>
              </a:rPr>
              <a:t>acestui</a:t>
            </a:r>
            <a:r>
              <a:rPr lang="en-US" sz="1300" dirty="0">
                <a:solidFill>
                  <a:srgbClr val="FFFFFF"/>
                </a:solidFill>
                <a:latin typeface="Calibri Light"/>
                <a:cs typeface="Calibri"/>
              </a:rPr>
              <a:t> </a:t>
            </a:r>
            <a:r>
              <a:rPr lang="en-US" sz="1300" dirty="0" err="1">
                <a:solidFill>
                  <a:srgbClr val="FFFFFF"/>
                </a:solidFill>
                <a:latin typeface="Calibri Light"/>
                <a:cs typeface="Calibri"/>
              </a:rPr>
              <a:t>studiu</a:t>
            </a:r>
            <a:r>
              <a:rPr lang="en-US" sz="1300" dirty="0">
                <a:solidFill>
                  <a:srgbClr val="FFFFFF"/>
                </a:solidFill>
                <a:latin typeface="Calibri Light"/>
                <a:cs typeface="Calibri"/>
              </a:rPr>
              <a:t>, s-au </a:t>
            </a:r>
            <a:r>
              <a:rPr lang="en-US" sz="1300" dirty="0" err="1">
                <a:solidFill>
                  <a:srgbClr val="FFFFFF"/>
                </a:solidFill>
                <a:latin typeface="Calibri Light"/>
                <a:cs typeface="Calibri"/>
              </a:rPr>
              <a:t>analizat</a:t>
            </a:r>
            <a:r>
              <a:rPr lang="en-US" sz="1300" dirty="0">
                <a:solidFill>
                  <a:srgbClr val="FFFFFF"/>
                </a:solidFill>
                <a:latin typeface="Calibri Light"/>
                <a:cs typeface="Calibri"/>
              </a:rPr>
              <a:t> cu </a:t>
            </a:r>
            <a:r>
              <a:rPr lang="en-US" sz="1300" dirty="0" err="1">
                <a:solidFill>
                  <a:srgbClr val="FFFFFF"/>
                </a:solidFill>
                <a:latin typeface="Calibri Light"/>
                <a:cs typeface="Calibri"/>
              </a:rPr>
              <a:t>atenție</a:t>
            </a:r>
            <a:r>
              <a:rPr lang="en-US" sz="1300" dirty="0">
                <a:solidFill>
                  <a:srgbClr val="FFFFFF"/>
                </a:solidFill>
                <a:latin typeface="Calibri Light"/>
                <a:cs typeface="Calibri"/>
              </a:rPr>
              <a:t> </a:t>
            </a:r>
            <a:r>
              <a:rPr lang="en-US" sz="1300" dirty="0" err="1">
                <a:solidFill>
                  <a:srgbClr val="FFFFFF"/>
                </a:solidFill>
                <a:latin typeface="Calibri Light"/>
                <a:cs typeface="Calibri"/>
              </a:rPr>
              <a:t>diferite</a:t>
            </a:r>
            <a:r>
              <a:rPr lang="en-US" sz="1300" dirty="0">
                <a:solidFill>
                  <a:srgbClr val="FFFFFF"/>
                </a:solidFill>
                <a:latin typeface="Calibri Light"/>
                <a:cs typeface="Calibri"/>
              </a:rPr>
              <a:t> </a:t>
            </a:r>
            <a:r>
              <a:rPr lang="en-US" sz="1300" dirty="0" err="1">
                <a:solidFill>
                  <a:srgbClr val="FFFFFF"/>
                </a:solidFill>
                <a:latin typeface="Calibri Light"/>
                <a:cs typeface="Calibri"/>
              </a:rPr>
              <a:t>scenarii</a:t>
            </a:r>
            <a:r>
              <a:rPr lang="en-US" sz="1300" dirty="0">
                <a:solidFill>
                  <a:srgbClr val="FFFFFF"/>
                </a:solidFill>
                <a:latin typeface="Calibri Light"/>
                <a:cs typeface="Calibri"/>
              </a:rPr>
              <a:t> </a:t>
            </a:r>
            <a:r>
              <a:rPr lang="en-US" sz="1300" dirty="0" err="1">
                <a:solidFill>
                  <a:srgbClr val="FFFFFF"/>
                </a:solidFill>
                <a:latin typeface="Calibri Light"/>
                <a:cs typeface="Calibri"/>
              </a:rPr>
              <a:t>și</a:t>
            </a:r>
            <a:r>
              <a:rPr lang="en-US" sz="1300" dirty="0">
                <a:solidFill>
                  <a:srgbClr val="FFFFFF"/>
                </a:solidFill>
                <a:latin typeface="Calibri Light"/>
                <a:cs typeface="Calibri"/>
              </a:rPr>
              <a:t> </a:t>
            </a:r>
            <a:r>
              <a:rPr lang="en-US" sz="1300" dirty="0" err="1">
                <a:solidFill>
                  <a:srgbClr val="FFFFFF"/>
                </a:solidFill>
                <a:latin typeface="Calibri Light"/>
                <a:cs typeface="Calibri"/>
              </a:rPr>
              <a:t>situații</a:t>
            </a:r>
            <a:r>
              <a:rPr lang="en-US" sz="1300" dirty="0">
                <a:solidFill>
                  <a:srgbClr val="FFFFFF"/>
                </a:solidFill>
                <a:latin typeface="Calibri Light"/>
                <a:cs typeface="Calibri"/>
              </a:rPr>
              <a:t> de </a:t>
            </a:r>
            <a:r>
              <a:rPr lang="en-US" sz="1300" dirty="0" err="1">
                <a:solidFill>
                  <a:srgbClr val="FFFFFF"/>
                </a:solidFill>
                <a:latin typeface="Calibri Light"/>
                <a:cs typeface="Calibri"/>
              </a:rPr>
              <a:t>utilizare</a:t>
            </a:r>
            <a:r>
              <a:rPr lang="en-US" sz="1300" dirty="0">
                <a:solidFill>
                  <a:srgbClr val="FFFFFF"/>
                </a:solidFill>
                <a:latin typeface="Calibri Light"/>
                <a:cs typeface="Calibri"/>
              </a:rPr>
              <a:t> ale </a:t>
            </a:r>
            <a:r>
              <a:rPr lang="en-US" sz="1300" dirty="0" err="1">
                <a:solidFill>
                  <a:srgbClr val="FFFFFF"/>
                </a:solidFill>
                <a:latin typeface="Calibri Light"/>
                <a:cs typeface="Calibri"/>
              </a:rPr>
              <a:t>produsului</a:t>
            </a:r>
            <a:r>
              <a:rPr lang="en-US" sz="1300" dirty="0">
                <a:solidFill>
                  <a:srgbClr val="FFFFFF"/>
                </a:solidFill>
                <a:latin typeface="Calibri Light"/>
                <a:cs typeface="Calibri"/>
              </a:rPr>
              <a:t> software, </a:t>
            </a:r>
            <a:r>
              <a:rPr lang="en-US" sz="1300" dirty="0" err="1">
                <a:solidFill>
                  <a:srgbClr val="FFFFFF"/>
                </a:solidFill>
                <a:latin typeface="Calibri Light"/>
                <a:cs typeface="Calibri"/>
              </a:rPr>
              <a:t>în</a:t>
            </a:r>
            <a:r>
              <a:rPr lang="en-US" sz="1300" dirty="0">
                <a:solidFill>
                  <a:srgbClr val="FFFFFF"/>
                </a:solidFill>
                <a:latin typeface="Calibri Light"/>
                <a:cs typeface="Calibri"/>
              </a:rPr>
              <a:t> </a:t>
            </a:r>
            <a:r>
              <a:rPr lang="en-US" sz="1300" dirty="0" err="1">
                <a:solidFill>
                  <a:srgbClr val="FFFFFF"/>
                </a:solidFill>
                <a:latin typeface="Calibri Light"/>
                <a:cs typeface="Calibri"/>
              </a:rPr>
              <a:t>vederea</a:t>
            </a:r>
            <a:r>
              <a:rPr lang="en-US" sz="1300" dirty="0">
                <a:solidFill>
                  <a:srgbClr val="FFFFFF"/>
                </a:solidFill>
                <a:latin typeface="Calibri Light"/>
                <a:cs typeface="Calibri"/>
              </a:rPr>
              <a:t> </a:t>
            </a:r>
            <a:r>
              <a:rPr lang="en-US" sz="1300" dirty="0" err="1">
                <a:solidFill>
                  <a:srgbClr val="FFFFFF"/>
                </a:solidFill>
                <a:latin typeface="Calibri Light"/>
                <a:cs typeface="Calibri"/>
              </a:rPr>
              <a:t>identificării</a:t>
            </a:r>
            <a:r>
              <a:rPr lang="en-US" sz="1300" dirty="0">
                <a:solidFill>
                  <a:srgbClr val="FFFFFF"/>
                </a:solidFill>
                <a:latin typeface="Calibri Light"/>
                <a:cs typeface="Calibri"/>
              </a:rPr>
              <a:t> </a:t>
            </a:r>
            <a:r>
              <a:rPr lang="en-US" sz="1300" dirty="0" err="1">
                <a:solidFill>
                  <a:srgbClr val="FFFFFF"/>
                </a:solidFill>
                <a:latin typeface="Calibri Light"/>
                <a:cs typeface="Calibri"/>
              </a:rPr>
              <a:t>oricăror</a:t>
            </a:r>
            <a:r>
              <a:rPr lang="en-US" sz="1300" dirty="0">
                <a:solidFill>
                  <a:srgbClr val="FFFFFF"/>
                </a:solidFill>
                <a:latin typeface="Calibri Light"/>
                <a:cs typeface="Calibri"/>
              </a:rPr>
              <a:t> </a:t>
            </a:r>
            <a:r>
              <a:rPr lang="en-US" sz="1300" dirty="0" err="1">
                <a:solidFill>
                  <a:srgbClr val="FFFFFF"/>
                </a:solidFill>
                <a:latin typeface="Calibri Light"/>
                <a:cs typeface="Calibri"/>
              </a:rPr>
              <a:t>probleme</a:t>
            </a:r>
            <a:r>
              <a:rPr lang="en-US" sz="1300" dirty="0">
                <a:solidFill>
                  <a:srgbClr val="FFFFFF"/>
                </a:solidFill>
                <a:latin typeface="Calibri Light"/>
                <a:cs typeface="Calibri"/>
              </a:rPr>
              <a:t> </a:t>
            </a:r>
            <a:r>
              <a:rPr lang="en-US" sz="1300" dirty="0" err="1">
                <a:solidFill>
                  <a:srgbClr val="FFFFFF"/>
                </a:solidFill>
                <a:latin typeface="Calibri Light"/>
                <a:cs typeface="Calibri"/>
              </a:rPr>
              <a:t>sau</a:t>
            </a:r>
            <a:r>
              <a:rPr lang="en-US" sz="1300" dirty="0">
                <a:solidFill>
                  <a:srgbClr val="FFFFFF"/>
                </a:solidFill>
                <a:latin typeface="Calibri Light"/>
                <a:cs typeface="Calibri"/>
              </a:rPr>
              <a:t> </a:t>
            </a:r>
            <a:r>
              <a:rPr lang="en-US" sz="1300" dirty="0" err="1">
                <a:solidFill>
                  <a:srgbClr val="FFFFFF"/>
                </a:solidFill>
                <a:latin typeface="Calibri Light"/>
                <a:cs typeface="Calibri"/>
              </a:rPr>
              <a:t>erori</a:t>
            </a:r>
            <a:r>
              <a:rPr lang="en-US" sz="1300" dirty="0">
                <a:solidFill>
                  <a:srgbClr val="FFFFFF"/>
                </a:solidFill>
                <a:latin typeface="Calibri Light"/>
                <a:cs typeface="Calibri"/>
              </a:rPr>
              <a:t> care </a:t>
            </a:r>
            <a:r>
              <a:rPr lang="en-US" sz="1300" dirty="0" err="1">
                <a:solidFill>
                  <a:srgbClr val="FFFFFF"/>
                </a:solidFill>
                <a:latin typeface="Calibri Light"/>
                <a:cs typeface="Calibri"/>
              </a:rPr>
              <a:t>ar</a:t>
            </a:r>
            <a:r>
              <a:rPr lang="en-US" sz="1300" dirty="0">
                <a:solidFill>
                  <a:srgbClr val="FFFFFF"/>
                </a:solidFill>
                <a:latin typeface="Calibri Light"/>
                <a:cs typeface="Calibri"/>
              </a:rPr>
              <a:t> </a:t>
            </a:r>
            <a:r>
              <a:rPr lang="en-US" sz="1300" dirty="0" err="1">
                <a:solidFill>
                  <a:srgbClr val="FFFFFF"/>
                </a:solidFill>
                <a:latin typeface="Calibri Light"/>
                <a:cs typeface="Calibri"/>
              </a:rPr>
              <a:t>putea</a:t>
            </a:r>
            <a:r>
              <a:rPr lang="en-US" sz="1300" dirty="0">
                <a:solidFill>
                  <a:srgbClr val="FFFFFF"/>
                </a:solidFill>
                <a:latin typeface="Calibri Light"/>
                <a:cs typeface="Calibri"/>
              </a:rPr>
              <a:t> </a:t>
            </a:r>
            <a:r>
              <a:rPr lang="en-US" sz="1300" dirty="0" err="1">
                <a:solidFill>
                  <a:srgbClr val="FFFFFF"/>
                </a:solidFill>
                <a:latin typeface="Calibri Light"/>
                <a:cs typeface="Calibri"/>
              </a:rPr>
              <a:t>afecta</a:t>
            </a:r>
            <a:r>
              <a:rPr lang="en-US" sz="1300" dirty="0">
                <a:solidFill>
                  <a:srgbClr val="FFFFFF"/>
                </a:solidFill>
                <a:latin typeface="Calibri Light"/>
                <a:cs typeface="Calibri"/>
              </a:rPr>
              <a:t> </a:t>
            </a:r>
            <a:r>
              <a:rPr lang="en-US" sz="1300" dirty="0" err="1">
                <a:solidFill>
                  <a:srgbClr val="FFFFFF"/>
                </a:solidFill>
                <a:latin typeface="Calibri Light"/>
                <a:cs typeface="Calibri"/>
              </a:rPr>
              <a:t>performanța</a:t>
            </a:r>
            <a:r>
              <a:rPr lang="en-US" sz="1300" dirty="0">
                <a:solidFill>
                  <a:srgbClr val="FFFFFF"/>
                </a:solidFill>
                <a:latin typeface="Calibri Light"/>
                <a:cs typeface="Calibri"/>
              </a:rPr>
              <a:t>. De </a:t>
            </a:r>
            <a:r>
              <a:rPr lang="en-US" sz="1300" dirty="0" err="1">
                <a:solidFill>
                  <a:srgbClr val="FFFFFF"/>
                </a:solidFill>
                <a:latin typeface="Calibri Light"/>
                <a:cs typeface="Calibri"/>
              </a:rPr>
              <a:t>asemenea</a:t>
            </a:r>
            <a:r>
              <a:rPr lang="en-US" sz="1300" dirty="0">
                <a:solidFill>
                  <a:srgbClr val="FFFFFF"/>
                </a:solidFill>
                <a:latin typeface="Calibri Light"/>
                <a:cs typeface="Calibri"/>
              </a:rPr>
              <a:t>, s-a </a:t>
            </a:r>
            <a:r>
              <a:rPr lang="en-US" sz="1300" dirty="0" err="1">
                <a:solidFill>
                  <a:srgbClr val="FFFFFF"/>
                </a:solidFill>
                <a:latin typeface="Calibri Light"/>
                <a:cs typeface="Calibri"/>
              </a:rPr>
              <a:t>evaluat</a:t>
            </a:r>
            <a:r>
              <a:rPr lang="en-US" sz="1300" dirty="0">
                <a:solidFill>
                  <a:srgbClr val="FFFFFF"/>
                </a:solidFill>
                <a:latin typeface="Calibri Light"/>
                <a:cs typeface="Calibri"/>
              </a:rPr>
              <a:t> </a:t>
            </a:r>
            <a:r>
              <a:rPr lang="en-US" sz="1300" dirty="0" err="1">
                <a:solidFill>
                  <a:srgbClr val="FFFFFF"/>
                </a:solidFill>
                <a:latin typeface="Calibri Light"/>
                <a:cs typeface="Calibri"/>
              </a:rPr>
              <a:t>gradul</a:t>
            </a:r>
            <a:r>
              <a:rPr lang="en-US" sz="1300" dirty="0">
                <a:solidFill>
                  <a:srgbClr val="FFFFFF"/>
                </a:solidFill>
                <a:latin typeface="Calibri Light"/>
                <a:cs typeface="Calibri"/>
              </a:rPr>
              <a:t> de </a:t>
            </a:r>
            <a:r>
              <a:rPr lang="en-US" sz="1300" dirty="0" err="1">
                <a:solidFill>
                  <a:srgbClr val="FFFFFF"/>
                </a:solidFill>
                <a:latin typeface="Calibri Light"/>
                <a:cs typeface="Calibri"/>
              </a:rPr>
              <a:t>acuratețe</a:t>
            </a:r>
            <a:r>
              <a:rPr lang="en-US" sz="1300" dirty="0">
                <a:solidFill>
                  <a:srgbClr val="FFFFFF"/>
                </a:solidFill>
                <a:latin typeface="Calibri Light"/>
                <a:cs typeface="Calibri"/>
              </a:rPr>
              <a:t> </a:t>
            </a:r>
            <a:r>
              <a:rPr lang="en-US" sz="1300" dirty="0" err="1">
                <a:solidFill>
                  <a:srgbClr val="FFFFFF"/>
                </a:solidFill>
                <a:latin typeface="Calibri Light"/>
                <a:cs typeface="Calibri"/>
              </a:rPr>
              <a:t>și</a:t>
            </a:r>
            <a:r>
              <a:rPr lang="en-US" sz="1300" dirty="0">
                <a:solidFill>
                  <a:srgbClr val="FFFFFF"/>
                </a:solidFill>
                <a:latin typeface="Calibri Light"/>
                <a:cs typeface="Calibri"/>
              </a:rPr>
              <a:t> </a:t>
            </a:r>
            <a:r>
              <a:rPr lang="en-US" sz="1300" dirty="0" err="1">
                <a:solidFill>
                  <a:srgbClr val="FFFFFF"/>
                </a:solidFill>
                <a:latin typeface="Calibri Light"/>
                <a:cs typeface="Calibri"/>
              </a:rPr>
              <a:t>integritate</a:t>
            </a:r>
            <a:r>
              <a:rPr lang="en-US" sz="1300" dirty="0">
                <a:solidFill>
                  <a:srgbClr val="FFFFFF"/>
                </a:solidFill>
                <a:latin typeface="Calibri Light"/>
                <a:cs typeface="Calibri"/>
              </a:rPr>
              <a:t> al </a:t>
            </a:r>
            <a:r>
              <a:rPr lang="en-US" sz="1300" dirty="0" err="1">
                <a:solidFill>
                  <a:srgbClr val="FFFFFF"/>
                </a:solidFill>
                <a:latin typeface="Calibri Light"/>
                <a:cs typeface="Calibri"/>
              </a:rPr>
              <a:t>datelor</a:t>
            </a:r>
            <a:r>
              <a:rPr lang="en-US" sz="1300" dirty="0">
                <a:solidFill>
                  <a:srgbClr val="FFFFFF"/>
                </a:solidFill>
                <a:latin typeface="Calibri Light"/>
                <a:cs typeface="Calibri"/>
              </a:rPr>
              <a:t> </a:t>
            </a:r>
            <a:r>
              <a:rPr lang="en-US" sz="1300" dirty="0" err="1">
                <a:solidFill>
                  <a:srgbClr val="FFFFFF"/>
                </a:solidFill>
                <a:latin typeface="Calibri Light"/>
                <a:cs typeface="Calibri"/>
              </a:rPr>
              <a:t>obținute</a:t>
            </a:r>
            <a:r>
              <a:rPr lang="en-US" sz="1300" dirty="0">
                <a:solidFill>
                  <a:srgbClr val="FFFFFF"/>
                </a:solidFill>
                <a:latin typeface="Calibri Light"/>
                <a:cs typeface="Calibri"/>
              </a:rPr>
              <a:t> </a:t>
            </a:r>
            <a:r>
              <a:rPr lang="en-US" sz="1300" dirty="0" err="1">
                <a:solidFill>
                  <a:srgbClr val="FFFFFF"/>
                </a:solidFill>
                <a:latin typeface="Calibri Light"/>
                <a:cs typeface="Calibri"/>
              </a:rPr>
              <a:t>prin</a:t>
            </a:r>
            <a:r>
              <a:rPr lang="en-US" sz="1300" dirty="0">
                <a:solidFill>
                  <a:srgbClr val="FFFFFF"/>
                </a:solidFill>
                <a:latin typeface="Calibri Light"/>
                <a:cs typeface="Calibri"/>
              </a:rPr>
              <a:t> </a:t>
            </a:r>
            <a:r>
              <a:rPr lang="en-US" sz="1300" dirty="0" err="1">
                <a:solidFill>
                  <a:srgbClr val="FFFFFF"/>
                </a:solidFill>
                <a:latin typeface="Calibri Light"/>
                <a:cs typeface="Calibri"/>
              </a:rPr>
              <a:t>intermediul</a:t>
            </a:r>
            <a:r>
              <a:rPr lang="en-US" sz="1300" dirty="0">
                <a:solidFill>
                  <a:srgbClr val="FFFFFF"/>
                </a:solidFill>
                <a:latin typeface="Calibri Light"/>
                <a:cs typeface="Calibri"/>
              </a:rPr>
              <a:t> </a:t>
            </a:r>
            <a:r>
              <a:rPr lang="en-US" sz="1300" dirty="0" err="1">
                <a:solidFill>
                  <a:srgbClr val="FFFFFF"/>
                </a:solidFill>
                <a:latin typeface="Calibri Light"/>
                <a:cs typeface="Calibri"/>
              </a:rPr>
              <a:t>produsului</a:t>
            </a:r>
            <a:r>
              <a:rPr lang="en-US" sz="1300" dirty="0">
                <a:solidFill>
                  <a:srgbClr val="FFFFFF"/>
                </a:solidFill>
                <a:latin typeface="Calibri Light"/>
                <a:cs typeface="Calibri"/>
              </a:rPr>
              <a:t> software.</a:t>
            </a:r>
          </a:p>
        </p:txBody>
      </p:sp>
      <p:sp>
        <p:nvSpPr>
          <p:cNvPr id="4" name="CasetăText 3">
            <a:extLst>
              <a:ext uri="{FF2B5EF4-FFF2-40B4-BE49-F238E27FC236}">
                <a16:creationId xmlns:a16="http://schemas.microsoft.com/office/drawing/2014/main" id="{8A932656-A1CC-5323-E92D-95F5E8BCD173}"/>
              </a:ext>
            </a:extLst>
          </p:cNvPr>
          <p:cNvSpPr txBox="1"/>
          <p:nvPr/>
        </p:nvSpPr>
        <p:spPr>
          <a:xfrm>
            <a:off x="-53015" y="3368165"/>
            <a:ext cx="12187002" cy="14927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360000">
              <a:buFont typeface="Arial" panose="020B0604020202020204" pitchFamily="34" charset="0"/>
              <a:buChar char="•"/>
            </a:pPr>
            <a:r>
              <a:rPr lang="en-US" sz="1300" dirty="0">
                <a:solidFill>
                  <a:schemeClr val="bg1"/>
                </a:solidFill>
                <a:latin typeface="Calibri Light"/>
                <a:cs typeface="Calibri Light"/>
              </a:rPr>
              <a:t>Pe </a:t>
            </a:r>
            <a:r>
              <a:rPr lang="en-US" sz="1300" dirty="0" err="1">
                <a:solidFill>
                  <a:schemeClr val="bg1"/>
                </a:solidFill>
                <a:latin typeface="Calibri Light"/>
                <a:cs typeface="Calibri Light"/>
              </a:rPr>
              <a:t>baza</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analizei</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efectuate</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asupra</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problemelor</a:t>
            </a:r>
            <a:r>
              <a:rPr lang="en-US" sz="1300" dirty="0">
                <a:solidFill>
                  <a:schemeClr val="bg1"/>
                </a:solidFill>
                <a:latin typeface="Calibri Light"/>
                <a:cs typeface="Calibri Light"/>
              </a:rPr>
              <a:t> software-</a:t>
            </a:r>
            <a:r>
              <a:rPr lang="en-US" sz="1300" dirty="0" err="1">
                <a:solidFill>
                  <a:schemeClr val="bg1"/>
                </a:solidFill>
                <a:latin typeface="Calibri Light"/>
                <a:cs typeface="Calibri Light"/>
              </a:rPr>
              <a:t>ului</a:t>
            </a:r>
            <a:r>
              <a:rPr lang="en-US" sz="1300" dirty="0">
                <a:solidFill>
                  <a:schemeClr val="bg1"/>
                </a:solidFill>
                <a:latin typeface="Calibri Light"/>
                <a:cs typeface="Calibri Light"/>
              </a:rPr>
              <a:t>, am </a:t>
            </a:r>
            <a:r>
              <a:rPr lang="en-US" sz="1300" dirty="0" err="1">
                <a:solidFill>
                  <a:schemeClr val="bg1"/>
                </a:solidFill>
                <a:latin typeface="Calibri Light"/>
                <a:cs typeface="Calibri Light"/>
              </a:rPr>
              <a:t>reușit</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să</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identificăm</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și</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să</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înțelegem</a:t>
            </a:r>
            <a:r>
              <a:rPr lang="en-US" sz="1300" dirty="0">
                <a:solidFill>
                  <a:schemeClr val="bg1"/>
                </a:solidFill>
                <a:latin typeface="Calibri Light"/>
                <a:cs typeface="Calibri Light"/>
              </a:rPr>
              <a:t> cu </a:t>
            </a:r>
            <a:r>
              <a:rPr lang="en-US" sz="1300" dirty="0" err="1">
                <a:solidFill>
                  <a:schemeClr val="bg1"/>
                </a:solidFill>
                <a:latin typeface="Calibri Light"/>
                <a:cs typeface="Calibri Light"/>
              </a:rPr>
              <a:t>exactitate</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cauzele</a:t>
            </a:r>
            <a:r>
              <a:rPr lang="en-US" sz="1300" dirty="0">
                <a:solidFill>
                  <a:schemeClr val="bg1"/>
                </a:solidFill>
                <a:latin typeface="Calibri Light"/>
                <a:cs typeface="Calibri Light"/>
              </a:rPr>
              <a:t> care au </a:t>
            </a:r>
            <a:r>
              <a:rPr lang="en-US" sz="1300" dirty="0" err="1">
                <a:solidFill>
                  <a:schemeClr val="bg1"/>
                </a:solidFill>
                <a:latin typeface="Calibri Light"/>
                <a:cs typeface="Calibri Light"/>
              </a:rPr>
              <a:t>dus</a:t>
            </a:r>
            <a:r>
              <a:rPr lang="en-US" sz="1300" dirty="0">
                <a:solidFill>
                  <a:schemeClr val="bg1"/>
                </a:solidFill>
                <a:latin typeface="Calibri Light"/>
                <a:cs typeface="Calibri Light"/>
              </a:rPr>
              <a:t> la </a:t>
            </a:r>
            <a:r>
              <a:rPr lang="en-US" sz="1300" dirty="0" err="1">
                <a:solidFill>
                  <a:schemeClr val="bg1"/>
                </a:solidFill>
                <a:latin typeface="Calibri Light"/>
                <a:cs typeface="Calibri Light"/>
              </a:rPr>
              <a:t>apariția</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acestora</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În</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acest</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sens</a:t>
            </a:r>
            <a:r>
              <a:rPr lang="en-US" sz="1300" dirty="0">
                <a:solidFill>
                  <a:schemeClr val="bg1"/>
                </a:solidFill>
                <a:latin typeface="Calibri Light"/>
                <a:cs typeface="Calibri Light"/>
              </a:rPr>
              <a:t>, am </a:t>
            </a:r>
            <a:r>
              <a:rPr lang="en-US" sz="1300" dirty="0" err="1">
                <a:solidFill>
                  <a:schemeClr val="bg1"/>
                </a:solidFill>
                <a:latin typeface="Calibri Light"/>
                <a:cs typeface="Calibri Light"/>
              </a:rPr>
              <a:t>aplicat</a:t>
            </a:r>
            <a:r>
              <a:rPr lang="en-US" sz="1300" dirty="0">
                <a:solidFill>
                  <a:schemeClr val="bg1"/>
                </a:solidFill>
                <a:latin typeface="Calibri Light"/>
                <a:cs typeface="Calibri Light"/>
              </a:rPr>
              <a:t> o </a:t>
            </a:r>
            <a:r>
              <a:rPr lang="en-US" sz="1300" dirty="0" err="1">
                <a:solidFill>
                  <a:schemeClr val="bg1"/>
                </a:solidFill>
                <a:latin typeface="Calibri Light"/>
                <a:cs typeface="Calibri Light"/>
              </a:rPr>
              <a:t>abordare</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exhaustivă</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și</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sistematică</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pentru</a:t>
            </a:r>
            <a:r>
              <a:rPr lang="en-US" sz="1300" dirty="0">
                <a:solidFill>
                  <a:schemeClr val="bg1"/>
                </a:solidFill>
                <a:latin typeface="Calibri Light"/>
                <a:cs typeface="Calibri Light"/>
              </a:rPr>
              <a:t> a </a:t>
            </a:r>
            <a:r>
              <a:rPr lang="en-US" sz="1300" dirty="0" err="1">
                <a:solidFill>
                  <a:schemeClr val="bg1"/>
                </a:solidFill>
                <a:latin typeface="Calibri Light"/>
                <a:cs typeface="Calibri Light"/>
              </a:rPr>
              <a:t>examina</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fiecare</a:t>
            </a:r>
            <a:r>
              <a:rPr lang="en-US" sz="1300" dirty="0">
                <a:solidFill>
                  <a:schemeClr val="bg1"/>
                </a:solidFill>
                <a:latin typeface="Calibri Light"/>
                <a:cs typeface="Calibri Light"/>
              </a:rPr>
              <a:t> aspect al </a:t>
            </a:r>
            <a:r>
              <a:rPr lang="en-US" sz="1300" dirty="0" err="1">
                <a:solidFill>
                  <a:schemeClr val="bg1"/>
                </a:solidFill>
                <a:latin typeface="Calibri Light"/>
                <a:cs typeface="Calibri Light"/>
              </a:rPr>
              <a:t>produsului</a:t>
            </a:r>
            <a:r>
              <a:rPr lang="en-US" sz="1300" dirty="0">
                <a:solidFill>
                  <a:schemeClr val="bg1"/>
                </a:solidFill>
                <a:latin typeface="Calibri Light"/>
                <a:cs typeface="Calibri Light"/>
              </a:rPr>
              <a:t> software, </a:t>
            </a:r>
            <a:r>
              <a:rPr lang="en-US" sz="1300" dirty="0" err="1">
                <a:solidFill>
                  <a:schemeClr val="bg1"/>
                </a:solidFill>
                <a:latin typeface="Calibri Light"/>
                <a:cs typeface="Calibri Light"/>
              </a:rPr>
              <a:t>în</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încercarea</a:t>
            </a:r>
            <a:r>
              <a:rPr lang="en-US" sz="1300" dirty="0">
                <a:solidFill>
                  <a:schemeClr val="bg1"/>
                </a:solidFill>
                <a:latin typeface="Calibri Light"/>
                <a:cs typeface="Calibri Light"/>
              </a:rPr>
              <a:t> de a </a:t>
            </a:r>
            <a:r>
              <a:rPr lang="en-US" sz="1300" dirty="0" err="1">
                <a:solidFill>
                  <a:schemeClr val="bg1"/>
                </a:solidFill>
                <a:latin typeface="Calibri Light"/>
                <a:cs typeface="Calibri Light"/>
              </a:rPr>
              <a:t>descoperi</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și</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remedia</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orice</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defecțiune</a:t>
            </a:r>
            <a:r>
              <a:rPr lang="en-US" sz="1300" dirty="0">
                <a:solidFill>
                  <a:schemeClr val="bg1"/>
                </a:solidFill>
                <a:latin typeface="Calibri Light"/>
                <a:cs typeface="Calibri Light"/>
              </a:rPr>
              <a:t>.</a:t>
            </a:r>
          </a:p>
          <a:p>
            <a:pPr marL="285750" indent="360000">
              <a:buFont typeface="Arial" panose="020B0604020202020204" pitchFamily="34" charset="0"/>
              <a:buChar char="•"/>
            </a:pPr>
            <a:r>
              <a:rPr lang="en-US" sz="1300" dirty="0" err="1">
                <a:solidFill>
                  <a:schemeClr val="bg1"/>
                </a:solidFill>
                <a:latin typeface="Calibri Light"/>
                <a:cs typeface="Calibri Light"/>
              </a:rPr>
              <a:t>Odată</a:t>
            </a:r>
            <a:r>
              <a:rPr lang="en-US" sz="1300" dirty="0">
                <a:solidFill>
                  <a:schemeClr val="bg1"/>
                </a:solidFill>
                <a:latin typeface="Calibri Light"/>
                <a:cs typeface="Calibri Light"/>
              </a:rPr>
              <a:t> cu </a:t>
            </a:r>
            <a:r>
              <a:rPr lang="en-US" sz="1300" dirty="0" err="1">
                <a:solidFill>
                  <a:schemeClr val="bg1"/>
                </a:solidFill>
                <a:latin typeface="Calibri Light"/>
                <a:cs typeface="Calibri Light"/>
              </a:rPr>
              <a:t>identificarea</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cauzelor</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problemelor</a:t>
            </a:r>
            <a:r>
              <a:rPr lang="en-US" sz="1300" dirty="0">
                <a:solidFill>
                  <a:schemeClr val="bg1"/>
                </a:solidFill>
                <a:latin typeface="Calibri Light"/>
                <a:cs typeface="Calibri Light"/>
              </a:rPr>
              <a:t> software-</a:t>
            </a:r>
            <a:r>
              <a:rPr lang="en-US" sz="1300" dirty="0" err="1">
                <a:solidFill>
                  <a:schemeClr val="bg1"/>
                </a:solidFill>
                <a:latin typeface="Calibri Light"/>
                <a:cs typeface="Calibri Light"/>
              </a:rPr>
              <a:t>ului</a:t>
            </a:r>
            <a:r>
              <a:rPr lang="en-US" sz="1300" dirty="0">
                <a:solidFill>
                  <a:schemeClr val="bg1"/>
                </a:solidFill>
                <a:latin typeface="Calibri Light"/>
                <a:cs typeface="Calibri Light"/>
              </a:rPr>
              <a:t>, am </a:t>
            </a:r>
            <a:r>
              <a:rPr lang="en-US" sz="1300" dirty="0" err="1">
                <a:solidFill>
                  <a:schemeClr val="bg1"/>
                </a:solidFill>
                <a:latin typeface="Calibri Light"/>
                <a:cs typeface="Calibri Light"/>
              </a:rPr>
              <a:t>fost</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capabili</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să</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propunem</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și</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să</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implementăm</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soluții</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eficiente</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pentru</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remedierea</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acestora</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Aceste</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soluții</a:t>
            </a:r>
            <a:r>
              <a:rPr lang="en-US" sz="1300" dirty="0">
                <a:solidFill>
                  <a:schemeClr val="bg1"/>
                </a:solidFill>
                <a:latin typeface="Calibri Light"/>
                <a:cs typeface="Calibri Light"/>
              </a:rPr>
              <a:t> au </a:t>
            </a:r>
            <a:r>
              <a:rPr lang="en-US" sz="1300" dirty="0" err="1">
                <a:solidFill>
                  <a:schemeClr val="bg1"/>
                </a:solidFill>
                <a:latin typeface="Calibri Light"/>
                <a:cs typeface="Calibri Light"/>
              </a:rPr>
              <a:t>fost</a:t>
            </a:r>
            <a:r>
              <a:rPr lang="en-US" sz="1300" dirty="0">
                <a:solidFill>
                  <a:schemeClr val="bg1"/>
                </a:solidFill>
                <a:latin typeface="Calibri Light"/>
                <a:cs typeface="Calibri Light"/>
              </a:rPr>
              <a:t> testate </a:t>
            </a:r>
            <a:r>
              <a:rPr lang="en-US" sz="1300" dirty="0" err="1">
                <a:solidFill>
                  <a:schemeClr val="bg1"/>
                </a:solidFill>
                <a:latin typeface="Calibri Light"/>
                <a:cs typeface="Calibri Light"/>
              </a:rPr>
              <a:t>riguros</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și</a:t>
            </a:r>
            <a:r>
              <a:rPr lang="en-US" sz="1300" dirty="0">
                <a:solidFill>
                  <a:schemeClr val="bg1"/>
                </a:solidFill>
                <a:latin typeface="Calibri Light"/>
                <a:cs typeface="Calibri Light"/>
              </a:rPr>
              <a:t> validate, </a:t>
            </a:r>
            <a:r>
              <a:rPr lang="en-US" sz="1300" dirty="0" err="1">
                <a:solidFill>
                  <a:schemeClr val="bg1"/>
                </a:solidFill>
                <a:latin typeface="Calibri Light"/>
                <a:cs typeface="Calibri Light"/>
              </a:rPr>
              <a:t>astfel</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încât</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să</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putem</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asigura</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că</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vor</a:t>
            </a:r>
            <a:r>
              <a:rPr lang="en-US" sz="1300" dirty="0">
                <a:solidFill>
                  <a:schemeClr val="bg1"/>
                </a:solidFill>
                <a:latin typeface="Calibri Light"/>
                <a:cs typeface="Calibri Light"/>
              </a:rPr>
              <a:t> fi </a:t>
            </a:r>
            <a:r>
              <a:rPr lang="en-US" sz="1300" dirty="0" err="1">
                <a:solidFill>
                  <a:schemeClr val="bg1"/>
                </a:solidFill>
                <a:latin typeface="Calibri Light"/>
                <a:cs typeface="Calibri Light"/>
              </a:rPr>
              <a:t>eficiente</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și</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fiabile</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în</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viitor</a:t>
            </a:r>
            <a:r>
              <a:rPr lang="en-US" sz="1300" dirty="0">
                <a:solidFill>
                  <a:schemeClr val="bg1"/>
                </a:solidFill>
                <a:latin typeface="Calibri Light"/>
                <a:cs typeface="Calibri Light"/>
              </a:rPr>
              <a:t>.</a:t>
            </a:r>
          </a:p>
          <a:p>
            <a:pPr marL="285750" indent="360000">
              <a:buFont typeface="Arial" panose="020B0604020202020204" pitchFamily="34" charset="0"/>
              <a:buChar char="•"/>
            </a:pPr>
            <a:r>
              <a:rPr lang="en-US" sz="1300" dirty="0" err="1">
                <a:solidFill>
                  <a:schemeClr val="bg1"/>
                </a:solidFill>
                <a:latin typeface="Calibri Light"/>
                <a:cs typeface="Calibri Light"/>
              </a:rPr>
              <a:t>În</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același</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timp</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luând</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în</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considerare</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experiența</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acumulată</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în</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urma</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acestui</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proces</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putem</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să</a:t>
            </a:r>
            <a:r>
              <a:rPr lang="en-US" sz="1300" dirty="0">
                <a:solidFill>
                  <a:schemeClr val="bg1"/>
                </a:solidFill>
                <a:latin typeface="Calibri Light"/>
                <a:cs typeface="Calibri Light"/>
              </a:rPr>
              <a:t> ne </a:t>
            </a:r>
            <a:r>
              <a:rPr lang="en-US" sz="1300" dirty="0" err="1">
                <a:solidFill>
                  <a:schemeClr val="bg1"/>
                </a:solidFill>
                <a:latin typeface="Calibri Light"/>
                <a:cs typeface="Calibri Light"/>
              </a:rPr>
              <a:t>orientăm</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spre</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găsirea</a:t>
            </a:r>
            <a:r>
              <a:rPr lang="en-US" sz="1300" dirty="0">
                <a:solidFill>
                  <a:schemeClr val="bg1"/>
                </a:solidFill>
                <a:latin typeface="Calibri Light"/>
                <a:cs typeface="Calibri Light"/>
              </a:rPr>
              <a:t> de </a:t>
            </a:r>
            <a:r>
              <a:rPr lang="en-US" sz="1300" dirty="0" err="1">
                <a:solidFill>
                  <a:schemeClr val="bg1"/>
                </a:solidFill>
                <a:latin typeface="Calibri Light"/>
                <a:cs typeface="Calibri Light"/>
              </a:rPr>
              <a:t>noi</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soluții</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inovatoare</a:t>
            </a:r>
            <a:r>
              <a:rPr lang="en-US" sz="1300" dirty="0">
                <a:solidFill>
                  <a:schemeClr val="bg1"/>
                </a:solidFill>
                <a:latin typeface="Calibri Light"/>
                <a:cs typeface="Calibri Light"/>
              </a:rPr>
              <a:t>, care </a:t>
            </a:r>
            <a:r>
              <a:rPr lang="en-US" sz="1300" dirty="0" err="1">
                <a:solidFill>
                  <a:schemeClr val="bg1"/>
                </a:solidFill>
                <a:latin typeface="Calibri Light"/>
                <a:cs typeface="Calibri Light"/>
              </a:rPr>
              <a:t>să</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poată</a:t>
            </a:r>
            <a:r>
              <a:rPr lang="en-US" sz="1300" dirty="0">
                <a:solidFill>
                  <a:schemeClr val="bg1"/>
                </a:solidFill>
                <a:latin typeface="Calibri Light"/>
                <a:cs typeface="Calibri Light"/>
              </a:rPr>
              <a:t> fi </a:t>
            </a:r>
            <a:r>
              <a:rPr lang="en-US" sz="1300" dirty="0" err="1">
                <a:solidFill>
                  <a:schemeClr val="bg1"/>
                </a:solidFill>
                <a:latin typeface="Calibri Light"/>
                <a:cs typeface="Calibri Light"/>
              </a:rPr>
              <a:t>implementate</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în</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viitor</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pentru</a:t>
            </a:r>
            <a:r>
              <a:rPr lang="en-US" sz="1300" dirty="0">
                <a:solidFill>
                  <a:schemeClr val="bg1"/>
                </a:solidFill>
                <a:latin typeface="Calibri Light"/>
                <a:cs typeface="Calibri Light"/>
              </a:rPr>
              <a:t> a </a:t>
            </a:r>
            <a:r>
              <a:rPr lang="en-US" sz="1300" dirty="0" err="1">
                <a:solidFill>
                  <a:schemeClr val="bg1"/>
                </a:solidFill>
                <a:latin typeface="Calibri Light"/>
                <a:cs typeface="Calibri Light"/>
              </a:rPr>
              <a:t>preveni</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apariția</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altor</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probleme</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similare</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Astfel</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putem</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contribui</a:t>
            </a:r>
            <a:r>
              <a:rPr lang="en-US" sz="1300" dirty="0">
                <a:solidFill>
                  <a:schemeClr val="bg1"/>
                </a:solidFill>
                <a:latin typeface="Calibri Light"/>
                <a:cs typeface="Calibri Light"/>
              </a:rPr>
              <a:t> la </a:t>
            </a:r>
            <a:r>
              <a:rPr lang="en-US" sz="1300" dirty="0" err="1">
                <a:solidFill>
                  <a:schemeClr val="bg1"/>
                </a:solidFill>
                <a:latin typeface="Calibri Light"/>
                <a:cs typeface="Calibri Light"/>
              </a:rPr>
              <a:t>îmbunătățirea</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continuă</a:t>
            </a:r>
            <a:r>
              <a:rPr lang="en-US" sz="1300" dirty="0">
                <a:solidFill>
                  <a:schemeClr val="bg1"/>
                </a:solidFill>
                <a:latin typeface="Calibri Light"/>
                <a:cs typeface="Calibri Light"/>
              </a:rPr>
              <a:t> a </a:t>
            </a:r>
            <a:r>
              <a:rPr lang="en-US" sz="1300" dirty="0" err="1">
                <a:solidFill>
                  <a:schemeClr val="bg1"/>
                </a:solidFill>
                <a:latin typeface="Calibri Light"/>
                <a:cs typeface="Calibri Light"/>
              </a:rPr>
              <a:t>produsului</a:t>
            </a:r>
            <a:r>
              <a:rPr lang="en-US" sz="1300" dirty="0">
                <a:solidFill>
                  <a:schemeClr val="bg1"/>
                </a:solidFill>
                <a:latin typeface="Calibri Light"/>
                <a:cs typeface="Calibri Light"/>
              </a:rPr>
              <a:t> software, </a:t>
            </a:r>
            <a:r>
              <a:rPr lang="en-US" sz="1300" dirty="0" err="1">
                <a:solidFill>
                  <a:schemeClr val="bg1"/>
                </a:solidFill>
                <a:latin typeface="Calibri Light"/>
                <a:cs typeface="Calibri Light"/>
              </a:rPr>
              <a:t>adaptându</a:t>
            </a:r>
            <a:r>
              <a:rPr lang="en-US" sz="1300" dirty="0">
                <a:solidFill>
                  <a:schemeClr val="bg1"/>
                </a:solidFill>
                <a:latin typeface="Calibri Light"/>
                <a:cs typeface="Calibri Light"/>
              </a:rPr>
              <a:t>-l la </a:t>
            </a:r>
            <a:r>
              <a:rPr lang="en-US" sz="1300" dirty="0" err="1">
                <a:solidFill>
                  <a:schemeClr val="bg1"/>
                </a:solidFill>
                <a:latin typeface="Calibri Light"/>
                <a:cs typeface="Calibri Light"/>
              </a:rPr>
              <a:t>nevoile</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și</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cerințele</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utilizatorilor</a:t>
            </a:r>
            <a:r>
              <a:rPr lang="en-US" sz="1300" dirty="0">
                <a:solidFill>
                  <a:schemeClr val="bg1"/>
                </a:solidFill>
                <a:latin typeface="Calibri Light"/>
                <a:cs typeface="Calibri Light"/>
              </a:rPr>
              <a:t>.</a:t>
            </a:r>
          </a:p>
        </p:txBody>
      </p:sp>
    </p:spTree>
    <p:extLst>
      <p:ext uri="{BB962C8B-B14F-4D97-AF65-F5344CB8AC3E}">
        <p14:creationId xmlns:p14="http://schemas.microsoft.com/office/powerpoint/2010/main" val="538631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CD7FE7-1237-41A0-B6C8-B0EFC310C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B4E13AA-9A9A-446A-B0A3-443BA34BB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FFA6810-6C3D-4754-B472-DF60413D61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2" name="Oval 11">
              <a:extLst>
                <a:ext uri="{FF2B5EF4-FFF2-40B4-BE49-F238E27FC236}">
                  <a16:creationId xmlns:a16="http://schemas.microsoft.com/office/drawing/2014/main" id="{66AE6743-377F-445F-BEA9-C06205F9A2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42B6CCC-3F91-450D-B6D9-A69AD95AD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0DFE833-928D-4F3D-869D-96E2ECBFBA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528743D-D268-453F-A979-856B01ED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57F62887-64F5-497E-9834-DCB752290C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5B1BFBC-C81A-4FD9-8F0C-E86F49528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FC62434D-2094-4FE0-9DE1-66F7D01E0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2767291C-F63A-465E-A2D1-04BA96121F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2" name="Straight Connector 21">
              <a:extLst>
                <a:ext uri="{FF2B5EF4-FFF2-40B4-BE49-F238E27FC236}">
                  <a16:creationId xmlns:a16="http://schemas.microsoft.com/office/drawing/2014/main" id="{8298E583-ADFC-4231-A720-8DA4007056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665F974-5ECD-4302-9DD8-08014E362C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368064C-BF0F-46B1-9621-3188FCA066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72C4C30-298C-4739-9092-46F6A1B8FC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7" name="Rectangle 26">
            <a:extLst>
              <a:ext uri="{FF2B5EF4-FFF2-40B4-BE49-F238E27FC236}">
                <a16:creationId xmlns:a16="http://schemas.microsoft.com/office/drawing/2014/main" id="{2BCB8B4F-F675-4134-B6FC-FE54CFAB19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A6BBBA07-FBD1-4D0D-9EB9-F7608965F4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0" name="Straight Connector 29">
              <a:extLst>
                <a:ext uri="{FF2B5EF4-FFF2-40B4-BE49-F238E27FC236}">
                  <a16:creationId xmlns:a16="http://schemas.microsoft.com/office/drawing/2014/main" id="{D9951829-5EEF-47EE-8545-8D3A5E54BA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9ED10F2-CC2D-4FC7-881A-E96C0ED5CE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C62961C-06BA-45D9-B417-1C944EC79C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F2C56B-9B90-4CC1-A932-191196ECD9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C34AA602-4B49-4D15-8863-224D61644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588842" y="164579"/>
            <a:ext cx="304800" cy="429768"/>
            <a:chOff x="215328" y="-46937"/>
            <a:chExt cx="304800" cy="2773841"/>
          </a:xfrm>
        </p:grpSpPr>
        <p:cxnSp>
          <p:nvCxnSpPr>
            <p:cNvPr id="36" name="Straight Connector 35">
              <a:extLst>
                <a:ext uri="{FF2B5EF4-FFF2-40B4-BE49-F238E27FC236}">
                  <a16:creationId xmlns:a16="http://schemas.microsoft.com/office/drawing/2014/main" id="{1CD88F4A-289F-494D-A4CD-EB62E9964D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5FFD160-7805-4E0F-8446-1AEF0EAC39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380878C-0C82-41C3-92B9-EAEEF239FE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501211B-61E0-419D-BC8B-62C16B896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CasetăText 1">
            <a:extLst>
              <a:ext uri="{FF2B5EF4-FFF2-40B4-BE49-F238E27FC236}">
                <a16:creationId xmlns:a16="http://schemas.microsoft.com/office/drawing/2014/main" id="{4D389DC9-6C70-DAE2-F58D-E695E8CAB586}"/>
              </a:ext>
            </a:extLst>
          </p:cNvPr>
          <p:cNvSpPr txBox="1"/>
          <p:nvPr/>
        </p:nvSpPr>
        <p:spPr>
          <a:xfrm>
            <a:off x="5049729" y="190256"/>
            <a:ext cx="304137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o-RO" sz="2800" dirty="0">
                <a:solidFill>
                  <a:schemeClr val="bg1"/>
                </a:solidFill>
                <a:cs typeface="Calibri"/>
              </a:rPr>
              <a:t>CONCLUZII</a:t>
            </a:r>
            <a:endParaRPr lang="ro-RO" sz="2800" dirty="0">
              <a:solidFill>
                <a:schemeClr val="bg1"/>
              </a:solidFill>
            </a:endParaRPr>
          </a:p>
        </p:txBody>
      </p:sp>
      <p:sp>
        <p:nvSpPr>
          <p:cNvPr id="5" name="CasetăText 4">
            <a:extLst>
              <a:ext uri="{FF2B5EF4-FFF2-40B4-BE49-F238E27FC236}">
                <a16:creationId xmlns:a16="http://schemas.microsoft.com/office/drawing/2014/main" id="{1D42D4F7-6DD9-461C-776E-8A590E7FF803}"/>
              </a:ext>
            </a:extLst>
          </p:cNvPr>
          <p:cNvSpPr txBox="1"/>
          <p:nvPr/>
        </p:nvSpPr>
        <p:spPr>
          <a:xfrm>
            <a:off x="103983" y="1953980"/>
            <a:ext cx="12187003"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360000">
              <a:buFont typeface="Arial" panose="020B0604020202020204" pitchFamily="34" charset="0"/>
              <a:buChar char="•"/>
            </a:pPr>
            <a:r>
              <a:rPr lang="en-US" sz="1300" dirty="0">
                <a:solidFill>
                  <a:schemeClr val="bg1"/>
                </a:solidFill>
                <a:latin typeface="Calibri Light"/>
                <a:cs typeface="Calibri Light"/>
              </a:rPr>
              <a:t>Din </a:t>
            </a:r>
            <a:r>
              <a:rPr lang="en-US" sz="1300" dirty="0" err="1">
                <a:solidFill>
                  <a:schemeClr val="bg1"/>
                </a:solidFill>
                <a:latin typeface="Calibri Light"/>
                <a:cs typeface="Calibri Light"/>
              </a:rPr>
              <a:t>punct</a:t>
            </a:r>
            <a:r>
              <a:rPr lang="en-US" sz="1300" dirty="0">
                <a:solidFill>
                  <a:schemeClr val="bg1"/>
                </a:solidFill>
                <a:latin typeface="Calibri Light"/>
                <a:cs typeface="Calibri Light"/>
              </a:rPr>
              <a:t> de </a:t>
            </a:r>
            <a:r>
              <a:rPr lang="en-US" sz="1300" dirty="0" err="1">
                <a:solidFill>
                  <a:schemeClr val="bg1"/>
                </a:solidFill>
                <a:latin typeface="Calibri Light"/>
                <a:cs typeface="Calibri Light"/>
              </a:rPr>
              <a:t>vedere</a:t>
            </a:r>
            <a:r>
              <a:rPr lang="en-US" sz="1300" dirty="0">
                <a:solidFill>
                  <a:schemeClr val="bg1"/>
                </a:solidFill>
                <a:latin typeface="Calibri Light"/>
                <a:cs typeface="Calibri Light"/>
              </a:rPr>
              <a:t> al </a:t>
            </a:r>
            <a:r>
              <a:rPr lang="en-US" sz="1300" dirty="0" err="1">
                <a:solidFill>
                  <a:schemeClr val="bg1"/>
                </a:solidFill>
                <a:latin typeface="Calibri Light"/>
                <a:cs typeface="Calibri Light"/>
              </a:rPr>
              <a:t>analizei</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defectelor</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întâlnite</a:t>
            </a:r>
            <a:r>
              <a:rPr lang="en-US" sz="1300" dirty="0">
                <a:solidFill>
                  <a:schemeClr val="bg1"/>
                </a:solidFill>
                <a:latin typeface="Calibri Light"/>
                <a:cs typeface="Calibri Light"/>
              </a:rPr>
              <a:t> pe </a:t>
            </a:r>
            <a:r>
              <a:rPr lang="en-US" sz="1300" dirty="0" err="1">
                <a:solidFill>
                  <a:schemeClr val="bg1"/>
                </a:solidFill>
                <a:latin typeface="Calibri Light"/>
                <a:cs typeface="Calibri Light"/>
              </a:rPr>
              <a:t>parcursul</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testării</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există</a:t>
            </a:r>
            <a:r>
              <a:rPr lang="en-US" sz="1300" dirty="0">
                <a:solidFill>
                  <a:schemeClr val="bg1"/>
                </a:solidFill>
                <a:latin typeface="Calibri Light"/>
                <a:cs typeface="Calibri Light"/>
              </a:rPr>
              <a:t> o </a:t>
            </a:r>
            <a:r>
              <a:rPr lang="en-US" sz="1300" dirty="0" err="1">
                <a:solidFill>
                  <a:schemeClr val="bg1"/>
                </a:solidFill>
                <a:latin typeface="Calibri Light"/>
                <a:cs typeface="Calibri Light"/>
              </a:rPr>
              <a:t>discrepanță</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majoră</a:t>
            </a:r>
            <a:r>
              <a:rPr lang="en-US" sz="1300" dirty="0">
                <a:solidFill>
                  <a:schemeClr val="bg1"/>
                </a:solidFill>
                <a:latin typeface="Calibri Light"/>
                <a:cs typeface="Calibri Light"/>
              </a:rPr>
              <a:t> de </a:t>
            </a:r>
            <a:r>
              <a:rPr lang="en-US" sz="1300" dirty="0" err="1">
                <a:solidFill>
                  <a:schemeClr val="bg1"/>
                </a:solidFill>
                <a:latin typeface="Calibri Light"/>
                <a:cs typeface="Calibri Light"/>
              </a:rPr>
              <a:t>procente</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între</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cazurile</a:t>
            </a:r>
            <a:r>
              <a:rPr lang="en-US" sz="1300" dirty="0">
                <a:solidFill>
                  <a:schemeClr val="bg1"/>
                </a:solidFill>
                <a:latin typeface="Calibri Light"/>
                <a:cs typeface="Calibri Light"/>
              </a:rPr>
              <a:t> care au </a:t>
            </a:r>
            <a:r>
              <a:rPr lang="en-US" sz="1300" dirty="0" err="1">
                <a:solidFill>
                  <a:schemeClr val="bg1"/>
                </a:solidFill>
                <a:latin typeface="Calibri Light"/>
                <a:cs typeface="Calibri Light"/>
              </a:rPr>
              <a:t>trecut</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și</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cele</a:t>
            </a:r>
            <a:r>
              <a:rPr lang="en-US" sz="1300" dirty="0">
                <a:solidFill>
                  <a:schemeClr val="bg1"/>
                </a:solidFill>
                <a:latin typeface="Calibri Light"/>
                <a:cs typeface="Calibri Light"/>
              </a:rPr>
              <a:t> care au </a:t>
            </a:r>
            <a:r>
              <a:rPr lang="en-US" sz="1300" dirty="0" err="1">
                <a:solidFill>
                  <a:schemeClr val="bg1"/>
                </a:solidFill>
                <a:latin typeface="Calibri Light"/>
                <a:cs typeface="Calibri Light"/>
              </a:rPr>
              <a:t>picat</a:t>
            </a:r>
            <a:r>
              <a:rPr lang="en-US" sz="1300" dirty="0">
                <a:solidFill>
                  <a:schemeClr val="bg1"/>
                </a:solidFill>
                <a:latin typeface="Calibri Light"/>
                <a:cs typeface="Calibri Light"/>
              </a:rPr>
              <a:t>: 70% au </a:t>
            </a:r>
            <a:r>
              <a:rPr lang="en-US" sz="1300" dirty="0" err="1">
                <a:solidFill>
                  <a:schemeClr val="bg1"/>
                </a:solidFill>
                <a:latin typeface="Calibri Light"/>
                <a:cs typeface="Calibri Light"/>
              </a:rPr>
              <a:t>trecut</a:t>
            </a:r>
            <a:r>
              <a:rPr lang="en-US" sz="1300" dirty="0">
                <a:solidFill>
                  <a:schemeClr val="bg1"/>
                </a:solidFill>
                <a:latin typeface="Calibri Light"/>
                <a:cs typeface="Calibri Light"/>
              </a:rPr>
              <a:t> cu </a:t>
            </a:r>
            <a:r>
              <a:rPr lang="en-US" sz="1300" dirty="0" err="1">
                <a:solidFill>
                  <a:schemeClr val="bg1"/>
                </a:solidFill>
                <a:latin typeface="Calibri Light"/>
                <a:cs typeface="Calibri Light"/>
              </a:rPr>
              <a:t>succces</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iar</a:t>
            </a:r>
            <a:r>
              <a:rPr lang="en-US" sz="1300" dirty="0">
                <a:solidFill>
                  <a:schemeClr val="bg1"/>
                </a:solidFill>
                <a:latin typeface="Calibri Light"/>
                <a:cs typeface="Calibri Light"/>
              </a:rPr>
              <a:t> 30% au </a:t>
            </a:r>
            <a:r>
              <a:rPr lang="en-US" sz="1300" dirty="0" err="1">
                <a:solidFill>
                  <a:schemeClr val="bg1"/>
                </a:solidFill>
                <a:latin typeface="Calibri Light"/>
                <a:cs typeface="Calibri Light"/>
              </a:rPr>
              <a:t>picat</a:t>
            </a:r>
            <a:r>
              <a:rPr lang="en-US" sz="1300" dirty="0">
                <a:solidFill>
                  <a:schemeClr val="bg1"/>
                </a:solidFill>
                <a:latin typeface="Calibri Light"/>
                <a:cs typeface="Calibri Light"/>
              </a:rPr>
              <a:t>. </a:t>
            </a:r>
          </a:p>
        </p:txBody>
      </p:sp>
      <p:sp>
        <p:nvSpPr>
          <p:cNvPr id="6" name="CasetăText 5">
            <a:extLst>
              <a:ext uri="{FF2B5EF4-FFF2-40B4-BE49-F238E27FC236}">
                <a16:creationId xmlns:a16="http://schemas.microsoft.com/office/drawing/2014/main" id="{27E07CC5-43BE-8F7D-D5F5-3728563C0720}"/>
              </a:ext>
            </a:extLst>
          </p:cNvPr>
          <p:cNvSpPr txBox="1"/>
          <p:nvPr/>
        </p:nvSpPr>
        <p:spPr>
          <a:xfrm>
            <a:off x="128966" y="2549092"/>
            <a:ext cx="12137035" cy="6924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360000">
              <a:buFont typeface="Arial" panose="020B0604020202020204" pitchFamily="34" charset="0"/>
              <a:buChar char="•"/>
            </a:pPr>
            <a:r>
              <a:rPr lang="en-US" sz="1300" dirty="0" err="1">
                <a:solidFill>
                  <a:schemeClr val="bg1"/>
                </a:solidFill>
                <a:latin typeface="Calibri Light"/>
                <a:cs typeface="Calibri Light"/>
              </a:rPr>
              <a:t>În</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ceea</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ce</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privește</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nivelul</a:t>
            </a:r>
            <a:r>
              <a:rPr lang="en-US" sz="1300" dirty="0">
                <a:solidFill>
                  <a:schemeClr val="bg1"/>
                </a:solidFill>
                <a:latin typeface="Calibri Light"/>
                <a:cs typeface="Calibri Light"/>
              </a:rPr>
              <a:t> de </a:t>
            </a:r>
            <a:r>
              <a:rPr lang="en-US" sz="1300" dirty="0" err="1">
                <a:solidFill>
                  <a:schemeClr val="bg1"/>
                </a:solidFill>
                <a:latin typeface="Calibri Light"/>
                <a:cs typeface="Calibri Light"/>
              </a:rPr>
              <a:t>prioritate</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și</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severitate</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identificat</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în</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urma</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testării</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celor</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două</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defecte</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analizate</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și</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raportate</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în</a:t>
            </a:r>
            <a:r>
              <a:rPr lang="en-US" sz="1300" dirty="0">
                <a:solidFill>
                  <a:schemeClr val="bg1"/>
                </a:solidFill>
                <a:latin typeface="Calibri Light"/>
                <a:cs typeface="Calibri Light"/>
              </a:rPr>
              <a:t> slide-</a:t>
            </a:r>
            <a:r>
              <a:rPr lang="en-US" sz="1300" dirty="0" err="1">
                <a:solidFill>
                  <a:schemeClr val="bg1"/>
                </a:solidFill>
                <a:latin typeface="Calibri Light"/>
                <a:cs typeface="Calibri Light"/>
              </a:rPr>
              <a:t>ul</a:t>
            </a:r>
            <a:r>
              <a:rPr lang="en-US" sz="1300" dirty="0">
                <a:solidFill>
                  <a:schemeClr val="bg1"/>
                </a:solidFill>
                <a:latin typeface="Calibri Light"/>
                <a:cs typeface="Calibri Light"/>
              </a:rPr>
              <a:t> 7 </a:t>
            </a:r>
            <a:r>
              <a:rPr lang="en-US" sz="1300" dirty="0" err="1">
                <a:solidFill>
                  <a:schemeClr val="bg1"/>
                </a:solidFill>
                <a:latin typeface="Calibri Light"/>
                <a:cs typeface="Calibri Light"/>
              </a:rPr>
              <a:t>și</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anume</a:t>
            </a:r>
            <a:r>
              <a:rPr lang="en-US" sz="1300" dirty="0">
                <a:solidFill>
                  <a:schemeClr val="bg1"/>
                </a:solidFill>
                <a:latin typeface="Calibri Light"/>
                <a:cs typeface="Calibri Light"/>
              </a:rPr>
              <a:t> TDB-14: </a:t>
            </a:r>
            <a:r>
              <a:rPr lang="en-US" sz="1300" dirty="0" err="1">
                <a:solidFill>
                  <a:schemeClr val="bg1"/>
                </a:solidFill>
                <a:latin typeface="Calibri Light"/>
                <a:cs typeface="Calibri Light"/>
              </a:rPr>
              <a:t>Prioritate</a:t>
            </a:r>
            <a:r>
              <a:rPr lang="en-US" sz="1300" dirty="0">
                <a:solidFill>
                  <a:schemeClr val="bg1"/>
                </a:solidFill>
                <a:latin typeface="Calibri Light"/>
                <a:cs typeface="Calibri Light"/>
              </a:rPr>
              <a:t> Medie (Medium priority) </a:t>
            </a:r>
            <a:r>
              <a:rPr lang="en-US" sz="1300" dirty="0" err="1">
                <a:solidFill>
                  <a:schemeClr val="bg1"/>
                </a:solidFill>
                <a:latin typeface="Calibri Light"/>
                <a:cs typeface="Calibri Light"/>
              </a:rPr>
              <a:t>si</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severitate</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ridicată</a:t>
            </a:r>
            <a:r>
              <a:rPr lang="en-US" sz="1300" dirty="0">
                <a:solidFill>
                  <a:schemeClr val="bg1"/>
                </a:solidFill>
                <a:latin typeface="Calibri Light"/>
                <a:cs typeface="Calibri Light"/>
              </a:rPr>
              <a:t> (High severity); TDB-15 </a:t>
            </a:r>
            <a:r>
              <a:rPr lang="en-US" sz="1300" dirty="0" err="1">
                <a:solidFill>
                  <a:schemeClr val="bg1"/>
                </a:solidFill>
                <a:latin typeface="Calibri Light"/>
                <a:cs typeface="Calibri Light"/>
              </a:rPr>
              <a:t>Prioritate</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ridicată</a:t>
            </a:r>
            <a:r>
              <a:rPr lang="en-US" sz="1300" dirty="0">
                <a:solidFill>
                  <a:schemeClr val="bg1"/>
                </a:solidFill>
                <a:latin typeface="Calibri Light"/>
                <a:cs typeface="Calibri Light"/>
              </a:rPr>
              <a:t> (High priority) </a:t>
            </a:r>
            <a:r>
              <a:rPr lang="en-US" sz="1300" dirty="0" err="1">
                <a:solidFill>
                  <a:schemeClr val="bg1"/>
                </a:solidFill>
                <a:latin typeface="Calibri Light"/>
                <a:cs typeface="Calibri Light"/>
              </a:rPr>
              <a:t>si</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severitate</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ridicată</a:t>
            </a:r>
            <a:r>
              <a:rPr lang="en-US" sz="1300" dirty="0">
                <a:solidFill>
                  <a:schemeClr val="bg1"/>
                </a:solidFill>
                <a:latin typeface="Calibri Light"/>
                <a:cs typeface="Calibri Light"/>
              </a:rPr>
              <a:t> (High severity); </a:t>
            </a:r>
            <a:r>
              <a:rPr lang="en-US" sz="1300" dirty="0" err="1">
                <a:solidFill>
                  <a:schemeClr val="bg1"/>
                </a:solidFill>
                <a:latin typeface="Calibri Light"/>
                <a:ea typeface="+mn-lt"/>
                <a:cs typeface="+mn-lt"/>
              </a:rPr>
              <a:t>putem</a:t>
            </a:r>
            <a:r>
              <a:rPr lang="en-US" sz="1300" dirty="0">
                <a:solidFill>
                  <a:schemeClr val="bg1"/>
                </a:solidFill>
                <a:latin typeface="Calibri Light"/>
                <a:ea typeface="+mn-lt"/>
                <a:cs typeface="+mn-lt"/>
              </a:rPr>
              <a:t> </a:t>
            </a:r>
            <a:r>
              <a:rPr lang="en-US" sz="1300" dirty="0" err="1">
                <a:solidFill>
                  <a:schemeClr val="bg1"/>
                </a:solidFill>
                <a:latin typeface="Calibri Light"/>
                <a:ea typeface="+mn-lt"/>
                <a:cs typeface="+mn-lt"/>
              </a:rPr>
              <a:t>trage</a:t>
            </a:r>
            <a:r>
              <a:rPr lang="en-US" sz="1300" dirty="0">
                <a:solidFill>
                  <a:schemeClr val="bg1"/>
                </a:solidFill>
                <a:latin typeface="Calibri Light"/>
                <a:ea typeface="+mn-lt"/>
                <a:cs typeface="+mn-lt"/>
              </a:rPr>
              <a:t> </a:t>
            </a:r>
            <a:r>
              <a:rPr lang="en-US" sz="1300" dirty="0" err="1">
                <a:solidFill>
                  <a:schemeClr val="bg1"/>
                </a:solidFill>
                <a:latin typeface="Calibri Light"/>
                <a:ea typeface="+mn-lt"/>
                <a:cs typeface="+mn-lt"/>
              </a:rPr>
              <a:t>concluzia</a:t>
            </a:r>
            <a:r>
              <a:rPr lang="en-US" sz="1300" dirty="0">
                <a:solidFill>
                  <a:schemeClr val="bg1"/>
                </a:solidFill>
                <a:latin typeface="Calibri Light"/>
                <a:ea typeface="+mn-lt"/>
                <a:cs typeface="+mn-lt"/>
              </a:rPr>
              <a:t> </a:t>
            </a:r>
            <a:r>
              <a:rPr lang="en-US" sz="1300" dirty="0" err="1">
                <a:solidFill>
                  <a:schemeClr val="bg1"/>
                </a:solidFill>
                <a:latin typeface="Calibri Light"/>
                <a:ea typeface="+mn-lt"/>
                <a:cs typeface="+mn-lt"/>
              </a:rPr>
              <a:t>că</a:t>
            </a:r>
            <a:r>
              <a:rPr lang="en-US" sz="1300" dirty="0">
                <a:solidFill>
                  <a:schemeClr val="bg1"/>
                </a:solidFill>
                <a:latin typeface="Calibri Light"/>
                <a:ea typeface="+mn-lt"/>
                <a:cs typeface="+mn-lt"/>
              </a:rPr>
              <a:t> site-</a:t>
            </a:r>
            <a:r>
              <a:rPr lang="en-US" sz="1300" dirty="0" err="1">
                <a:solidFill>
                  <a:schemeClr val="bg1"/>
                </a:solidFill>
                <a:latin typeface="Calibri Light"/>
                <a:ea typeface="+mn-lt"/>
                <a:cs typeface="+mn-lt"/>
              </a:rPr>
              <a:t>ul</a:t>
            </a:r>
            <a:r>
              <a:rPr lang="en-US" sz="1300" dirty="0">
                <a:solidFill>
                  <a:schemeClr val="bg1"/>
                </a:solidFill>
                <a:latin typeface="Calibri Light"/>
                <a:ea typeface="+mn-lt"/>
                <a:cs typeface="+mn-lt"/>
              </a:rPr>
              <a:t> Marvel are </a:t>
            </a:r>
            <a:r>
              <a:rPr lang="en-US" sz="1300" dirty="0" err="1">
                <a:solidFill>
                  <a:schemeClr val="bg1"/>
                </a:solidFill>
                <a:latin typeface="Calibri Light"/>
                <a:ea typeface="+mn-lt"/>
                <a:cs typeface="+mn-lt"/>
              </a:rPr>
              <a:t>nevoie</a:t>
            </a:r>
            <a:r>
              <a:rPr lang="en-US" sz="1300" dirty="0">
                <a:solidFill>
                  <a:schemeClr val="bg1"/>
                </a:solidFill>
                <a:latin typeface="Calibri Light"/>
                <a:ea typeface="+mn-lt"/>
                <a:cs typeface="+mn-lt"/>
              </a:rPr>
              <a:t> de </a:t>
            </a:r>
            <a:r>
              <a:rPr lang="en-US" sz="1300" dirty="0" err="1">
                <a:solidFill>
                  <a:schemeClr val="bg1"/>
                </a:solidFill>
                <a:latin typeface="Calibri Light"/>
                <a:ea typeface="+mn-lt"/>
                <a:cs typeface="+mn-lt"/>
              </a:rPr>
              <a:t>îmbunătățiri</a:t>
            </a:r>
            <a:r>
              <a:rPr lang="en-US" sz="1300" dirty="0">
                <a:solidFill>
                  <a:schemeClr val="bg1"/>
                </a:solidFill>
                <a:latin typeface="Calibri Light"/>
                <a:ea typeface="+mn-lt"/>
                <a:cs typeface="+mn-lt"/>
              </a:rPr>
              <a:t> </a:t>
            </a:r>
            <a:r>
              <a:rPr lang="en-US" sz="1300" dirty="0" err="1">
                <a:solidFill>
                  <a:schemeClr val="bg1"/>
                </a:solidFill>
                <a:latin typeface="Calibri Light"/>
                <a:ea typeface="+mn-lt"/>
                <a:cs typeface="+mn-lt"/>
              </a:rPr>
              <a:t>și</a:t>
            </a:r>
            <a:r>
              <a:rPr lang="en-US" sz="1300" dirty="0">
                <a:solidFill>
                  <a:schemeClr val="bg1"/>
                </a:solidFill>
                <a:latin typeface="Calibri Light"/>
                <a:ea typeface="+mn-lt"/>
                <a:cs typeface="+mn-lt"/>
              </a:rPr>
              <a:t> </a:t>
            </a:r>
            <a:r>
              <a:rPr lang="en-US" sz="1300" dirty="0" err="1">
                <a:solidFill>
                  <a:schemeClr val="bg1"/>
                </a:solidFill>
                <a:latin typeface="Calibri Light"/>
                <a:ea typeface="+mn-lt"/>
                <a:cs typeface="+mn-lt"/>
              </a:rPr>
              <a:t>este</a:t>
            </a:r>
            <a:r>
              <a:rPr lang="en-US" sz="1300" dirty="0">
                <a:solidFill>
                  <a:schemeClr val="bg1"/>
                </a:solidFill>
                <a:latin typeface="Calibri Light"/>
                <a:ea typeface="+mn-lt"/>
                <a:cs typeface="+mn-lt"/>
              </a:rPr>
              <a:t> </a:t>
            </a:r>
            <a:r>
              <a:rPr lang="en-US" sz="1300" dirty="0" err="1">
                <a:solidFill>
                  <a:schemeClr val="bg1"/>
                </a:solidFill>
                <a:latin typeface="Calibri Light"/>
                <a:ea typeface="+mn-lt"/>
                <a:cs typeface="+mn-lt"/>
              </a:rPr>
              <a:t>recomandată</a:t>
            </a:r>
            <a:r>
              <a:rPr lang="en-US" sz="1300" dirty="0">
                <a:solidFill>
                  <a:schemeClr val="bg1"/>
                </a:solidFill>
                <a:latin typeface="Calibri Light"/>
                <a:ea typeface="+mn-lt"/>
                <a:cs typeface="+mn-lt"/>
              </a:rPr>
              <a:t> </a:t>
            </a:r>
            <a:r>
              <a:rPr lang="en-US" sz="1300" dirty="0" err="1">
                <a:solidFill>
                  <a:schemeClr val="bg1"/>
                </a:solidFill>
                <a:latin typeface="Calibri Light"/>
                <a:ea typeface="+mn-lt"/>
                <a:cs typeface="+mn-lt"/>
              </a:rPr>
              <a:t>remedierea</a:t>
            </a:r>
            <a:r>
              <a:rPr lang="en-US" sz="1300" dirty="0">
                <a:solidFill>
                  <a:schemeClr val="bg1"/>
                </a:solidFill>
                <a:latin typeface="Calibri Light"/>
                <a:ea typeface="+mn-lt"/>
                <a:cs typeface="+mn-lt"/>
              </a:rPr>
              <a:t> </a:t>
            </a:r>
            <a:r>
              <a:rPr lang="en-US" sz="1300" dirty="0" err="1">
                <a:solidFill>
                  <a:schemeClr val="bg1"/>
                </a:solidFill>
                <a:latin typeface="Calibri Light"/>
                <a:ea typeface="+mn-lt"/>
                <a:cs typeface="+mn-lt"/>
              </a:rPr>
              <a:t>tuturor</a:t>
            </a:r>
            <a:r>
              <a:rPr lang="en-US" sz="1300" dirty="0">
                <a:solidFill>
                  <a:schemeClr val="bg1"/>
                </a:solidFill>
                <a:latin typeface="Calibri Light"/>
                <a:ea typeface="+mn-lt"/>
                <a:cs typeface="+mn-lt"/>
              </a:rPr>
              <a:t> </a:t>
            </a:r>
            <a:r>
              <a:rPr lang="en-US" sz="1300" dirty="0" err="1">
                <a:solidFill>
                  <a:schemeClr val="bg1"/>
                </a:solidFill>
                <a:latin typeface="Calibri Light"/>
                <a:ea typeface="+mn-lt"/>
                <a:cs typeface="+mn-lt"/>
              </a:rPr>
              <a:t>defectelor</a:t>
            </a:r>
            <a:r>
              <a:rPr lang="en-US" sz="1300" dirty="0">
                <a:solidFill>
                  <a:schemeClr val="bg1"/>
                </a:solidFill>
                <a:latin typeface="Calibri Light"/>
                <a:ea typeface="+mn-lt"/>
                <a:cs typeface="+mn-lt"/>
              </a:rPr>
              <a:t> </a:t>
            </a:r>
            <a:r>
              <a:rPr lang="en-US" sz="1300" dirty="0" err="1">
                <a:solidFill>
                  <a:schemeClr val="bg1"/>
                </a:solidFill>
                <a:latin typeface="Calibri Light"/>
                <a:ea typeface="+mn-lt"/>
                <a:cs typeface="+mn-lt"/>
              </a:rPr>
              <a:t>înainte</a:t>
            </a:r>
            <a:r>
              <a:rPr lang="en-US" sz="1300" dirty="0">
                <a:solidFill>
                  <a:schemeClr val="bg1"/>
                </a:solidFill>
                <a:latin typeface="Calibri Light"/>
                <a:ea typeface="+mn-lt"/>
                <a:cs typeface="+mn-lt"/>
              </a:rPr>
              <a:t> de a </a:t>
            </a:r>
            <a:r>
              <a:rPr lang="en-US" sz="1300" dirty="0" err="1">
                <a:solidFill>
                  <a:schemeClr val="bg1"/>
                </a:solidFill>
                <a:latin typeface="Calibri Light"/>
                <a:ea typeface="+mn-lt"/>
                <a:cs typeface="+mn-lt"/>
              </a:rPr>
              <a:t>lansa</a:t>
            </a:r>
            <a:r>
              <a:rPr lang="en-US" sz="1300" dirty="0">
                <a:solidFill>
                  <a:schemeClr val="bg1"/>
                </a:solidFill>
                <a:latin typeface="Calibri Light"/>
                <a:ea typeface="+mn-lt"/>
                <a:cs typeface="+mn-lt"/>
              </a:rPr>
              <a:t> pe </a:t>
            </a:r>
            <a:r>
              <a:rPr lang="en-US" sz="1300" dirty="0" err="1">
                <a:solidFill>
                  <a:schemeClr val="bg1"/>
                </a:solidFill>
                <a:latin typeface="Calibri Light"/>
                <a:ea typeface="+mn-lt"/>
                <a:cs typeface="+mn-lt"/>
              </a:rPr>
              <a:t>piață</a:t>
            </a:r>
            <a:r>
              <a:rPr lang="en-US" sz="1300" dirty="0">
                <a:solidFill>
                  <a:schemeClr val="bg1"/>
                </a:solidFill>
                <a:latin typeface="Calibri Light"/>
                <a:ea typeface="+mn-lt"/>
                <a:cs typeface="+mn-lt"/>
              </a:rPr>
              <a:t> </a:t>
            </a:r>
            <a:r>
              <a:rPr lang="en-US" sz="1300" dirty="0" err="1">
                <a:solidFill>
                  <a:schemeClr val="bg1"/>
                </a:solidFill>
                <a:latin typeface="Calibri Light"/>
                <a:ea typeface="+mn-lt"/>
                <a:cs typeface="+mn-lt"/>
              </a:rPr>
              <a:t>acest</a:t>
            </a:r>
            <a:r>
              <a:rPr lang="en-US" sz="1300" dirty="0">
                <a:solidFill>
                  <a:schemeClr val="bg1"/>
                </a:solidFill>
                <a:latin typeface="Calibri Light"/>
                <a:ea typeface="+mn-lt"/>
                <a:cs typeface="+mn-lt"/>
              </a:rPr>
              <a:t> site. </a:t>
            </a:r>
            <a:endParaRPr lang="en-US" sz="1300" dirty="0">
              <a:solidFill>
                <a:schemeClr val="bg1"/>
              </a:solidFill>
              <a:latin typeface="Calibri Light"/>
              <a:cs typeface="Calibri"/>
            </a:endParaRPr>
          </a:p>
        </p:txBody>
      </p:sp>
      <p:sp>
        <p:nvSpPr>
          <p:cNvPr id="8" name="CasetăText 7">
            <a:extLst>
              <a:ext uri="{FF2B5EF4-FFF2-40B4-BE49-F238E27FC236}">
                <a16:creationId xmlns:a16="http://schemas.microsoft.com/office/drawing/2014/main" id="{E49C98B6-5E84-D493-F83D-416D7FAD032E}"/>
              </a:ext>
            </a:extLst>
          </p:cNvPr>
          <p:cNvSpPr txBox="1"/>
          <p:nvPr/>
        </p:nvSpPr>
        <p:spPr>
          <a:xfrm>
            <a:off x="160195" y="3344258"/>
            <a:ext cx="12130791" cy="20928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360000">
              <a:buFont typeface="Arial" panose="020B0604020202020204" pitchFamily="34" charset="0"/>
              <a:buChar char="•"/>
            </a:pPr>
            <a:r>
              <a:rPr lang="en-US" sz="1300" dirty="0" err="1">
                <a:solidFill>
                  <a:schemeClr val="bg1"/>
                </a:solidFill>
                <a:latin typeface="Calibri Light"/>
                <a:cs typeface="Calibri Light"/>
              </a:rPr>
              <a:t>Studiul</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efectuat</a:t>
            </a:r>
            <a:r>
              <a:rPr lang="en-US" sz="1300" dirty="0">
                <a:solidFill>
                  <a:schemeClr val="bg1"/>
                </a:solidFill>
                <a:latin typeface="Calibri Light"/>
                <a:cs typeface="Calibri Light"/>
              </a:rPr>
              <a:t> are ca scop </a:t>
            </a:r>
            <a:r>
              <a:rPr lang="en-US" sz="1300" dirty="0" err="1">
                <a:solidFill>
                  <a:schemeClr val="bg1"/>
                </a:solidFill>
                <a:latin typeface="Calibri Light"/>
                <a:cs typeface="Calibri Light"/>
              </a:rPr>
              <a:t>identificarea</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și</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evaluarea</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factorilor</a:t>
            </a:r>
            <a:r>
              <a:rPr lang="en-US" sz="1300" dirty="0">
                <a:solidFill>
                  <a:schemeClr val="bg1"/>
                </a:solidFill>
                <a:latin typeface="Calibri Light"/>
                <a:cs typeface="Calibri Light"/>
              </a:rPr>
              <a:t> de </a:t>
            </a:r>
            <a:r>
              <a:rPr lang="en-US" sz="1300" dirty="0" err="1">
                <a:solidFill>
                  <a:schemeClr val="bg1"/>
                </a:solidFill>
                <a:latin typeface="Calibri Light"/>
                <a:cs typeface="Calibri Light"/>
              </a:rPr>
              <a:t>risc</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asociati</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utilizarii</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aplicatiei</a:t>
            </a:r>
            <a:r>
              <a:rPr lang="en-US" sz="1300" dirty="0">
                <a:solidFill>
                  <a:schemeClr val="bg1"/>
                </a:solidFill>
                <a:latin typeface="Calibri Light"/>
                <a:cs typeface="Calibri Light"/>
              </a:rPr>
              <a:t>, in </a:t>
            </a:r>
            <a:r>
              <a:rPr lang="en-US" sz="1300" dirty="0" err="1">
                <a:solidFill>
                  <a:schemeClr val="bg1"/>
                </a:solidFill>
                <a:latin typeface="Calibri Light"/>
                <a:cs typeface="Calibri Light"/>
              </a:rPr>
              <a:t>vederea</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prevenirii</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consecintelor</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nedorite</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asupra</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economiei</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societatii</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sau</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sanatatii</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utilizatorilor</a:t>
            </a:r>
            <a:r>
              <a:rPr lang="en-US" sz="1300" dirty="0">
                <a:solidFill>
                  <a:schemeClr val="bg1"/>
                </a:solidFill>
                <a:latin typeface="Calibri Light"/>
                <a:cs typeface="Calibri Light"/>
              </a:rPr>
              <a:t>. Analiza </a:t>
            </a:r>
            <a:r>
              <a:rPr lang="en-US" sz="1300" dirty="0" err="1">
                <a:solidFill>
                  <a:schemeClr val="bg1"/>
                </a:solidFill>
                <a:latin typeface="Calibri Light"/>
                <a:cs typeface="Calibri Light"/>
              </a:rPr>
              <a:t>efectuata</a:t>
            </a:r>
            <a:r>
              <a:rPr lang="en-US" sz="1300" dirty="0">
                <a:solidFill>
                  <a:schemeClr val="bg1"/>
                </a:solidFill>
                <a:latin typeface="Calibri Light"/>
                <a:cs typeface="Calibri Light"/>
              </a:rPr>
              <a:t> a </a:t>
            </a:r>
            <a:r>
              <a:rPr lang="en-US" sz="1300" dirty="0" err="1">
                <a:solidFill>
                  <a:schemeClr val="bg1"/>
                </a:solidFill>
                <a:latin typeface="Calibri Light"/>
                <a:cs typeface="Calibri Light"/>
              </a:rPr>
              <a:t>permis</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evidentierea</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nivelului</a:t>
            </a:r>
            <a:r>
              <a:rPr lang="en-US" sz="1300" dirty="0">
                <a:solidFill>
                  <a:schemeClr val="bg1"/>
                </a:solidFill>
                <a:latin typeface="Calibri Light"/>
                <a:cs typeface="Calibri Light"/>
              </a:rPr>
              <a:t> de </a:t>
            </a:r>
            <a:r>
              <a:rPr lang="en-US" sz="1300" dirty="0" err="1">
                <a:solidFill>
                  <a:schemeClr val="bg1"/>
                </a:solidFill>
                <a:latin typeface="Calibri Light"/>
                <a:cs typeface="Calibri Light"/>
              </a:rPr>
              <a:t>risc</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crescut</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sau</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scazut</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asociat</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utilizarii</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aplicatiei</a:t>
            </a:r>
            <a:r>
              <a:rPr lang="en-US" sz="1300" dirty="0">
                <a:solidFill>
                  <a:schemeClr val="bg1"/>
                </a:solidFill>
                <a:latin typeface="Calibri Light"/>
                <a:cs typeface="Calibri Light"/>
              </a:rPr>
              <a:t>, precum </a:t>
            </a:r>
            <a:r>
              <a:rPr lang="en-US" sz="1300" dirty="0" err="1">
                <a:solidFill>
                  <a:schemeClr val="bg1"/>
                </a:solidFill>
                <a:latin typeface="Calibri Light"/>
                <a:cs typeface="Calibri Light"/>
              </a:rPr>
              <a:t>si</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identificarea</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celor</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mai</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importanti</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factori</a:t>
            </a:r>
            <a:r>
              <a:rPr lang="en-US" sz="1300" dirty="0">
                <a:solidFill>
                  <a:schemeClr val="bg1"/>
                </a:solidFill>
                <a:latin typeface="Calibri Light"/>
                <a:cs typeface="Calibri Light"/>
              </a:rPr>
              <a:t> ai </a:t>
            </a:r>
            <a:r>
              <a:rPr lang="en-US" sz="1300" dirty="0" err="1">
                <a:solidFill>
                  <a:schemeClr val="bg1"/>
                </a:solidFill>
                <a:latin typeface="Calibri Light"/>
                <a:cs typeface="Calibri Light"/>
              </a:rPr>
              <a:t>riscului</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atat</a:t>
            </a:r>
            <a:r>
              <a:rPr lang="en-US" sz="1300" dirty="0">
                <a:solidFill>
                  <a:schemeClr val="bg1"/>
                </a:solidFill>
                <a:latin typeface="Calibri Light"/>
                <a:cs typeface="Calibri Light"/>
              </a:rPr>
              <a:t> de </a:t>
            </a:r>
            <a:r>
              <a:rPr lang="en-US" sz="1300" dirty="0" err="1">
                <a:solidFill>
                  <a:schemeClr val="bg1"/>
                </a:solidFill>
                <a:latin typeface="Calibri Light"/>
                <a:cs typeface="Calibri Light"/>
              </a:rPr>
              <a:t>ordin</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tehnic</a:t>
            </a:r>
            <a:r>
              <a:rPr lang="en-US" sz="1300" dirty="0">
                <a:solidFill>
                  <a:schemeClr val="bg1"/>
                </a:solidFill>
                <a:latin typeface="Calibri Light"/>
                <a:cs typeface="Calibri Light"/>
              </a:rPr>
              <a:t>, cat </a:t>
            </a:r>
            <a:r>
              <a:rPr lang="en-US" sz="1300" dirty="0" err="1">
                <a:solidFill>
                  <a:schemeClr val="bg1"/>
                </a:solidFill>
                <a:latin typeface="Calibri Light"/>
                <a:cs typeface="Calibri Light"/>
              </a:rPr>
              <a:t>si</a:t>
            </a:r>
            <a:r>
              <a:rPr lang="en-US" sz="1300" dirty="0">
                <a:solidFill>
                  <a:schemeClr val="bg1"/>
                </a:solidFill>
                <a:latin typeface="Calibri Light"/>
                <a:cs typeface="Calibri Light"/>
              </a:rPr>
              <a:t> organizational.</a:t>
            </a:r>
          </a:p>
          <a:p>
            <a:pPr marL="285750" indent="360000">
              <a:buFont typeface="Arial" panose="020B0604020202020204" pitchFamily="34" charset="0"/>
              <a:buChar char="•"/>
            </a:pPr>
            <a:r>
              <a:rPr lang="en-US" sz="1300" dirty="0" err="1">
                <a:solidFill>
                  <a:schemeClr val="bg1"/>
                </a:solidFill>
                <a:latin typeface="Calibri Light"/>
                <a:cs typeface="Calibri Light"/>
              </a:rPr>
              <a:t>Pentru</a:t>
            </a:r>
            <a:r>
              <a:rPr lang="en-US" sz="1300" dirty="0">
                <a:solidFill>
                  <a:schemeClr val="bg1"/>
                </a:solidFill>
                <a:latin typeface="Calibri Light"/>
                <a:cs typeface="Calibri Light"/>
              </a:rPr>
              <a:t> a </a:t>
            </a:r>
            <a:r>
              <a:rPr lang="en-US" sz="1300" dirty="0" err="1">
                <a:solidFill>
                  <a:schemeClr val="bg1"/>
                </a:solidFill>
                <a:latin typeface="Calibri Light"/>
                <a:cs typeface="Calibri Light"/>
              </a:rPr>
              <a:t>preveni</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situatiile</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neplacute</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sau</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pierderile</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materiale</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este</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necesar</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sa</a:t>
            </a:r>
            <a:r>
              <a:rPr lang="en-US" sz="1300" dirty="0">
                <a:solidFill>
                  <a:schemeClr val="bg1"/>
                </a:solidFill>
                <a:latin typeface="Calibri Light"/>
                <a:cs typeface="Calibri Light"/>
              </a:rPr>
              <a:t> se </a:t>
            </a:r>
            <a:r>
              <a:rPr lang="en-US" sz="1300" dirty="0" err="1">
                <a:solidFill>
                  <a:schemeClr val="bg1"/>
                </a:solidFill>
                <a:latin typeface="Calibri Light"/>
                <a:cs typeface="Calibri Light"/>
              </a:rPr>
              <a:t>ia</a:t>
            </a:r>
            <a:r>
              <a:rPr lang="en-US" sz="1300" dirty="0">
                <a:solidFill>
                  <a:schemeClr val="bg1"/>
                </a:solidFill>
                <a:latin typeface="Calibri Light"/>
                <a:cs typeface="Calibri Light"/>
              </a:rPr>
              <a:t> in </a:t>
            </a:r>
            <a:r>
              <a:rPr lang="en-US" sz="1300" dirty="0" err="1">
                <a:solidFill>
                  <a:schemeClr val="bg1"/>
                </a:solidFill>
                <a:latin typeface="Calibri Light"/>
                <a:cs typeface="Calibri Light"/>
              </a:rPr>
              <a:t>considerare</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inca</a:t>
            </a:r>
            <a:r>
              <a:rPr lang="en-US" sz="1300" dirty="0">
                <a:solidFill>
                  <a:schemeClr val="bg1"/>
                </a:solidFill>
                <a:latin typeface="Calibri Light"/>
                <a:cs typeface="Calibri Light"/>
              </a:rPr>
              <a:t> din </a:t>
            </a:r>
            <a:r>
              <a:rPr lang="en-US" sz="1300" dirty="0" err="1">
                <a:solidFill>
                  <a:schemeClr val="bg1"/>
                </a:solidFill>
                <a:latin typeface="Calibri Light"/>
                <a:cs typeface="Calibri Light"/>
              </a:rPr>
              <a:t>faza</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initiala</a:t>
            </a:r>
            <a:r>
              <a:rPr lang="en-US" sz="1300" dirty="0">
                <a:solidFill>
                  <a:schemeClr val="bg1"/>
                </a:solidFill>
                <a:latin typeface="Calibri Light"/>
                <a:cs typeface="Calibri Light"/>
              </a:rPr>
              <a:t> a </a:t>
            </a:r>
            <a:r>
              <a:rPr lang="en-US" sz="1300" dirty="0" err="1">
                <a:solidFill>
                  <a:schemeClr val="bg1"/>
                </a:solidFill>
                <a:latin typeface="Calibri Light"/>
                <a:cs typeface="Calibri Light"/>
              </a:rPr>
              <a:t>proiectului</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cei</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mai</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importanti</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factori</a:t>
            </a:r>
            <a:r>
              <a:rPr lang="en-US" sz="1300" dirty="0">
                <a:solidFill>
                  <a:schemeClr val="bg1"/>
                </a:solidFill>
                <a:latin typeface="Calibri Light"/>
                <a:cs typeface="Calibri Light"/>
              </a:rPr>
              <a:t> ai </a:t>
            </a:r>
            <a:r>
              <a:rPr lang="en-US" sz="1300" dirty="0" err="1">
                <a:solidFill>
                  <a:schemeClr val="bg1"/>
                </a:solidFill>
                <a:latin typeface="Calibri Light"/>
                <a:cs typeface="Calibri Light"/>
              </a:rPr>
              <a:t>riscului</a:t>
            </a:r>
            <a:r>
              <a:rPr lang="en-US" sz="1300" dirty="0">
                <a:solidFill>
                  <a:schemeClr val="bg1"/>
                </a:solidFill>
                <a:latin typeface="Calibri Light"/>
                <a:cs typeface="Calibri Light"/>
              </a:rPr>
              <a:t>, precum </a:t>
            </a:r>
            <a:r>
              <a:rPr lang="en-US" sz="1300" dirty="0" err="1">
                <a:solidFill>
                  <a:schemeClr val="bg1"/>
                </a:solidFill>
                <a:latin typeface="Calibri Light"/>
                <a:cs typeface="Calibri Light"/>
              </a:rPr>
              <a:t>si</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sa</a:t>
            </a:r>
            <a:r>
              <a:rPr lang="en-US" sz="1300" dirty="0">
                <a:solidFill>
                  <a:schemeClr val="bg1"/>
                </a:solidFill>
                <a:latin typeface="Calibri Light"/>
                <a:cs typeface="Calibri Light"/>
              </a:rPr>
              <a:t> se </a:t>
            </a:r>
            <a:r>
              <a:rPr lang="en-US" sz="1300" dirty="0" err="1">
                <a:solidFill>
                  <a:schemeClr val="bg1"/>
                </a:solidFill>
                <a:latin typeface="Calibri Light"/>
                <a:cs typeface="Calibri Light"/>
              </a:rPr>
              <a:t>implementeze</a:t>
            </a:r>
            <a:r>
              <a:rPr lang="en-US" sz="1300" dirty="0">
                <a:solidFill>
                  <a:schemeClr val="bg1"/>
                </a:solidFill>
                <a:latin typeface="Calibri Light"/>
                <a:cs typeface="Calibri Light"/>
              </a:rPr>
              <a:t> o </a:t>
            </a:r>
            <a:r>
              <a:rPr lang="en-US" sz="1300" dirty="0" err="1">
                <a:solidFill>
                  <a:schemeClr val="bg1"/>
                </a:solidFill>
                <a:latin typeface="Calibri Light"/>
                <a:cs typeface="Calibri Light"/>
              </a:rPr>
              <a:t>strategie</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adecvata</a:t>
            </a:r>
            <a:r>
              <a:rPr lang="en-US" sz="1300" dirty="0">
                <a:solidFill>
                  <a:schemeClr val="bg1"/>
                </a:solidFill>
                <a:latin typeface="Calibri Light"/>
                <a:cs typeface="Calibri Light"/>
              </a:rPr>
              <a:t> de management al </a:t>
            </a:r>
            <a:r>
              <a:rPr lang="en-US" sz="1300" dirty="0" err="1">
                <a:solidFill>
                  <a:schemeClr val="bg1"/>
                </a:solidFill>
                <a:latin typeface="Calibri Light"/>
                <a:cs typeface="Calibri Light"/>
              </a:rPr>
              <a:t>riscurilor</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Aceasta</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strategie</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trebuie</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sa</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ia</a:t>
            </a:r>
            <a:r>
              <a:rPr lang="en-US" sz="1300" dirty="0">
                <a:solidFill>
                  <a:schemeClr val="bg1"/>
                </a:solidFill>
                <a:latin typeface="Calibri Light"/>
                <a:cs typeface="Calibri Light"/>
              </a:rPr>
              <a:t> in </a:t>
            </a:r>
            <a:r>
              <a:rPr lang="en-US" sz="1300" dirty="0" err="1">
                <a:solidFill>
                  <a:schemeClr val="bg1"/>
                </a:solidFill>
                <a:latin typeface="Calibri Light"/>
                <a:cs typeface="Calibri Light"/>
              </a:rPr>
              <a:t>calcul</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atat</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estimarea</a:t>
            </a:r>
            <a:r>
              <a:rPr lang="en-US" sz="1300" dirty="0">
                <a:solidFill>
                  <a:schemeClr val="bg1"/>
                </a:solidFill>
                <a:latin typeface="Calibri Light"/>
                <a:cs typeface="Calibri Light"/>
              </a:rPr>
              <a:t>, cat </a:t>
            </a:r>
            <a:r>
              <a:rPr lang="en-US" sz="1300" dirty="0" err="1">
                <a:solidFill>
                  <a:schemeClr val="bg1"/>
                </a:solidFill>
                <a:latin typeface="Calibri Light"/>
                <a:cs typeface="Calibri Light"/>
              </a:rPr>
              <a:t>si</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controlul</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aparitiei</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potentialelor</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situatii</a:t>
            </a:r>
            <a:r>
              <a:rPr lang="en-US" sz="1300" dirty="0">
                <a:solidFill>
                  <a:schemeClr val="bg1"/>
                </a:solidFill>
                <a:latin typeface="Calibri Light"/>
                <a:cs typeface="Calibri Light"/>
              </a:rPr>
              <a:t> de </a:t>
            </a:r>
            <a:r>
              <a:rPr lang="en-US" sz="1300" dirty="0" err="1">
                <a:solidFill>
                  <a:schemeClr val="bg1"/>
                </a:solidFill>
                <a:latin typeface="Calibri Light"/>
                <a:cs typeface="Calibri Light"/>
              </a:rPr>
              <a:t>risc</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astfel</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incat</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sa</a:t>
            </a:r>
            <a:r>
              <a:rPr lang="en-US" sz="1300" dirty="0">
                <a:solidFill>
                  <a:schemeClr val="bg1"/>
                </a:solidFill>
                <a:latin typeface="Calibri Light"/>
                <a:cs typeface="Calibri Light"/>
              </a:rPr>
              <a:t> se </a:t>
            </a:r>
            <a:r>
              <a:rPr lang="en-US" sz="1300" dirty="0" err="1">
                <a:solidFill>
                  <a:schemeClr val="bg1"/>
                </a:solidFill>
                <a:latin typeface="Calibri Light"/>
                <a:cs typeface="Calibri Light"/>
              </a:rPr>
              <a:t>poata</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lua</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masurile</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necesare</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inainte</a:t>
            </a:r>
            <a:r>
              <a:rPr lang="en-US" sz="1300" dirty="0">
                <a:solidFill>
                  <a:schemeClr val="bg1"/>
                </a:solidFill>
                <a:latin typeface="Calibri Light"/>
                <a:cs typeface="Calibri Light"/>
              </a:rPr>
              <a:t> ca </a:t>
            </a:r>
            <a:r>
              <a:rPr lang="en-US" sz="1300" dirty="0" err="1">
                <a:solidFill>
                  <a:schemeClr val="bg1"/>
                </a:solidFill>
                <a:latin typeface="Calibri Light"/>
                <a:cs typeface="Calibri Light"/>
              </a:rPr>
              <a:t>acestea</a:t>
            </a:r>
            <a:r>
              <a:rPr lang="en-US" sz="1300" dirty="0">
                <a:solidFill>
                  <a:schemeClr val="bg1"/>
                </a:solidFill>
                <a:latin typeface="Calibri Light"/>
                <a:cs typeface="Calibri Light"/>
              </a:rPr>
              <a:t> </a:t>
            </a:r>
            <a:r>
              <a:rPr lang="en-US" sz="1300" dirty="0" err="1">
                <a:solidFill>
                  <a:schemeClr val="bg1"/>
                </a:solidFill>
                <a:latin typeface="Calibri Light"/>
                <a:cs typeface="Calibri Light"/>
              </a:rPr>
              <a:t>sa</a:t>
            </a:r>
            <a:r>
              <a:rPr lang="en-US" sz="1300" dirty="0">
                <a:solidFill>
                  <a:schemeClr val="bg1"/>
                </a:solidFill>
                <a:latin typeface="Calibri Light"/>
                <a:cs typeface="Calibri Light"/>
              </a:rPr>
              <a:t> se </a:t>
            </a:r>
            <a:r>
              <a:rPr lang="en-US" sz="1300" dirty="0" err="1">
                <a:solidFill>
                  <a:schemeClr val="bg1"/>
                </a:solidFill>
                <a:latin typeface="Calibri Light"/>
                <a:cs typeface="Calibri Light"/>
              </a:rPr>
              <a:t>materializeze</a:t>
            </a:r>
            <a:r>
              <a:rPr lang="en-US" sz="1300" dirty="0">
                <a:solidFill>
                  <a:schemeClr val="bg1"/>
                </a:solidFill>
                <a:latin typeface="Calibri Light"/>
                <a:cs typeface="Calibri Light"/>
              </a:rPr>
              <a:t>.</a:t>
            </a:r>
          </a:p>
          <a:p>
            <a:pPr marL="285750" indent="360000">
              <a:buFont typeface="Arial" panose="020B0604020202020204" pitchFamily="34" charset="0"/>
              <a:buChar char="•"/>
            </a:pPr>
            <a:r>
              <a:rPr lang="en-US" sz="1300" dirty="0" err="1">
                <a:solidFill>
                  <a:schemeClr val="bg1"/>
                </a:solidFill>
                <a:latin typeface="Calibri Light"/>
                <a:ea typeface="+mn-lt"/>
                <a:cs typeface="+mn-lt"/>
              </a:rPr>
              <a:t>Astfel</a:t>
            </a:r>
            <a:r>
              <a:rPr lang="en-US" sz="1300" dirty="0">
                <a:solidFill>
                  <a:schemeClr val="bg1"/>
                </a:solidFill>
                <a:latin typeface="Calibri Light"/>
                <a:ea typeface="+mn-lt"/>
                <a:cs typeface="+mn-lt"/>
              </a:rPr>
              <a:t>, in </a:t>
            </a:r>
            <a:r>
              <a:rPr lang="en-US" sz="1300" dirty="0" err="1">
                <a:solidFill>
                  <a:schemeClr val="bg1"/>
                </a:solidFill>
                <a:latin typeface="Calibri Light"/>
                <a:ea typeface="+mn-lt"/>
                <a:cs typeface="+mn-lt"/>
              </a:rPr>
              <a:t>urma</a:t>
            </a:r>
            <a:r>
              <a:rPr lang="en-US" sz="1300" dirty="0">
                <a:solidFill>
                  <a:schemeClr val="bg1"/>
                </a:solidFill>
                <a:latin typeface="Calibri Light"/>
                <a:ea typeface="+mn-lt"/>
                <a:cs typeface="+mn-lt"/>
              </a:rPr>
              <a:t> </a:t>
            </a:r>
            <a:r>
              <a:rPr lang="en-US" sz="1300" dirty="0" err="1">
                <a:solidFill>
                  <a:schemeClr val="bg1"/>
                </a:solidFill>
                <a:latin typeface="Calibri Light"/>
                <a:ea typeface="+mn-lt"/>
                <a:cs typeface="+mn-lt"/>
              </a:rPr>
              <a:t>analizei</a:t>
            </a:r>
            <a:r>
              <a:rPr lang="en-US" sz="1300" dirty="0">
                <a:solidFill>
                  <a:schemeClr val="bg1"/>
                </a:solidFill>
                <a:latin typeface="Calibri Light"/>
                <a:ea typeface="+mn-lt"/>
                <a:cs typeface="+mn-lt"/>
              </a:rPr>
              <a:t> </a:t>
            </a:r>
            <a:r>
              <a:rPr lang="en-US" sz="1300" dirty="0" err="1">
                <a:solidFill>
                  <a:schemeClr val="bg1"/>
                </a:solidFill>
                <a:latin typeface="Calibri Light"/>
                <a:ea typeface="+mn-lt"/>
                <a:cs typeface="+mn-lt"/>
              </a:rPr>
              <a:t>aplicatiei</a:t>
            </a:r>
            <a:r>
              <a:rPr lang="en-US" sz="1300" dirty="0">
                <a:solidFill>
                  <a:schemeClr val="bg1"/>
                </a:solidFill>
                <a:latin typeface="Calibri Light"/>
                <a:ea typeface="+mn-lt"/>
                <a:cs typeface="+mn-lt"/>
              </a:rPr>
              <a:t> </a:t>
            </a:r>
            <a:r>
              <a:rPr lang="en-US" sz="1300" dirty="0" err="1">
                <a:solidFill>
                  <a:schemeClr val="bg1"/>
                </a:solidFill>
                <a:latin typeface="Calibri Light"/>
                <a:ea typeface="+mn-lt"/>
                <a:cs typeface="+mn-lt"/>
              </a:rPr>
              <a:t>noastre</a:t>
            </a:r>
            <a:r>
              <a:rPr lang="en-US" sz="1300" dirty="0">
                <a:solidFill>
                  <a:schemeClr val="bg1"/>
                </a:solidFill>
                <a:latin typeface="Calibri Light"/>
                <a:ea typeface="+mn-lt"/>
                <a:cs typeface="+mn-lt"/>
              </a:rPr>
              <a:t>, am </a:t>
            </a:r>
            <a:r>
              <a:rPr lang="en-US" sz="1300" dirty="0" err="1">
                <a:solidFill>
                  <a:schemeClr val="bg1"/>
                </a:solidFill>
                <a:latin typeface="Calibri Light"/>
                <a:ea typeface="+mn-lt"/>
                <a:cs typeface="+mn-lt"/>
              </a:rPr>
              <a:t>constatat</a:t>
            </a:r>
            <a:r>
              <a:rPr lang="en-US" sz="1300" dirty="0">
                <a:solidFill>
                  <a:schemeClr val="bg1"/>
                </a:solidFill>
                <a:latin typeface="Calibri Light"/>
                <a:ea typeface="+mn-lt"/>
                <a:cs typeface="+mn-lt"/>
              </a:rPr>
              <a:t> ca </a:t>
            </a:r>
            <a:r>
              <a:rPr lang="en-US" sz="1300" dirty="0" err="1">
                <a:solidFill>
                  <a:schemeClr val="bg1"/>
                </a:solidFill>
                <a:latin typeface="Calibri Light"/>
                <a:ea typeface="+mn-lt"/>
                <a:cs typeface="+mn-lt"/>
              </a:rPr>
              <a:t>nivelul</a:t>
            </a:r>
            <a:r>
              <a:rPr lang="en-US" sz="1300" dirty="0">
                <a:solidFill>
                  <a:schemeClr val="bg1"/>
                </a:solidFill>
                <a:latin typeface="Calibri Light"/>
                <a:ea typeface="+mn-lt"/>
                <a:cs typeface="+mn-lt"/>
              </a:rPr>
              <a:t> de </a:t>
            </a:r>
            <a:r>
              <a:rPr lang="en-US" sz="1300" dirty="0" err="1">
                <a:solidFill>
                  <a:schemeClr val="bg1"/>
                </a:solidFill>
                <a:latin typeface="Calibri Light"/>
                <a:ea typeface="+mn-lt"/>
                <a:cs typeface="+mn-lt"/>
              </a:rPr>
              <a:t>risc</a:t>
            </a:r>
            <a:r>
              <a:rPr lang="en-US" sz="1300" dirty="0">
                <a:solidFill>
                  <a:schemeClr val="bg1"/>
                </a:solidFill>
                <a:latin typeface="Calibri Light"/>
                <a:ea typeface="+mn-lt"/>
                <a:cs typeface="+mn-lt"/>
              </a:rPr>
              <a:t> </a:t>
            </a:r>
            <a:r>
              <a:rPr lang="en-US" sz="1300" dirty="0" err="1">
                <a:solidFill>
                  <a:schemeClr val="bg1"/>
                </a:solidFill>
                <a:latin typeface="Calibri Light"/>
                <a:ea typeface="+mn-lt"/>
                <a:cs typeface="+mn-lt"/>
              </a:rPr>
              <a:t>este</a:t>
            </a:r>
            <a:r>
              <a:rPr lang="en-US" sz="1300" dirty="0">
                <a:solidFill>
                  <a:schemeClr val="bg1"/>
                </a:solidFill>
                <a:latin typeface="Calibri Light"/>
                <a:ea typeface="+mn-lt"/>
                <a:cs typeface="+mn-lt"/>
              </a:rPr>
              <a:t> </a:t>
            </a:r>
            <a:r>
              <a:rPr lang="en-US" sz="1300" dirty="0" err="1">
                <a:solidFill>
                  <a:schemeClr val="bg1"/>
                </a:solidFill>
                <a:latin typeface="Calibri Light"/>
                <a:ea typeface="+mn-lt"/>
                <a:cs typeface="+mn-lt"/>
              </a:rPr>
              <a:t>unul</a:t>
            </a:r>
            <a:r>
              <a:rPr lang="en-US" sz="1300" dirty="0">
                <a:solidFill>
                  <a:schemeClr val="bg1"/>
                </a:solidFill>
                <a:latin typeface="Calibri Light"/>
                <a:ea typeface="+mn-lt"/>
                <a:cs typeface="+mn-lt"/>
              </a:rPr>
              <a:t> </a:t>
            </a:r>
            <a:r>
              <a:rPr lang="en-US" sz="1300" dirty="0" err="1">
                <a:solidFill>
                  <a:schemeClr val="bg1"/>
                </a:solidFill>
                <a:latin typeface="Calibri Light"/>
                <a:ea typeface="+mn-lt"/>
                <a:cs typeface="+mn-lt"/>
              </a:rPr>
              <a:t>scazut</a:t>
            </a:r>
            <a:r>
              <a:rPr lang="en-US" sz="1300" dirty="0">
                <a:solidFill>
                  <a:schemeClr val="bg1"/>
                </a:solidFill>
                <a:latin typeface="Calibri Light"/>
                <a:ea typeface="+mn-lt"/>
                <a:cs typeface="+mn-lt"/>
              </a:rPr>
              <a:t>, </a:t>
            </a:r>
            <a:r>
              <a:rPr lang="en-US" sz="1300" dirty="0" err="1">
                <a:solidFill>
                  <a:schemeClr val="bg1"/>
                </a:solidFill>
                <a:latin typeface="Calibri Light"/>
                <a:ea typeface="+mn-lt"/>
                <a:cs typeface="+mn-lt"/>
              </a:rPr>
              <a:t>ceea</a:t>
            </a:r>
            <a:r>
              <a:rPr lang="en-US" sz="1300" dirty="0">
                <a:solidFill>
                  <a:schemeClr val="bg1"/>
                </a:solidFill>
                <a:latin typeface="Calibri Light"/>
                <a:ea typeface="+mn-lt"/>
                <a:cs typeface="+mn-lt"/>
              </a:rPr>
              <a:t> </a:t>
            </a:r>
            <a:r>
              <a:rPr lang="en-US" sz="1300" dirty="0" err="1">
                <a:solidFill>
                  <a:schemeClr val="bg1"/>
                </a:solidFill>
                <a:latin typeface="Calibri Light"/>
                <a:ea typeface="+mn-lt"/>
                <a:cs typeface="+mn-lt"/>
              </a:rPr>
              <a:t>ce</a:t>
            </a:r>
            <a:r>
              <a:rPr lang="en-US" sz="1300" dirty="0">
                <a:solidFill>
                  <a:schemeClr val="bg1"/>
                </a:solidFill>
                <a:latin typeface="Calibri Light"/>
                <a:ea typeface="+mn-lt"/>
                <a:cs typeface="+mn-lt"/>
              </a:rPr>
              <a:t> </a:t>
            </a:r>
            <a:r>
              <a:rPr lang="en-US" sz="1300" dirty="0" err="1">
                <a:solidFill>
                  <a:schemeClr val="bg1"/>
                </a:solidFill>
                <a:latin typeface="Calibri Light"/>
                <a:ea typeface="+mn-lt"/>
                <a:cs typeface="+mn-lt"/>
              </a:rPr>
              <a:t>inseamna</a:t>
            </a:r>
            <a:r>
              <a:rPr lang="en-US" sz="1300" dirty="0">
                <a:solidFill>
                  <a:schemeClr val="bg1"/>
                </a:solidFill>
                <a:latin typeface="Calibri Light"/>
                <a:ea typeface="+mn-lt"/>
                <a:cs typeface="+mn-lt"/>
              </a:rPr>
              <a:t> ca </a:t>
            </a:r>
            <a:r>
              <a:rPr lang="en-US" sz="1300" dirty="0" err="1">
                <a:solidFill>
                  <a:schemeClr val="bg1"/>
                </a:solidFill>
                <a:latin typeface="Calibri Light"/>
                <a:ea typeface="+mn-lt"/>
                <a:cs typeface="+mn-lt"/>
              </a:rPr>
              <a:t>utilizatorii</a:t>
            </a:r>
            <a:r>
              <a:rPr lang="en-US" sz="1300" dirty="0">
                <a:solidFill>
                  <a:schemeClr val="bg1"/>
                </a:solidFill>
                <a:latin typeface="Calibri Light"/>
                <a:ea typeface="+mn-lt"/>
                <a:cs typeface="+mn-lt"/>
              </a:rPr>
              <a:t> o pot </a:t>
            </a:r>
            <a:r>
              <a:rPr lang="en-US" sz="1300" dirty="0" err="1">
                <a:solidFill>
                  <a:schemeClr val="bg1"/>
                </a:solidFill>
                <a:latin typeface="Calibri Light"/>
                <a:ea typeface="+mn-lt"/>
                <a:cs typeface="+mn-lt"/>
              </a:rPr>
              <a:t>folosi</a:t>
            </a:r>
            <a:r>
              <a:rPr lang="en-US" sz="1300" dirty="0">
                <a:solidFill>
                  <a:schemeClr val="bg1"/>
                </a:solidFill>
                <a:latin typeface="Calibri Light"/>
                <a:ea typeface="+mn-lt"/>
                <a:cs typeface="+mn-lt"/>
              </a:rPr>
              <a:t> cu </a:t>
            </a:r>
            <a:r>
              <a:rPr lang="en-US" sz="1300" dirty="0" err="1">
                <a:solidFill>
                  <a:schemeClr val="bg1"/>
                </a:solidFill>
                <a:latin typeface="Calibri Light"/>
                <a:ea typeface="+mn-lt"/>
                <a:cs typeface="+mn-lt"/>
              </a:rPr>
              <a:t>incredere</a:t>
            </a:r>
            <a:r>
              <a:rPr lang="en-US" sz="1300" dirty="0">
                <a:solidFill>
                  <a:schemeClr val="bg1"/>
                </a:solidFill>
                <a:latin typeface="Calibri Light"/>
                <a:ea typeface="+mn-lt"/>
                <a:cs typeface="+mn-lt"/>
              </a:rPr>
              <a:t> </a:t>
            </a:r>
            <a:r>
              <a:rPr lang="en-US" sz="1300" dirty="0" err="1">
                <a:solidFill>
                  <a:schemeClr val="bg1"/>
                </a:solidFill>
                <a:latin typeface="Calibri Light"/>
                <a:ea typeface="+mn-lt"/>
                <a:cs typeface="+mn-lt"/>
              </a:rPr>
              <a:t>si</a:t>
            </a:r>
            <a:r>
              <a:rPr lang="en-US" sz="1300" dirty="0">
                <a:solidFill>
                  <a:schemeClr val="bg1"/>
                </a:solidFill>
                <a:latin typeface="Calibri Light"/>
                <a:ea typeface="+mn-lt"/>
                <a:cs typeface="+mn-lt"/>
              </a:rPr>
              <a:t> </a:t>
            </a:r>
            <a:r>
              <a:rPr lang="en-US" sz="1300" dirty="0" err="1">
                <a:solidFill>
                  <a:schemeClr val="bg1"/>
                </a:solidFill>
                <a:latin typeface="Calibri Light"/>
                <a:ea typeface="+mn-lt"/>
                <a:cs typeface="+mn-lt"/>
              </a:rPr>
              <a:t>fara</a:t>
            </a:r>
            <a:r>
              <a:rPr lang="en-US" sz="1300" dirty="0">
                <a:solidFill>
                  <a:schemeClr val="bg1"/>
                </a:solidFill>
                <a:latin typeface="Calibri Light"/>
                <a:ea typeface="+mn-lt"/>
                <a:cs typeface="+mn-lt"/>
              </a:rPr>
              <a:t> </a:t>
            </a:r>
            <a:r>
              <a:rPr lang="en-US" sz="1300" dirty="0" err="1">
                <a:solidFill>
                  <a:schemeClr val="bg1"/>
                </a:solidFill>
                <a:latin typeface="Calibri Light"/>
                <a:ea typeface="+mn-lt"/>
                <a:cs typeface="+mn-lt"/>
              </a:rPr>
              <a:t>teama</a:t>
            </a:r>
            <a:r>
              <a:rPr lang="en-US" sz="1300" dirty="0">
                <a:solidFill>
                  <a:schemeClr val="bg1"/>
                </a:solidFill>
                <a:latin typeface="Calibri Light"/>
                <a:ea typeface="+mn-lt"/>
                <a:cs typeface="+mn-lt"/>
              </a:rPr>
              <a:t> de </a:t>
            </a:r>
            <a:r>
              <a:rPr lang="en-US" sz="1300" dirty="0" err="1">
                <a:solidFill>
                  <a:schemeClr val="bg1"/>
                </a:solidFill>
                <a:latin typeface="Calibri Light"/>
                <a:ea typeface="+mn-lt"/>
                <a:cs typeface="+mn-lt"/>
              </a:rPr>
              <a:t>situatii</a:t>
            </a:r>
            <a:r>
              <a:rPr lang="en-US" sz="1300" dirty="0">
                <a:solidFill>
                  <a:schemeClr val="bg1"/>
                </a:solidFill>
                <a:latin typeface="Calibri Light"/>
                <a:ea typeface="+mn-lt"/>
                <a:cs typeface="+mn-lt"/>
              </a:rPr>
              <a:t> </a:t>
            </a:r>
            <a:r>
              <a:rPr lang="en-US" sz="1300" dirty="0" err="1">
                <a:solidFill>
                  <a:schemeClr val="bg1"/>
                </a:solidFill>
                <a:latin typeface="Calibri Light"/>
                <a:ea typeface="+mn-lt"/>
                <a:cs typeface="+mn-lt"/>
              </a:rPr>
              <a:t>neplacute</a:t>
            </a:r>
            <a:r>
              <a:rPr lang="en-US" sz="1300" dirty="0">
                <a:solidFill>
                  <a:schemeClr val="bg1"/>
                </a:solidFill>
                <a:latin typeface="Calibri Light"/>
                <a:ea typeface="+mn-lt"/>
                <a:cs typeface="+mn-lt"/>
              </a:rPr>
              <a:t>. </a:t>
            </a:r>
            <a:endParaRPr lang="en-US" dirty="0">
              <a:solidFill>
                <a:schemeClr val="bg1"/>
              </a:solidFill>
              <a:latin typeface="Calibri Light"/>
              <a:ea typeface="+mn-lt"/>
              <a:cs typeface="+mn-lt"/>
            </a:endParaRPr>
          </a:p>
          <a:p>
            <a:pPr marL="285750" indent="360000">
              <a:buFont typeface="Arial" panose="020B0604020202020204" pitchFamily="34" charset="0"/>
              <a:buChar char="•"/>
            </a:pPr>
            <a:r>
              <a:rPr lang="en-US" sz="1300" dirty="0">
                <a:solidFill>
                  <a:schemeClr val="bg1"/>
                </a:solidFill>
                <a:latin typeface="Calibri Light"/>
                <a:ea typeface="+mn-lt"/>
                <a:cs typeface="+mn-lt"/>
              </a:rPr>
              <a:t>In </a:t>
            </a:r>
            <a:r>
              <a:rPr lang="en-US" sz="1300" dirty="0" err="1">
                <a:solidFill>
                  <a:schemeClr val="bg1"/>
                </a:solidFill>
                <a:latin typeface="Calibri Light"/>
                <a:ea typeface="+mn-lt"/>
                <a:cs typeface="+mn-lt"/>
              </a:rPr>
              <a:t>concluzie</a:t>
            </a:r>
            <a:r>
              <a:rPr lang="en-US" sz="1300" dirty="0">
                <a:solidFill>
                  <a:schemeClr val="bg1"/>
                </a:solidFill>
                <a:latin typeface="Calibri Light"/>
                <a:ea typeface="+mn-lt"/>
                <a:cs typeface="+mn-lt"/>
              </a:rPr>
              <a:t>, </a:t>
            </a:r>
            <a:r>
              <a:rPr lang="en-US" sz="1300" dirty="0" err="1">
                <a:solidFill>
                  <a:schemeClr val="bg1"/>
                </a:solidFill>
                <a:latin typeface="Calibri Light"/>
                <a:ea typeface="+mn-lt"/>
                <a:cs typeface="+mn-lt"/>
              </a:rPr>
              <a:t>studiul</a:t>
            </a:r>
            <a:r>
              <a:rPr lang="en-US" sz="1300" dirty="0">
                <a:solidFill>
                  <a:schemeClr val="bg1"/>
                </a:solidFill>
                <a:latin typeface="Calibri Light"/>
                <a:ea typeface="+mn-lt"/>
                <a:cs typeface="+mn-lt"/>
              </a:rPr>
              <a:t> </a:t>
            </a:r>
            <a:r>
              <a:rPr lang="en-US" sz="1300" dirty="0" err="1">
                <a:solidFill>
                  <a:schemeClr val="bg1"/>
                </a:solidFill>
                <a:latin typeface="Calibri Light"/>
                <a:ea typeface="+mn-lt"/>
                <a:cs typeface="+mn-lt"/>
              </a:rPr>
              <a:t>efectuat</a:t>
            </a:r>
            <a:r>
              <a:rPr lang="en-US" sz="1300" dirty="0">
                <a:solidFill>
                  <a:schemeClr val="bg1"/>
                </a:solidFill>
                <a:latin typeface="Calibri Light"/>
                <a:ea typeface="+mn-lt"/>
                <a:cs typeface="+mn-lt"/>
              </a:rPr>
              <a:t> </a:t>
            </a:r>
            <a:r>
              <a:rPr lang="en-US" sz="1300" dirty="0" err="1">
                <a:solidFill>
                  <a:schemeClr val="bg1"/>
                </a:solidFill>
                <a:latin typeface="Calibri Light"/>
                <a:ea typeface="+mn-lt"/>
                <a:cs typeface="+mn-lt"/>
              </a:rPr>
              <a:t>asupra</a:t>
            </a:r>
            <a:r>
              <a:rPr lang="en-US" sz="1300" dirty="0">
                <a:solidFill>
                  <a:schemeClr val="bg1"/>
                </a:solidFill>
                <a:latin typeface="Calibri Light"/>
                <a:ea typeface="+mn-lt"/>
                <a:cs typeface="+mn-lt"/>
              </a:rPr>
              <a:t> </a:t>
            </a:r>
            <a:r>
              <a:rPr lang="en-US" sz="1300" dirty="0" err="1">
                <a:solidFill>
                  <a:schemeClr val="bg1"/>
                </a:solidFill>
                <a:latin typeface="Calibri Light"/>
                <a:ea typeface="+mn-lt"/>
                <a:cs typeface="+mn-lt"/>
              </a:rPr>
              <a:t>nivelului</a:t>
            </a:r>
            <a:r>
              <a:rPr lang="en-US" sz="1300" dirty="0">
                <a:solidFill>
                  <a:schemeClr val="bg1"/>
                </a:solidFill>
                <a:latin typeface="Calibri Light"/>
                <a:ea typeface="+mn-lt"/>
                <a:cs typeface="+mn-lt"/>
              </a:rPr>
              <a:t> de </a:t>
            </a:r>
            <a:r>
              <a:rPr lang="en-US" sz="1300" dirty="0" err="1">
                <a:solidFill>
                  <a:schemeClr val="bg1"/>
                </a:solidFill>
                <a:latin typeface="Calibri Light"/>
                <a:ea typeface="+mn-lt"/>
                <a:cs typeface="+mn-lt"/>
              </a:rPr>
              <a:t>risc</a:t>
            </a:r>
            <a:r>
              <a:rPr lang="en-US" sz="1300" dirty="0">
                <a:solidFill>
                  <a:schemeClr val="bg1"/>
                </a:solidFill>
                <a:latin typeface="Calibri Light"/>
                <a:ea typeface="+mn-lt"/>
                <a:cs typeface="+mn-lt"/>
              </a:rPr>
              <a:t> </a:t>
            </a:r>
            <a:r>
              <a:rPr lang="en-US" sz="1300" dirty="0" err="1">
                <a:solidFill>
                  <a:schemeClr val="bg1"/>
                </a:solidFill>
                <a:latin typeface="Calibri Light"/>
                <a:ea typeface="+mn-lt"/>
                <a:cs typeface="+mn-lt"/>
              </a:rPr>
              <a:t>asociat</a:t>
            </a:r>
            <a:r>
              <a:rPr lang="en-US" sz="1300" dirty="0">
                <a:solidFill>
                  <a:schemeClr val="bg1"/>
                </a:solidFill>
                <a:latin typeface="Calibri Light"/>
                <a:ea typeface="+mn-lt"/>
                <a:cs typeface="+mn-lt"/>
              </a:rPr>
              <a:t> cu </a:t>
            </a:r>
            <a:r>
              <a:rPr lang="en-US" sz="1300" dirty="0" err="1">
                <a:solidFill>
                  <a:schemeClr val="bg1"/>
                </a:solidFill>
                <a:latin typeface="Calibri Light"/>
                <a:ea typeface="+mn-lt"/>
                <a:cs typeface="+mn-lt"/>
              </a:rPr>
              <a:t>utilizarea</a:t>
            </a:r>
            <a:r>
              <a:rPr lang="en-US" sz="1300" dirty="0">
                <a:solidFill>
                  <a:schemeClr val="bg1"/>
                </a:solidFill>
                <a:latin typeface="Calibri Light"/>
                <a:ea typeface="+mn-lt"/>
                <a:cs typeface="+mn-lt"/>
              </a:rPr>
              <a:t> </a:t>
            </a:r>
            <a:r>
              <a:rPr lang="en-US" sz="1300" dirty="0" err="1">
                <a:solidFill>
                  <a:schemeClr val="bg1"/>
                </a:solidFill>
                <a:latin typeface="Calibri Light"/>
                <a:ea typeface="+mn-lt"/>
                <a:cs typeface="+mn-lt"/>
              </a:rPr>
              <a:t>aplicatiei</a:t>
            </a:r>
            <a:r>
              <a:rPr lang="en-US" sz="1300" dirty="0">
                <a:solidFill>
                  <a:schemeClr val="bg1"/>
                </a:solidFill>
                <a:latin typeface="Calibri Light"/>
                <a:ea typeface="+mn-lt"/>
                <a:cs typeface="+mn-lt"/>
              </a:rPr>
              <a:t> </a:t>
            </a:r>
            <a:r>
              <a:rPr lang="en-US" sz="1300" dirty="0" err="1">
                <a:solidFill>
                  <a:schemeClr val="bg1"/>
                </a:solidFill>
                <a:latin typeface="Calibri Light"/>
                <a:ea typeface="+mn-lt"/>
                <a:cs typeface="+mn-lt"/>
              </a:rPr>
              <a:t>noastre</a:t>
            </a:r>
            <a:r>
              <a:rPr lang="en-US" sz="1300" dirty="0">
                <a:solidFill>
                  <a:schemeClr val="bg1"/>
                </a:solidFill>
                <a:latin typeface="Calibri Light"/>
                <a:ea typeface="+mn-lt"/>
                <a:cs typeface="+mn-lt"/>
              </a:rPr>
              <a:t> a </a:t>
            </a:r>
            <a:r>
              <a:rPr lang="en-US" sz="1300" dirty="0" err="1">
                <a:solidFill>
                  <a:schemeClr val="bg1"/>
                </a:solidFill>
                <a:latin typeface="Calibri Light"/>
                <a:ea typeface="+mn-lt"/>
                <a:cs typeface="+mn-lt"/>
              </a:rPr>
              <a:t>demonstrat</a:t>
            </a:r>
            <a:r>
              <a:rPr lang="en-US" sz="1300" dirty="0">
                <a:solidFill>
                  <a:schemeClr val="bg1"/>
                </a:solidFill>
                <a:latin typeface="Calibri Light"/>
                <a:ea typeface="+mn-lt"/>
                <a:cs typeface="+mn-lt"/>
              </a:rPr>
              <a:t> ca </a:t>
            </a:r>
            <a:r>
              <a:rPr lang="en-US" sz="1300" dirty="0" err="1">
                <a:solidFill>
                  <a:schemeClr val="bg1"/>
                </a:solidFill>
                <a:latin typeface="Calibri Light"/>
                <a:ea typeface="+mn-lt"/>
                <a:cs typeface="+mn-lt"/>
              </a:rPr>
              <a:t>aceasta</a:t>
            </a:r>
            <a:r>
              <a:rPr lang="en-US" sz="1300" dirty="0">
                <a:solidFill>
                  <a:schemeClr val="bg1"/>
                </a:solidFill>
                <a:latin typeface="Calibri Light"/>
                <a:ea typeface="+mn-lt"/>
                <a:cs typeface="+mn-lt"/>
              </a:rPr>
              <a:t> </a:t>
            </a:r>
            <a:r>
              <a:rPr lang="en-US" sz="1300" dirty="0" err="1">
                <a:solidFill>
                  <a:schemeClr val="bg1"/>
                </a:solidFill>
                <a:latin typeface="Calibri Light"/>
                <a:ea typeface="+mn-lt"/>
                <a:cs typeface="+mn-lt"/>
              </a:rPr>
              <a:t>poate</a:t>
            </a:r>
            <a:r>
              <a:rPr lang="en-US" sz="1300" dirty="0">
                <a:solidFill>
                  <a:schemeClr val="bg1"/>
                </a:solidFill>
                <a:latin typeface="Calibri Light"/>
                <a:ea typeface="+mn-lt"/>
                <a:cs typeface="+mn-lt"/>
              </a:rPr>
              <a:t> fi </a:t>
            </a:r>
            <a:r>
              <a:rPr lang="en-US" sz="1300" dirty="0" err="1">
                <a:solidFill>
                  <a:schemeClr val="bg1"/>
                </a:solidFill>
                <a:latin typeface="Calibri Light"/>
                <a:ea typeface="+mn-lt"/>
                <a:cs typeface="+mn-lt"/>
              </a:rPr>
              <a:t>utilizata</a:t>
            </a:r>
            <a:r>
              <a:rPr lang="en-US" sz="1300" dirty="0">
                <a:solidFill>
                  <a:schemeClr val="bg1"/>
                </a:solidFill>
                <a:latin typeface="Calibri Light"/>
                <a:ea typeface="+mn-lt"/>
                <a:cs typeface="+mn-lt"/>
              </a:rPr>
              <a:t> in </a:t>
            </a:r>
            <a:r>
              <a:rPr lang="en-US" sz="1300" dirty="0" err="1">
                <a:solidFill>
                  <a:schemeClr val="bg1"/>
                </a:solidFill>
                <a:latin typeface="Calibri Light"/>
                <a:ea typeface="+mn-lt"/>
                <a:cs typeface="+mn-lt"/>
              </a:rPr>
              <a:t>siguranta</a:t>
            </a:r>
            <a:r>
              <a:rPr lang="en-US" sz="1300" dirty="0">
                <a:solidFill>
                  <a:schemeClr val="bg1"/>
                </a:solidFill>
                <a:latin typeface="Calibri Light"/>
                <a:ea typeface="+mn-lt"/>
                <a:cs typeface="+mn-lt"/>
              </a:rPr>
              <a:t> </a:t>
            </a:r>
            <a:r>
              <a:rPr lang="en-US" sz="1300" dirty="0" err="1">
                <a:solidFill>
                  <a:schemeClr val="bg1"/>
                </a:solidFill>
                <a:latin typeface="Calibri Light"/>
                <a:ea typeface="+mn-lt"/>
                <a:cs typeface="+mn-lt"/>
              </a:rPr>
              <a:t>si</a:t>
            </a:r>
            <a:r>
              <a:rPr lang="en-US" sz="1300" dirty="0">
                <a:solidFill>
                  <a:schemeClr val="bg1"/>
                </a:solidFill>
                <a:latin typeface="Calibri Light"/>
                <a:ea typeface="+mn-lt"/>
                <a:cs typeface="+mn-lt"/>
              </a:rPr>
              <a:t> cu </a:t>
            </a:r>
            <a:r>
              <a:rPr lang="en-US" sz="1300" dirty="0" err="1">
                <a:solidFill>
                  <a:schemeClr val="bg1"/>
                </a:solidFill>
                <a:latin typeface="Calibri Light"/>
                <a:ea typeface="+mn-lt"/>
                <a:cs typeface="+mn-lt"/>
              </a:rPr>
              <a:t>incredere</a:t>
            </a:r>
            <a:r>
              <a:rPr lang="en-US" sz="1300" dirty="0">
                <a:solidFill>
                  <a:schemeClr val="bg1"/>
                </a:solidFill>
                <a:latin typeface="Calibri Light"/>
                <a:ea typeface="+mn-lt"/>
                <a:cs typeface="+mn-lt"/>
              </a:rPr>
              <a:t> de </a:t>
            </a:r>
            <a:r>
              <a:rPr lang="en-US" sz="1300" dirty="0" err="1">
                <a:solidFill>
                  <a:schemeClr val="bg1"/>
                </a:solidFill>
                <a:latin typeface="Calibri Light"/>
                <a:ea typeface="+mn-lt"/>
                <a:cs typeface="+mn-lt"/>
              </a:rPr>
              <a:t>catre</a:t>
            </a:r>
            <a:r>
              <a:rPr lang="en-US" sz="1300" dirty="0">
                <a:solidFill>
                  <a:schemeClr val="bg1"/>
                </a:solidFill>
                <a:latin typeface="Calibri Light"/>
                <a:ea typeface="+mn-lt"/>
                <a:cs typeface="+mn-lt"/>
              </a:rPr>
              <a:t> </a:t>
            </a:r>
            <a:r>
              <a:rPr lang="en-US" sz="1300" dirty="0" err="1">
                <a:solidFill>
                  <a:schemeClr val="bg1"/>
                </a:solidFill>
                <a:latin typeface="Calibri Light"/>
                <a:ea typeface="+mn-lt"/>
                <a:cs typeface="+mn-lt"/>
              </a:rPr>
              <a:t>utilizatori</a:t>
            </a:r>
            <a:r>
              <a:rPr lang="en-US" sz="1300" dirty="0">
                <a:solidFill>
                  <a:schemeClr val="bg1"/>
                </a:solidFill>
                <a:latin typeface="Calibri Light"/>
                <a:ea typeface="+mn-lt"/>
                <a:cs typeface="+mn-lt"/>
              </a:rPr>
              <a:t>. Este important </a:t>
            </a:r>
            <a:r>
              <a:rPr lang="en-US" sz="1300" dirty="0" err="1">
                <a:solidFill>
                  <a:schemeClr val="bg1"/>
                </a:solidFill>
                <a:latin typeface="Calibri Light"/>
                <a:ea typeface="+mn-lt"/>
                <a:cs typeface="+mn-lt"/>
              </a:rPr>
              <a:t>sa</a:t>
            </a:r>
            <a:r>
              <a:rPr lang="en-US" sz="1300" dirty="0">
                <a:solidFill>
                  <a:schemeClr val="bg1"/>
                </a:solidFill>
                <a:latin typeface="Calibri Light"/>
                <a:ea typeface="+mn-lt"/>
                <a:cs typeface="+mn-lt"/>
              </a:rPr>
              <a:t> se continue </a:t>
            </a:r>
            <a:r>
              <a:rPr lang="en-US" sz="1300" dirty="0" err="1">
                <a:solidFill>
                  <a:schemeClr val="bg1"/>
                </a:solidFill>
                <a:latin typeface="Calibri Light"/>
                <a:ea typeface="+mn-lt"/>
                <a:cs typeface="+mn-lt"/>
              </a:rPr>
              <a:t>monitorizarea</a:t>
            </a:r>
            <a:r>
              <a:rPr lang="en-US" sz="1300" dirty="0">
                <a:solidFill>
                  <a:schemeClr val="bg1"/>
                </a:solidFill>
                <a:latin typeface="Calibri Light"/>
                <a:ea typeface="+mn-lt"/>
                <a:cs typeface="+mn-lt"/>
              </a:rPr>
              <a:t> </a:t>
            </a:r>
            <a:r>
              <a:rPr lang="en-US" sz="1300" dirty="0" err="1">
                <a:solidFill>
                  <a:schemeClr val="bg1"/>
                </a:solidFill>
                <a:latin typeface="Calibri Light"/>
                <a:ea typeface="+mn-lt"/>
                <a:cs typeface="+mn-lt"/>
              </a:rPr>
              <a:t>si</a:t>
            </a:r>
            <a:r>
              <a:rPr lang="en-US" sz="1300" dirty="0">
                <a:solidFill>
                  <a:schemeClr val="bg1"/>
                </a:solidFill>
                <a:latin typeface="Calibri Light"/>
                <a:ea typeface="+mn-lt"/>
                <a:cs typeface="+mn-lt"/>
              </a:rPr>
              <a:t> </a:t>
            </a:r>
            <a:r>
              <a:rPr lang="en-US" sz="1300" dirty="0" err="1">
                <a:solidFill>
                  <a:schemeClr val="bg1"/>
                </a:solidFill>
                <a:latin typeface="Calibri Light"/>
                <a:ea typeface="+mn-lt"/>
                <a:cs typeface="+mn-lt"/>
              </a:rPr>
              <a:t>evaluarea</a:t>
            </a:r>
            <a:r>
              <a:rPr lang="en-US" sz="1300" dirty="0">
                <a:solidFill>
                  <a:schemeClr val="bg1"/>
                </a:solidFill>
                <a:latin typeface="Calibri Light"/>
                <a:ea typeface="+mn-lt"/>
                <a:cs typeface="+mn-lt"/>
              </a:rPr>
              <a:t> </a:t>
            </a:r>
            <a:r>
              <a:rPr lang="en-US" sz="1300" dirty="0" err="1">
                <a:solidFill>
                  <a:schemeClr val="bg1"/>
                </a:solidFill>
                <a:latin typeface="Calibri Light"/>
                <a:ea typeface="+mn-lt"/>
                <a:cs typeface="+mn-lt"/>
              </a:rPr>
              <a:t>factorilor</a:t>
            </a:r>
            <a:r>
              <a:rPr lang="en-US" sz="1300" dirty="0">
                <a:solidFill>
                  <a:schemeClr val="bg1"/>
                </a:solidFill>
                <a:latin typeface="Calibri Light"/>
                <a:ea typeface="+mn-lt"/>
                <a:cs typeface="+mn-lt"/>
              </a:rPr>
              <a:t> de </a:t>
            </a:r>
            <a:r>
              <a:rPr lang="en-US" sz="1300" dirty="0" err="1">
                <a:solidFill>
                  <a:schemeClr val="bg1"/>
                </a:solidFill>
                <a:latin typeface="Calibri Light"/>
                <a:ea typeface="+mn-lt"/>
                <a:cs typeface="+mn-lt"/>
              </a:rPr>
              <a:t>risc</a:t>
            </a:r>
            <a:r>
              <a:rPr lang="en-US" sz="1300" dirty="0">
                <a:solidFill>
                  <a:schemeClr val="bg1"/>
                </a:solidFill>
                <a:latin typeface="Calibri Light"/>
                <a:ea typeface="+mn-lt"/>
                <a:cs typeface="+mn-lt"/>
              </a:rPr>
              <a:t>, </a:t>
            </a:r>
            <a:r>
              <a:rPr lang="en-US" sz="1300" dirty="0" err="1">
                <a:solidFill>
                  <a:schemeClr val="bg1"/>
                </a:solidFill>
                <a:latin typeface="Calibri Light"/>
                <a:ea typeface="+mn-lt"/>
                <a:cs typeface="+mn-lt"/>
              </a:rPr>
              <a:t>pentru</a:t>
            </a:r>
            <a:r>
              <a:rPr lang="en-US" sz="1300" dirty="0">
                <a:solidFill>
                  <a:schemeClr val="bg1"/>
                </a:solidFill>
                <a:latin typeface="Calibri Light"/>
                <a:ea typeface="+mn-lt"/>
                <a:cs typeface="+mn-lt"/>
              </a:rPr>
              <a:t> a </a:t>
            </a:r>
            <a:r>
              <a:rPr lang="en-US" sz="1300" dirty="0" err="1">
                <a:solidFill>
                  <a:schemeClr val="bg1"/>
                </a:solidFill>
                <a:latin typeface="Calibri Light"/>
                <a:ea typeface="+mn-lt"/>
                <a:cs typeface="+mn-lt"/>
              </a:rPr>
              <a:t>preveni</a:t>
            </a:r>
            <a:r>
              <a:rPr lang="en-US" sz="1300" dirty="0">
                <a:solidFill>
                  <a:schemeClr val="bg1"/>
                </a:solidFill>
                <a:latin typeface="Calibri Light"/>
                <a:ea typeface="+mn-lt"/>
                <a:cs typeface="+mn-lt"/>
              </a:rPr>
              <a:t> </a:t>
            </a:r>
            <a:r>
              <a:rPr lang="en-US" sz="1300" dirty="0" err="1">
                <a:solidFill>
                  <a:schemeClr val="bg1"/>
                </a:solidFill>
                <a:latin typeface="Calibri Light"/>
                <a:ea typeface="+mn-lt"/>
                <a:cs typeface="+mn-lt"/>
              </a:rPr>
              <a:t>situatiile</a:t>
            </a:r>
            <a:r>
              <a:rPr lang="en-US" sz="1300" dirty="0">
                <a:solidFill>
                  <a:schemeClr val="bg1"/>
                </a:solidFill>
                <a:latin typeface="Calibri Light"/>
                <a:ea typeface="+mn-lt"/>
                <a:cs typeface="+mn-lt"/>
              </a:rPr>
              <a:t> </a:t>
            </a:r>
            <a:r>
              <a:rPr lang="en-US" sz="1300" dirty="0" err="1">
                <a:solidFill>
                  <a:schemeClr val="bg1"/>
                </a:solidFill>
                <a:latin typeface="Calibri Light"/>
                <a:ea typeface="+mn-lt"/>
                <a:cs typeface="+mn-lt"/>
              </a:rPr>
              <a:t>neplacute</a:t>
            </a:r>
            <a:r>
              <a:rPr lang="en-US" sz="1300" dirty="0">
                <a:solidFill>
                  <a:schemeClr val="bg1"/>
                </a:solidFill>
                <a:latin typeface="Calibri Light"/>
                <a:ea typeface="+mn-lt"/>
                <a:cs typeface="+mn-lt"/>
              </a:rPr>
              <a:t> </a:t>
            </a:r>
            <a:r>
              <a:rPr lang="en-US" sz="1300" dirty="0" err="1">
                <a:solidFill>
                  <a:schemeClr val="bg1"/>
                </a:solidFill>
                <a:latin typeface="Calibri Light"/>
                <a:ea typeface="+mn-lt"/>
                <a:cs typeface="+mn-lt"/>
              </a:rPr>
              <a:t>si</a:t>
            </a:r>
            <a:r>
              <a:rPr lang="en-US" sz="1300" dirty="0">
                <a:solidFill>
                  <a:schemeClr val="bg1"/>
                </a:solidFill>
                <a:latin typeface="Calibri Light"/>
                <a:ea typeface="+mn-lt"/>
                <a:cs typeface="+mn-lt"/>
              </a:rPr>
              <a:t> a </a:t>
            </a:r>
            <a:r>
              <a:rPr lang="en-US" sz="1300" dirty="0" err="1">
                <a:solidFill>
                  <a:schemeClr val="bg1"/>
                </a:solidFill>
                <a:latin typeface="Calibri Light"/>
                <a:ea typeface="+mn-lt"/>
                <a:cs typeface="+mn-lt"/>
              </a:rPr>
              <a:t>proteja</a:t>
            </a:r>
            <a:r>
              <a:rPr lang="en-US" sz="1300" dirty="0">
                <a:solidFill>
                  <a:schemeClr val="bg1"/>
                </a:solidFill>
                <a:latin typeface="Calibri Light"/>
                <a:ea typeface="+mn-lt"/>
                <a:cs typeface="+mn-lt"/>
              </a:rPr>
              <a:t> </a:t>
            </a:r>
            <a:r>
              <a:rPr lang="en-US" sz="1300" dirty="0" err="1">
                <a:solidFill>
                  <a:schemeClr val="bg1"/>
                </a:solidFill>
                <a:latin typeface="Calibri Light"/>
                <a:ea typeface="+mn-lt"/>
                <a:cs typeface="+mn-lt"/>
              </a:rPr>
              <a:t>interesele</a:t>
            </a:r>
            <a:r>
              <a:rPr lang="en-US" sz="1300" dirty="0">
                <a:solidFill>
                  <a:schemeClr val="bg1"/>
                </a:solidFill>
                <a:latin typeface="Calibri Light"/>
                <a:ea typeface="+mn-lt"/>
                <a:cs typeface="+mn-lt"/>
              </a:rPr>
              <a:t> </a:t>
            </a:r>
            <a:r>
              <a:rPr lang="en-US" sz="1300" dirty="0" err="1">
                <a:solidFill>
                  <a:schemeClr val="bg1"/>
                </a:solidFill>
                <a:latin typeface="Calibri Light"/>
                <a:ea typeface="+mn-lt"/>
                <a:cs typeface="+mn-lt"/>
              </a:rPr>
              <a:t>utilizatorilor</a:t>
            </a:r>
            <a:r>
              <a:rPr lang="en-US" sz="1300" dirty="0">
                <a:solidFill>
                  <a:schemeClr val="bg1"/>
                </a:solidFill>
                <a:latin typeface="Calibri Light"/>
                <a:ea typeface="+mn-lt"/>
                <a:cs typeface="+mn-lt"/>
              </a:rPr>
              <a:t>.</a:t>
            </a:r>
            <a:endParaRPr lang="en-US" dirty="0">
              <a:solidFill>
                <a:schemeClr val="bg1"/>
              </a:solidFill>
              <a:latin typeface="Calibri Light"/>
              <a:cs typeface="Calibri"/>
            </a:endParaRPr>
          </a:p>
        </p:txBody>
      </p:sp>
    </p:spTree>
    <p:extLst>
      <p:ext uri="{BB962C8B-B14F-4D97-AF65-F5344CB8AC3E}">
        <p14:creationId xmlns:p14="http://schemas.microsoft.com/office/powerpoint/2010/main" val="1138850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CD7FE7-1237-41A0-B6C8-B0EFC310C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B4E13AA-9A9A-446A-B0A3-443BA34BB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FFA6810-6C3D-4754-B472-DF60413D61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2" name="Oval 11">
              <a:extLst>
                <a:ext uri="{FF2B5EF4-FFF2-40B4-BE49-F238E27FC236}">
                  <a16:creationId xmlns:a16="http://schemas.microsoft.com/office/drawing/2014/main" id="{66AE6743-377F-445F-BEA9-C06205F9A2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42B6CCC-3F91-450D-B6D9-A69AD95AD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0DFE833-928D-4F3D-869D-96E2ECBFBA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528743D-D268-453F-A979-856B01ED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57F62887-64F5-497E-9834-DCB752290C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5B1BFBC-C81A-4FD9-8F0C-E86F49528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FC62434D-2094-4FE0-9DE1-66F7D01E0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2767291C-F63A-465E-A2D1-04BA96121F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2" name="Straight Connector 21">
              <a:extLst>
                <a:ext uri="{FF2B5EF4-FFF2-40B4-BE49-F238E27FC236}">
                  <a16:creationId xmlns:a16="http://schemas.microsoft.com/office/drawing/2014/main" id="{8298E583-ADFC-4231-A720-8DA4007056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665F974-5ECD-4302-9DD8-08014E362C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368064C-BF0F-46B1-9621-3188FCA066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72C4C30-298C-4739-9092-46F6A1B8FC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7" name="Rectangle 26">
            <a:extLst>
              <a:ext uri="{FF2B5EF4-FFF2-40B4-BE49-F238E27FC236}">
                <a16:creationId xmlns:a16="http://schemas.microsoft.com/office/drawing/2014/main" id="{2BCB8B4F-F675-4134-B6FC-FE54CFAB19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A6BBBA07-FBD1-4D0D-9EB9-F7608965F4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0" name="Straight Connector 29">
              <a:extLst>
                <a:ext uri="{FF2B5EF4-FFF2-40B4-BE49-F238E27FC236}">
                  <a16:creationId xmlns:a16="http://schemas.microsoft.com/office/drawing/2014/main" id="{D9951829-5EEF-47EE-8545-8D3A5E54BA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9ED10F2-CC2D-4FC7-881A-E96C0ED5CE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C62961C-06BA-45D9-B417-1C944EC79C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F2C56B-9B90-4CC1-A932-191196ECD9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C34AA602-4B49-4D15-8863-224D61644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588842" y="164579"/>
            <a:ext cx="304800" cy="429768"/>
            <a:chOff x="215328" y="-46937"/>
            <a:chExt cx="304800" cy="2773841"/>
          </a:xfrm>
        </p:grpSpPr>
        <p:cxnSp>
          <p:nvCxnSpPr>
            <p:cNvPr id="36" name="Straight Connector 35">
              <a:extLst>
                <a:ext uri="{FF2B5EF4-FFF2-40B4-BE49-F238E27FC236}">
                  <a16:creationId xmlns:a16="http://schemas.microsoft.com/office/drawing/2014/main" id="{1CD88F4A-289F-494D-A4CD-EB62E9964D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5FFD160-7805-4E0F-8446-1AEF0EAC39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380878C-0C82-41C3-92B9-EAEEF239FE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501211B-61E0-419D-BC8B-62C16B896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CasetăText 1">
            <a:extLst>
              <a:ext uri="{FF2B5EF4-FFF2-40B4-BE49-F238E27FC236}">
                <a16:creationId xmlns:a16="http://schemas.microsoft.com/office/drawing/2014/main" id="{4D389DC9-6C70-DAE2-F58D-E695E8CAB586}"/>
              </a:ext>
            </a:extLst>
          </p:cNvPr>
          <p:cNvSpPr txBox="1"/>
          <p:nvPr/>
        </p:nvSpPr>
        <p:spPr>
          <a:xfrm>
            <a:off x="2114210" y="2345797"/>
            <a:ext cx="796357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o-RO" sz="4000" dirty="0">
                <a:solidFill>
                  <a:srgbClr val="FFFFFF"/>
                </a:solidFill>
                <a:cs typeface="Calibri"/>
              </a:rPr>
              <a:t>VA MULTUMESC PENTRU ATENTIE !</a:t>
            </a:r>
          </a:p>
        </p:txBody>
      </p:sp>
    </p:spTree>
    <p:extLst>
      <p:ext uri="{BB962C8B-B14F-4D97-AF65-F5344CB8AC3E}">
        <p14:creationId xmlns:p14="http://schemas.microsoft.com/office/powerpoint/2010/main" val="3474537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3D3AEB-8AA3-481D-9F6F-B80FE58DD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BD9FE98-387B-4EC6-A44D-C6F923034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0ECB61C-4F38-4328-A725-04E5F0773B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F3284BF3-6BC6-44CC-ADF6-E4960D78A7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35AA0C3-7A76-4191-B3F7-2539E508CF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C35AE80-858A-49DA-A9CB-81007898A0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D650277-0EB9-4CB6-956D-497DA1D39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CAE3418C-CD44-4A66-968D-2E0A651B30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CE5F57F-7C8B-4F4D-8F22-776FC424E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u 1">
            <a:extLst>
              <a:ext uri="{FF2B5EF4-FFF2-40B4-BE49-F238E27FC236}">
                <a16:creationId xmlns:a16="http://schemas.microsoft.com/office/drawing/2014/main" id="{E5833AE9-7559-7798-DD77-FD4010E79310}"/>
              </a:ext>
            </a:extLst>
          </p:cNvPr>
          <p:cNvSpPr>
            <a:spLocks noGrp="1"/>
          </p:cNvSpPr>
          <p:nvPr>
            <p:ph type="title"/>
          </p:nvPr>
        </p:nvSpPr>
        <p:spPr>
          <a:xfrm>
            <a:off x="630936" y="630935"/>
            <a:ext cx="5465064" cy="2912366"/>
          </a:xfrm>
          <a:noFill/>
        </p:spPr>
        <p:txBody>
          <a:bodyPr anchor="t">
            <a:normAutofit/>
          </a:bodyPr>
          <a:lstStyle/>
          <a:p>
            <a:r>
              <a:rPr lang="ro-RO" sz="4800" b="1">
                <a:solidFill>
                  <a:schemeClr val="bg1"/>
                </a:solidFill>
                <a:ea typeface="+mj-lt"/>
                <a:cs typeface="+mj-lt"/>
              </a:rPr>
              <a:t>TERMENI SI DEFINITII</a:t>
            </a:r>
            <a:endParaRPr lang="ro-RO" sz="4800" b="1">
              <a:solidFill>
                <a:schemeClr val="bg1"/>
              </a:solidFill>
              <a:cs typeface="Calibri Light"/>
            </a:endParaRPr>
          </a:p>
          <a:p>
            <a:endParaRPr lang="ro-RO" sz="4800">
              <a:solidFill>
                <a:schemeClr val="bg1"/>
              </a:solidFill>
              <a:cs typeface="Calibri Light"/>
            </a:endParaRPr>
          </a:p>
        </p:txBody>
      </p:sp>
      <p:sp>
        <p:nvSpPr>
          <p:cNvPr id="20" name="Rectangle 19">
            <a:extLst>
              <a:ext uri="{FF2B5EF4-FFF2-40B4-BE49-F238E27FC236}">
                <a16:creationId xmlns:a16="http://schemas.microsoft.com/office/drawing/2014/main" id="{14925E00-1519-483D-BEDE-3DB840745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D86A47AA-3999-4EE6-BC5C-502DAE57FE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261D1278-3E86-430E-AC17-ECC407520B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6A6D283-6CA9-43BF-B874-D4398E7BB2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0A4FFB-2DB0-4461-87AD-20DBE6BCE7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38731F8-C740-4802-8967-656BE04E94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AC26F14B-F98B-4B7D-AF0B-24D840F67A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CA745027-6B11-4363-8A2E-CB8EB38EB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BA55DA09-A260-44A9-B1D9-FAC678AD8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0D6225A-20C6-43EE-9E11-2D9FC11925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F11E7EE-ABBB-40C5-AD9F-7228BA656C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AA5D5FF-9E03-4A84-8627-0E744F5FC5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Substituent conținut 2">
            <a:extLst>
              <a:ext uri="{FF2B5EF4-FFF2-40B4-BE49-F238E27FC236}">
                <a16:creationId xmlns:a16="http://schemas.microsoft.com/office/drawing/2014/main" id="{FF9877A8-0639-99B1-784E-82BC32B1B272}"/>
              </a:ext>
            </a:extLst>
          </p:cNvPr>
          <p:cNvSpPr>
            <a:spLocks noGrp="1"/>
          </p:cNvSpPr>
          <p:nvPr>
            <p:ph idx="1"/>
          </p:nvPr>
        </p:nvSpPr>
        <p:spPr>
          <a:xfrm>
            <a:off x="253752" y="1659013"/>
            <a:ext cx="11226992" cy="4598879"/>
          </a:xfrm>
          <a:noFill/>
        </p:spPr>
        <p:txBody>
          <a:bodyPr vert="horz" lIns="91440" tIns="45720" rIns="91440" bIns="45720" rtlCol="0" anchor="t">
            <a:noAutofit/>
          </a:bodyPr>
          <a:lstStyle/>
          <a:p>
            <a:r>
              <a:rPr lang="ro-RO" sz="1800" b="1" dirty="0" err="1">
                <a:solidFill>
                  <a:schemeClr val="bg1"/>
                </a:solidFill>
                <a:latin typeface="+mj-lt"/>
                <a:ea typeface="+mn-lt"/>
                <a:cs typeface="+mn-lt"/>
              </a:rPr>
              <a:t>Cerinte</a:t>
            </a:r>
            <a:r>
              <a:rPr lang="ro-RO" sz="1800" b="1" dirty="0">
                <a:solidFill>
                  <a:schemeClr val="bg1"/>
                </a:solidFill>
                <a:latin typeface="+mj-lt"/>
                <a:ea typeface="+mn-lt"/>
                <a:cs typeface="+mn-lt"/>
              </a:rPr>
              <a:t> de business:</a:t>
            </a:r>
            <a:r>
              <a:rPr lang="ro-RO" sz="1800" dirty="0">
                <a:solidFill>
                  <a:schemeClr val="bg1"/>
                </a:solidFill>
                <a:latin typeface="+mj-lt"/>
                <a:ea typeface="+mn-lt"/>
                <a:cs typeface="+mn-lt"/>
              </a:rPr>
              <a:t> cerințele de business sunt descrierea caracteristicilor și funcționalităților sistemului țintă. Cerințele transmit așteptările utilizatorilor de la produsul software.</a:t>
            </a:r>
            <a:endParaRPr lang="ro-RO" sz="1800" dirty="0">
              <a:solidFill>
                <a:schemeClr val="bg1"/>
              </a:solidFill>
              <a:latin typeface="+mj-lt"/>
              <a:cs typeface="Calibri" panose="020F0502020204030204"/>
            </a:endParaRPr>
          </a:p>
          <a:p>
            <a:r>
              <a:rPr lang="ro-RO" sz="1800" b="1" dirty="0">
                <a:solidFill>
                  <a:schemeClr val="bg1"/>
                </a:solidFill>
                <a:latin typeface="+mj-lt"/>
                <a:ea typeface="+mn-lt"/>
                <a:cs typeface="+mn-lt"/>
              </a:rPr>
              <a:t>Condiție de testare </a:t>
            </a:r>
            <a:r>
              <a:rPr lang="ro-RO" sz="1800" dirty="0">
                <a:solidFill>
                  <a:schemeClr val="bg1"/>
                </a:solidFill>
                <a:latin typeface="+mj-lt"/>
                <a:ea typeface="+mn-lt"/>
                <a:cs typeface="+mn-lt"/>
              </a:rPr>
              <a:t>– condiția de testare reprezintă un element sau eveniment al unei componente sau sistem care ar putea fi verificat prin unul sau mai multe cazuri de testare, ca de exemplu: o funcție, o tranzacție, o caracteristică, un atribut de calitate sau element structural.</a:t>
            </a:r>
            <a:endParaRPr lang="ro-RO" sz="1800" dirty="0">
              <a:solidFill>
                <a:schemeClr val="bg1"/>
              </a:solidFill>
              <a:latin typeface="+mj-lt"/>
              <a:cs typeface="Calibri" panose="020F0502020204030204"/>
            </a:endParaRPr>
          </a:p>
          <a:p>
            <a:r>
              <a:rPr lang="ro-RO" sz="1800" b="1" dirty="0">
                <a:solidFill>
                  <a:schemeClr val="bg1"/>
                </a:solidFill>
                <a:latin typeface="+mj-lt"/>
                <a:ea typeface="+mn-lt"/>
                <a:cs typeface="+mn-lt"/>
              </a:rPr>
              <a:t>Test case (caz de testare) </a:t>
            </a:r>
            <a:r>
              <a:rPr lang="ro-RO" sz="1800" dirty="0">
                <a:solidFill>
                  <a:schemeClr val="bg1"/>
                </a:solidFill>
                <a:latin typeface="+mj-lt"/>
                <a:ea typeface="+mn-lt"/>
                <a:cs typeface="+mn-lt"/>
              </a:rPr>
              <a:t>– un caz de testare este un set de acțiuni executate pentru a verifica o anumită caracteristică sau funcționalitate a aplicației software a clientului. Un caz de testare conține pași de testare, date de testare, precondiție, </a:t>
            </a:r>
            <a:r>
              <a:rPr lang="ro-RO" sz="1800" dirty="0" err="1">
                <a:solidFill>
                  <a:schemeClr val="bg1"/>
                </a:solidFill>
                <a:latin typeface="+mj-lt"/>
                <a:ea typeface="+mn-lt"/>
                <a:cs typeface="+mn-lt"/>
              </a:rPr>
              <a:t>postcondiție</a:t>
            </a:r>
            <a:r>
              <a:rPr lang="ro-RO" sz="1800" dirty="0">
                <a:solidFill>
                  <a:schemeClr val="bg1"/>
                </a:solidFill>
                <a:latin typeface="+mj-lt"/>
                <a:ea typeface="+mn-lt"/>
                <a:cs typeface="+mn-lt"/>
              </a:rPr>
              <a:t>, variabile sau condiții specifice cu ajutorul cărora vor fi comparate rezultatele așteptate și cele reale pentru a determina dacă un produs software funcționează conform cerințelor clientului.</a:t>
            </a:r>
            <a:endParaRPr lang="ro-RO" sz="1800" dirty="0">
              <a:solidFill>
                <a:schemeClr val="bg1"/>
              </a:solidFill>
              <a:latin typeface="+mj-lt"/>
              <a:cs typeface="Calibri" panose="020F0502020204030204"/>
            </a:endParaRPr>
          </a:p>
          <a:p>
            <a:r>
              <a:rPr lang="ro-RO" sz="1800" b="1" dirty="0">
                <a:solidFill>
                  <a:schemeClr val="bg1"/>
                </a:solidFill>
                <a:latin typeface="+mj-lt"/>
                <a:ea typeface="+mn-lt"/>
                <a:cs typeface="+mn-lt"/>
              </a:rPr>
              <a:t>Test plan (plan de testare) </a:t>
            </a:r>
            <a:r>
              <a:rPr lang="ro-RO" sz="1800" dirty="0">
                <a:solidFill>
                  <a:schemeClr val="bg1"/>
                </a:solidFill>
                <a:latin typeface="+mj-lt"/>
                <a:ea typeface="+mn-lt"/>
                <a:cs typeface="+mn-lt"/>
              </a:rPr>
              <a:t>– un plan de testare este un document detaliat care conține toți pașii ce trebuie urmați în vederea testării unui produs software. Scopul planului de testare este documentarea strategică ce va fi utilizată pentru a verifica și a se asigura că un produs sau un sistem îndeplinește specificațiile sale de proiectare și alte cerințe.</a:t>
            </a:r>
            <a:endParaRPr lang="ro-RO" sz="1800" dirty="0">
              <a:solidFill>
                <a:schemeClr val="bg1"/>
              </a:solidFill>
              <a:latin typeface="+mj-lt"/>
              <a:cs typeface="Calibri" panose="020F0502020204030204"/>
            </a:endParaRPr>
          </a:p>
          <a:p>
            <a:r>
              <a:rPr lang="ro-RO" sz="1800" b="1" dirty="0">
                <a:solidFill>
                  <a:schemeClr val="bg1"/>
                </a:solidFill>
                <a:latin typeface="+mj-lt"/>
                <a:ea typeface="+mn-lt"/>
                <a:cs typeface="+mn-lt"/>
              </a:rPr>
              <a:t>Rularea un test case poate avea următoarele statusuri: </a:t>
            </a:r>
            <a:r>
              <a:rPr lang="ro-RO" sz="1800" dirty="0">
                <a:solidFill>
                  <a:schemeClr val="bg1"/>
                </a:solidFill>
                <a:latin typeface="+mj-lt"/>
                <a:ea typeface="+mn-lt"/>
                <a:cs typeface="+mn-lt"/>
              </a:rPr>
              <a:t>- </a:t>
            </a:r>
            <a:r>
              <a:rPr lang="ro-RO" sz="1800" dirty="0" err="1">
                <a:solidFill>
                  <a:schemeClr val="bg1"/>
                </a:solidFill>
                <a:latin typeface="+mj-lt"/>
                <a:ea typeface="+mn-lt"/>
                <a:cs typeface="+mn-lt"/>
              </a:rPr>
              <a:t>not</a:t>
            </a:r>
            <a:r>
              <a:rPr lang="ro-RO" sz="1800" dirty="0">
                <a:solidFill>
                  <a:schemeClr val="bg1"/>
                </a:solidFill>
                <a:latin typeface="+mj-lt"/>
                <a:ea typeface="+mn-lt"/>
                <a:cs typeface="+mn-lt"/>
              </a:rPr>
              <a:t> </a:t>
            </a:r>
            <a:r>
              <a:rPr lang="ro-RO" sz="1800" dirty="0" err="1">
                <a:solidFill>
                  <a:schemeClr val="bg1"/>
                </a:solidFill>
                <a:latin typeface="+mj-lt"/>
                <a:ea typeface="+mn-lt"/>
                <a:cs typeface="+mn-lt"/>
              </a:rPr>
              <a:t>run</a:t>
            </a:r>
            <a:r>
              <a:rPr lang="ro-RO" sz="1800" dirty="0">
                <a:solidFill>
                  <a:schemeClr val="bg1"/>
                </a:solidFill>
                <a:latin typeface="+mj-lt"/>
                <a:ea typeface="+mn-lt"/>
                <a:cs typeface="+mn-lt"/>
              </a:rPr>
              <a:t>, in </a:t>
            </a:r>
            <a:r>
              <a:rPr lang="ro-RO" sz="1800" dirty="0" err="1">
                <a:solidFill>
                  <a:schemeClr val="bg1"/>
                </a:solidFill>
                <a:latin typeface="+mj-lt"/>
                <a:ea typeface="+mn-lt"/>
                <a:cs typeface="+mn-lt"/>
              </a:rPr>
              <a:t>progress</a:t>
            </a:r>
            <a:r>
              <a:rPr lang="ro-RO" sz="1800" dirty="0">
                <a:solidFill>
                  <a:schemeClr val="bg1"/>
                </a:solidFill>
                <a:latin typeface="+mj-lt"/>
                <a:ea typeface="+mn-lt"/>
                <a:cs typeface="+mn-lt"/>
              </a:rPr>
              <a:t>, </a:t>
            </a:r>
            <a:r>
              <a:rPr lang="ro-RO" sz="1800" dirty="0" err="1">
                <a:solidFill>
                  <a:schemeClr val="bg1"/>
                </a:solidFill>
                <a:latin typeface="+mj-lt"/>
                <a:ea typeface="+mn-lt"/>
                <a:cs typeface="+mn-lt"/>
              </a:rPr>
              <a:t>passed</a:t>
            </a:r>
            <a:r>
              <a:rPr lang="ro-RO" sz="1800" dirty="0">
                <a:solidFill>
                  <a:schemeClr val="bg1"/>
                </a:solidFill>
                <a:latin typeface="+mj-lt"/>
                <a:ea typeface="+mn-lt"/>
                <a:cs typeface="+mn-lt"/>
              </a:rPr>
              <a:t>, </a:t>
            </a:r>
            <a:r>
              <a:rPr lang="ro-RO" sz="1800" dirty="0" err="1">
                <a:solidFill>
                  <a:schemeClr val="bg1"/>
                </a:solidFill>
                <a:latin typeface="+mj-lt"/>
                <a:ea typeface="+mn-lt"/>
                <a:cs typeface="+mn-lt"/>
              </a:rPr>
              <a:t>failed</a:t>
            </a:r>
            <a:r>
              <a:rPr lang="ro-RO" sz="1800" dirty="0">
                <a:solidFill>
                  <a:schemeClr val="bg1"/>
                </a:solidFill>
                <a:latin typeface="+mj-lt"/>
                <a:ea typeface="+mn-lt"/>
                <a:cs typeface="+mn-lt"/>
              </a:rPr>
              <a:t>, </a:t>
            </a:r>
            <a:r>
              <a:rPr lang="ro-RO" sz="1800" dirty="0" err="1">
                <a:solidFill>
                  <a:schemeClr val="bg1"/>
                </a:solidFill>
                <a:latin typeface="+mj-lt"/>
                <a:ea typeface="+mn-lt"/>
                <a:cs typeface="+mn-lt"/>
              </a:rPr>
              <a:t>blocked</a:t>
            </a:r>
            <a:r>
              <a:rPr lang="ro-RO" sz="1800" dirty="0">
                <a:solidFill>
                  <a:schemeClr val="bg1"/>
                </a:solidFill>
                <a:latin typeface="+mj-lt"/>
                <a:ea typeface="+mn-lt"/>
                <a:cs typeface="+mn-lt"/>
              </a:rPr>
              <a:t>, </a:t>
            </a:r>
            <a:r>
              <a:rPr lang="ro-RO" sz="1800" dirty="0" err="1">
                <a:solidFill>
                  <a:schemeClr val="bg1"/>
                </a:solidFill>
                <a:latin typeface="+mj-lt"/>
                <a:ea typeface="+mn-lt"/>
                <a:cs typeface="+mn-lt"/>
              </a:rPr>
              <a:t>retest</a:t>
            </a:r>
            <a:r>
              <a:rPr lang="ro-RO" sz="1800" dirty="0">
                <a:solidFill>
                  <a:schemeClr val="bg1"/>
                </a:solidFill>
                <a:latin typeface="+mj-lt"/>
                <a:ea typeface="+mn-lt"/>
                <a:cs typeface="+mn-lt"/>
              </a:rPr>
              <a:t>, </a:t>
            </a:r>
            <a:r>
              <a:rPr lang="ro-RO" sz="1800" dirty="0" err="1">
                <a:solidFill>
                  <a:schemeClr val="bg1"/>
                </a:solidFill>
                <a:latin typeface="+mj-lt"/>
                <a:ea typeface="+mn-lt"/>
                <a:cs typeface="+mn-lt"/>
              </a:rPr>
              <a:t>deferred</a:t>
            </a:r>
            <a:r>
              <a:rPr lang="ro-RO" sz="1800" dirty="0">
                <a:solidFill>
                  <a:schemeClr val="bg1"/>
                </a:solidFill>
                <a:latin typeface="+mj-lt"/>
                <a:ea typeface="+mn-lt"/>
                <a:cs typeface="+mn-lt"/>
              </a:rPr>
              <a:t>.</a:t>
            </a:r>
            <a:endParaRPr lang="ro-RO" sz="1800" dirty="0">
              <a:solidFill>
                <a:schemeClr val="bg1"/>
              </a:solidFill>
              <a:latin typeface="+mj-lt"/>
              <a:cs typeface="Calibri" panose="020F0502020204030204"/>
            </a:endParaRPr>
          </a:p>
          <a:p>
            <a:r>
              <a:rPr lang="ro-RO" sz="1800" b="1" dirty="0">
                <a:solidFill>
                  <a:schemeClr val="bg1"/>
                </a:solidFill>
                <a:latin typeface="+mj-lt"/>
                <a:ea typeface="+mn-lt"/>
                <a:cs typeface="+mn-lt"/>
              </a:rPr>
              <a:t>Un defect (</a:t>
            </a:r>
            <a:r>
              <a:rPr lang="ro-RO" sz="1800" b="1" dirty="0" err="1">
                <a:solidFill>
                  <a:schemeClr val="bg1"/>
                </a:solidFill>
                <a:latin typeface="+mj-lt"/>
                <a:ea typeface="+mn-lt"/>
                <a:cs typeface="+mn-lt"/>
              </a:rPr>
              <a:t>bug</a:t>
            </a:r>
            <a:r>
              <a:rPr lang="ro-RO" sz="1800" b="1" dirty="0">
                <a:solidFill>
                  <a:schemeClr val="bg1"/>
                </a:solidFill>
                <a:latin typeface="+mj-lt"/>
                <a:ea typeface="+mn-lt"/>
                <a:cs typeface="+mn-lt"/>
              </a:rPr>
              <a:t>) poate avea următoarele statusuri (ciclul de viață al unui </a:t>
            </a:r>
            <a:r>
              <a:rPr lang="ro-RO" sz="1800" b="1" dirty="0" err="1">
                <a:solidFill>
                  <a:schemeClr val="bg1"/>
                </a:solidFill>
                <a:latin typeface="+mj-lt"/>
                <a:ea typeface="+mn-lt"/>
                <a:cs typeface="+mn-lt"/>
              </a:rPr>
              <a:t>ticket</a:t>
            </a:r>
            <a:r>
              <a:rPr lang="ro-RO" sz="1800" b="1" dirty="0">
                <a:solidFill>
                  <a:schemeClr val="bg1"/>
                </a:solidFill>
                <a:latin typeface="+mj-lt"/>
                <a:ea typeface="+mn-lt"/>
                <a:cs typeface="+mn-lt"/>
              </a:rPr>
              <a:t>): </a:t>
            </a:r>
            <a:r>
              <a:rPr lang="ro-RO" sz="1800" dirty="0">
                <a:solidFill>
                  <a:schemeClr val="bg1"/>
                </a:solidFill>
                <a:latin typeface="+mj-lt"/>
                <a:ea typeface="+mn-lt"/>
                <a:cs typeface="+mn-lt"/>
              </a:rPr>
              <a:t>- </a:t>
            </a:r>
            <a:r>
              <a:rPr lang="ro-RO" sz="1800" dirty="0" err="1">
                <a:solidFill>
                  <a:schemeClr val="bg1"/>
                </a:solidFill>
                <a:latin typeface="+mj-lt"/>
                <a:ea typeface="+mn-lt"/>
                <a:cs typeface="+mn-lt"/>
              </a:rPr>
              <a:t>new</a:t>
            </a:r>
            <a:r>
              <a:rPr lang="ro-RO" sz="1800" dirty="0">
                <a:solidFill>
                  <a:schemeClr val="bg1"/>
                </a:solidFill>
                <a:latin typeface="+mj-lt"/>
                <a:ea typeface="+mn-lt"/>
                <a:cs typeface="+mn-lt"/>
              </a:rPr>
              <a:t>, </a:t>
            </a:r>
            <a:r>
              <a:rPr lang="ro-RO" sz="1800" dirty="0" err="1">
                <a:solidFill>
                  <a:schemeClr val="bg1"/>
                </a:solidFill>
                <a:latin typeface="+mj-lt"/>
                <a:ea typeface="+mn-lt"/>
                <a:cs typeface="+mn-lt"/>
              </a:rPr>
              <a:t>assigned</a:t>
            </a:r>
            <a:r>
              <a:rPr lang="ro-RO" sz="1800" dirty="0">
                <a:solidFill>
                  <a:schemeClr val="bg1"/>
                </a:solidFill>
                <a:latin typeface="+mj-lt"/>
                <a:ea typeface="+mn-lt"/>
                <a:cs typeface="+mn-lt"/>
              </a:rPr>
              <a:t>, open, </a:t>
            </a:r>
            <a:r>
              <a:rPr lang="ro-RO" sz="1800" dirty="0" err="1">
                <a:solidFill>
                  <a:schemeClr val="bg1"/>
                </a:solidFill>
                <a:latin typeface="+mj-lt"/>
                <a:ea typeface="+mn-lt"/>
                <a:cs typeface="+mn-lt"/>
              </a:rPr>
              <a:t>fixed</a:t>
            </a:r>
            <a:r>
              <a:rPr lang="ro-RO" sz="1800" dirty="0">
                <a:solidFill>
                  <a:schemeClr val="bg1"/>
                </a:solidFill>
                <a:latin typeface="+mj-lt"/>
                <a:ea typeface="+mn-lt"/>
                <a:cs typeface="+mn-lt"/>
              </a:rPr>
              <a:t>, </a:t>
            </a:r>
            <a:r>
              <a:rPr lang="ro-RO" sz="1800" dirty="0" err="1">
                <a:solidFill>
                  <a:schemeClr val="bg1"/>
                </a:solidFill>
                <a:latin typeface="+mj-lt"/>
                <a:ea typeface="+mn-lt"/>
                <a:cs typeface="+mn-lt"/>
              </a:rPr>
              <a:t>pending</a:t>
            </a:r>
            <a:r>
              <a:rPr lang="ro-RO" sz="1800" dirty="0">
                <a:solidFill>
                  <a:schemeClr val="bg1"/>
                </a:solidFill>
                <a:latin typeface="+mj-lt"/>
                <a:ea typeface="+mn-lt"/>
                <a:cs typeface="+mn-lt"/>
              </a:rPr>
              <a:t> </a:t>
            </a:r>
            <a:r>
              <a:rPr lang="ro-RO" sz="1800" dirty="0" err="1">
                <a:solidFill>
                  <a:schemeClr val="bg1"/>
                </a:solidFill>
                <a:latin typeface="+mj-lt"/>
                <a:ea typeface="+mn-lt"/>
                <a:cs typeface="+mn-lt"/>
              </a:rPr>
              <a:t>retest</a:t>
            </a:r>
            <a:r>
              <a:rPr lang="ro-RO" sz="1800" dirty="0">
                <a:solidFill>
                  <a:schemeClr val="bg1"/>
                </a:solidFill>
                <a:latin typeface="+mj-lt"/>
                <a:ea typeface="+mn-lt"/>
                <a:cs typeface="+mn-lt"/>
              </a:rPr>
              <a:t>, </a:t>
            </a:r>
            <a:r>
              <a:rPr lang="ro-RO" sz="1800" dirty="0" err="1">
                <a:solidFill>
                  <a:schemeClr val="bg1"/>
                </a:solidFill>
                <a:latin typeface="+mj-lt"/>
                <a:ea typeface="+mn-lt"/>
                <a:cs typeface="+mn-lt"/>
              </a:rPr>
              <a:t>retest</a:t>
            </a:r>
            <a:r>
              <a:rPr lang="ro-RO" sz="1800" dirty="0">
                <a:solidFill>
                  <a:schemeClr val="bg1"/>
                </a:solidFill>
                <a:latin typeface="+mj-lt"/>
                <a:ea typeface="+mn-lt"/>
                <a:cs typeface="+mn-lt"/>
              </a:rPr>
              <a:t>, </a:t>
            </a:r>
            <a:r>
              <a:rPr lang="ro-RO" sz="1800" dirty="0" err="1">
                <a:solidFill>
                  <a:schemeClr val="bg1"/>
                </a:solidFill>
                <a:latin typeface="+mj-lt"/>
                <a:ea typeface="+mn-lt"/>
                <a:cs typeface="+mn-lt"/>
              </a:rPr>
              <a:t>verified</a:t>
            </a:r>
            <a:r>
              <a:rPr lang="ro-RO" sz="1800" dirty="0">
                <a:solidFill>
                  <a:schemeClr val="bg1"/>
                </a:solidFill>
                <a:latin typeface="+mj-lt"/>
                <a:ea typeface="+mn-lt"/>
                <a:cs typeface="+mn-lt"/>
              </a:rPr>
              <a:t>, </a:t>
            </a:r>
            <a:r>
              <a:rPr lang="ro-RO" sz="1800" dirty="0" err="1">
                <a:solidFill>
                  <a:schemeClr val="bg1"/>
                </a:solidFill>
                <a:latin typeface="+mj-lt"/>
                <a:ea typeface="+mn-lt"/>
                <a:cs typeface="+mn-lt"/>
              </a:rPr>
              <a:t>reopen</a:t>
            </a:r>
            <a:r>
              <a:rPr lang="ro-RO" sz="1800" dirty="0">
                <a:solidFill>
                  <a:schemeClr val="bg1"/>
                </a:solidFill>
                <a:latin typeface="+mj-lt"/>
                <a:ea typeface="+mn-lt"/>
                <a:cs typeface="+mn-lt"/>
              </a:rPr>
              <a:t>, </a:t>
            </a:r>
            <a:r>
              <a:rPr lang="ro-RO" sz="1800" dirty="0" err="1">
                <a:solidFill>
                  <a:schemeClr val="bg1"/>
                </a:solidFill>
                <a:latin typeface="+mj-lt"/>
                <a:ea typeface="+mn-lt"/>
                <a:cs typeface="+mn-lt"/>
              </a:rPr>
              <a:t>closed</a:t>
            </a:r>
            <a:r>
              <a:rPr lang="ro-RO" sz="1800" dirty="0">
                <a:solidFill>
                  <a:schemeClr val="bg1"/>
                </a:solidFill>
                <a:latin typeface="+mj-lt"/>
                <a:ea typeface="+mn-lt"/>
                <a:cs typeface="+mn-lt"/>
              </a:rPr>
              <a:t>, duplicate, </a:t>
            </a:r>
            <a:r>
              <a:rPr lang="ro-RO" sz="1800" dirty="0" err="1">
                <a:solidFill>
                  <a:schemeClr val="bg1"/>
                </a:solidFill>
                <a:latin typeface="+mj-lt"/>
                <a:ea typeface="+mn-lt"/>
                <a:cs typeface="+mn-lt"/>
              </a:rPr>
              <a:t>rejected</a:t>
            </a:r>
            <a:r>
              <a:rPr lang="ro-RO" sz="1800" dirty="0">
                <a:solidFill>
                  <a:schemeClr val="bg1"/>
                </a:solidFill>
                <a:latin typeface="+mj-lt"/>
                <a:ea typeface="+mn-lt"/>
                <a:cs typeface="+mn-lt"/>
              </a:rPr>
              <a:t>, </a:t>
            </a:r>
            <a:r>
              <a:rPr lang="ro-RO" sz="1800" dirty="0" err="1">
                <a:solidFill>
                  <a:schemeClr val="bg1"/>
                </a:solidFill>
                <a:latin typeface="+mj-lt"/>
                <a:ea typeface="+mn-lt"/>
                <a:cs typeface="+mn-lt"/>
              </a:rPr>
              <a:t>deferred</a:t>
            </a:r>
            <a:r>
              <a:rPr lang="ro-RO" sz="1800" dirty="0">
                <a:solidFill>
                  <a:schemeClr val="bg1"/>
                </a:solidFill>
                <a:latin typeface="+mj-lt"/>
                <a:ea typeface="+mn-lt"/>
                <a:cs typeface="+mn-lt"/>
              </a:rPr>
              <a:t>, </a:t>
            </a:r>
            <a:r>
              <a:rPr lang="ro-RO" sz="1800" dirty="0" err="1">
                <a:solidFill>
                  <a:schemeClr val="bg1"/>
                </a:solidFill>
                <a:latin typeface="+mj-lt"/>
                <a:ea typeface="+mn-lt"/>
                <a:cs typeface="+mn-lt"/>
              </a:rPr>
              <a:t>not</a:t>
            </a:r>
            <a:r>
              <a:rPr lang="ro-RO" sz="1800" dirty="0">
                <a:solidFill>
                  <a:schemeClr val="bg1"/>
                </a:solidFill>
                <a:latin typeface="+mj-lt"/>
                <a:ea typeface="+mn-lt"/>
                <a:cs typeface="+mn-lt"/>
              </a:rPr>
              <a:t> a </a:t>
            </a:r>
            <a:r>
              <a:rPr lang="ro-RO" sz="1800" dirty="0" err="1">
                <a:solidFill>
                  <a:schemeClr val="bg1"/>
                </a:solidFill>
                <a:latin typeface="+mj-lt"/>
                <a:ea typeface="+mn-lt"/>
                <a:cs typeface="+mn-lt"/>
              </a:rPr>
              <a:t>bug</a:t>
            </a:r>
            <a:r>
              <a:rPr lang="ro-RO" sz="1800" dirty="0">
                <a:solidFill>
                  <a:schemeClr val="bg1"/>
                </a:solidFill>
                <a:latin typeface="+mj-lt"/>
                <a:ea typeface="+mn-lt"/>
                <a:cs typeface="+mn-lt"/>
              </a:rPr>
              <a:t>.</a:t>
            </a:r>
            <a:endParaRPr lang="ro-RO" sz="1800" dirty="0">
              <a:solidFill>
                <a:schemeClr val="bg1"/>
              </a:solidFill>
              <a:latin typeface="+mj-lt"/>
              <a:cs typeface="Calibri"/>
            </a:endParaRPr>
          </a:p>
          <a:p>
            <a:endParaRPr lang="ro-RO" sz="700" dirty="0">
              <a:solidFill>
                <a:schemeClr val="bg1"/>
              </a:solidFill>
              <a:latin typeface="+mj-lt"/>
              <a:cs typeface="Calibri"/>
            </a:endParaRPr>
          </a:p>
        </p:txBody>
      </p:sp>
    </p:spTree>
    <p:extLst>
      <p:ext uri="{BB962C8B-B14F-4D97-AF65-F5344CB8AC3E}">
        <p14:creationId xmlns:p14="http://schemas.microsoft.com/office/powerpoint/2010/main" val="4146660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DC95FA9-076A-421D-93A3-9C29819EB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A6C8D94-3813-4D93-A6A7-A97EFFBCF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794673D-8563-4993-8E86-6D89D6E97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C8906114-25F0-4386-BC12-A5CB6A04F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9434651-094A-4780-979E-29A3042F5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15BDC44-59B0-48DF-871F-0881BB593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618FCF5-B341-43DF-A055-DC56EA920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59408E04-9221-499E-B0F3-3AFD9025F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067B1604-40F1-4335-8A11-6091E0F52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AA00467E-A507-4BEF-AAB5-2B35F13FA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34BCCBFD-2A87-46DC-A665-6039BF72DB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91707DB8-2262-4E11-B8E7-A0042E4394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DCA04D0-796D-4920-BED4-6278708685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8B0366-955C-44C5-B011-378E1994D1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38F216F-4DA3-4165-A786-E7F2710B84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05E35C12-B6B4-4F57-950C-6EB3CD8F48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2B14810E-84F3-4F8A-AF58-F452B98151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3687E051-F20C-4A55-AEDD-ED9B2D996A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F834F70-7A0E-4202-8ECC-5EE81C93C0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2993E0E-3E7B-48D8-A799-39FECD3E15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B12773A-5C03-4DD5-B9B4-24F4A42994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Substituent conținut 2">
            <a:extLst>
              <a:ext uri="{FF2B5EF4-FFF2-40B4-BE49-F238E27FC236}">
                <a16:creationId xmlns:a16="http://schemas.microsoft.com/office/drawing/2014/main" id="{84BE83F3-4B71-1F83-E546-E9187CAD3886}"/>
              </a:ext>
            </a:extLst>
          </p:cNvPr>
          <p:cNvSpPr>
            <a:spLocks noGrp="1"/>
          </p:cNvSpPr>
          <p:nvPr>
            <p:ph idx="4294967295"/>
          </p:nvPr>
        </p:nvSpPr>
        <p:spPr>
          <a:xfrm>
            <a:off x="-1524" y="9118"/>
            <a:ext cx="12191999" cy="6818617"/>
          </a:xfrm>
          <a:noFill/>
        </p:spPr>
        <p:txBody>
          <a:bodyPr vert="horz" lIns="91440" tIns="45720" rIns="91440" bIns="45720" rtlCol="0" anchor="t">
            <a:normAutofit/>
          </a:bodyPr>
          <a:lstStyle/>
          <a:p>
            <a:pPr algn="ctr"/>
            <a:r>
              <a:rPr lang="en-US" sz="1800" b="1" dirty="0">
                <a:solidFill>
                  <a:schemeClr val="bg1"/>
                </a:solidFill>
                <a:latin typeface="+mj-lt"/>
              </a:rPr>
              <a:t>Priority </a:t>
            </a:r>
            <a:r>
              <a:rPr lang="en-US" sz="1800" b="1" dirty="0" err="1">
                <a:solidFill>
                  <a:schemeClr val="bg1"/>
                </a:solidFill>
                <a:latin typeface="+mj-lt"/>
              </a:rPr>
              <a:t>și</a:t>
            </a:r>
            <a:r>
              <a:rPr lang="en-US" sz="1800" b="1" dirty="0">
                <a:solidFill>
                  <a:schemeClr val="bg1"/>
                </a:solidFill>
                <a:latin typeface="+mj-lt"/>
              </a:rPr>
              <a:t> severity (</a:t>
            </a:r>
            <a:r>
              <a:rPr lang="en-US" sz="1800" b="1" dirty="0" err="1">
                <a:solidFill>
                  <a:schemeClr val="bg1"/>
                </a:solidFill>
                <a:latin typeface="+mj-lt"/>
              </a:rPr>
              <a:t>prioritate</a:t>
            </a:r>
            <a:r>
              <a:rPr lang="en-US" sz="1800" b="1" dirty="0">
                <a:solidFill>
                  <a:schemeClr val="bg1"/>
                </a:solidFill>
                <a:latin typeface="+mj-lt"/>
              </a:rPr>
              <a:t> </a:t>
            </a:r>
            <a:r>
              <a:rPr lang="en-US" sz="1800" b="1" dirty="0" err="1">
                <a:solidFill>
                  <a:schemeClr val="bg1"/>
                </a:solidFill>
                <a:latin typeface="+mj-lt"/>
              </a:rPr>
              <a:t>și</a:t>
            </a:r>
            <a:r>
              <a:rPr lang="en-US" sz="1800" b="1" dirty="0">
                <a:solidFill>
                  <a:schemeClr val="bg1"/>
                </a:solidFill>
                <a:latin typeface="+mj-lt"/>
              </a:rPr>
              <a:t> </a:t>
            </a:r>
            <a:r>
              <a:rPr lang="en-US" sz="1800" b="1" dirty="0" err="1">
                <a:solidFill>
                  <a:schemeClr val="bg1"/>
                </a:solidFill>
                <a:latin typeface="+mj-lt"/>
              </a:rPr>
              <a:t>severitate</a:t>
            </a:r>
            <a:r>
              <a:rPr lang="en-US" sz="1800" b="1" dirty="0">
                <a:solidFill>
                  <a:schemeClr val="bg1"/>
                </a:solidFill>
                <a:latin typeface="+mj-lt"/>
              </a:rPr>
              <a:t>) </a:t>
            </a:r>
            <a:r>
              <a:rPr lang="en-US" sz="1800" dirty="0">
                <a:solidFill>
                  <a:schemeClr val="bg1"/>
                </a:solidFill>
                <a:latin typeface="+mj-lt"/>
              </a:rPr>
              <a:t>– </a:t>
            </a:r>
            <a:r>
              <a:rPr lang="en-US" sz="1800" dirty="0" err="1">
                <a:solidFill>
                  <a:schemeClr val="bg1"/>
                </a:solidFill>
                <a:latin typeface="+mj-lt"/>
              </a:rPr>
              <a:t>prioritatea</a:t>
            </a:r>
            <a:r>
              <a:rPr lang="en-US" sz="1800" dirty="0">
                <a:solidFill>
                  <a:schemeClr val="bg1"/>
                </a:solidFill>
                <a:latin typeface="+mj-lt"/>
              </a:rPr>
              <a:t> </a:t>
            </a:r>
            <a:r>
              <a:rPr lang="en-US" sz="1800" dirty="0" err="1">
                <a:solidFill>
                  <a:schemeClr val="bg1"/>
                </a:solidFill>
                <a:latin typeface="+mj-lt"/>
              </a:rPr>
              <a:t>unui</a:t>
            </a:r>
            <a:r>
              <a:rPr lang="en-US" sz="1800" dirty="0">
                <a:solidFill>
                  <a:schemeClr val="bg1"/>
                </a:solidFill>
                <a:latin typeface="+mj-lt"/>
              </a:rPr>
              <a:t> defect </a:t>
            </a:r>
            <a:r>
              <a:rPr lang="en-US" sz="1800" dirty="0" err="1">
                <a:solidFill>
                  <a:schemeClr val="bg1"/>
                </a:solidFill>
                <a:latin typeface="+mj-lt"/>
              </a:rPr>
              <a:t>indică</a:t>
            </a:r>
            <a:r>
              <a:rPr lang="en-US" sz="1800" dirty="0">
                <a:solidFill>
                  <a:schemeClr val="bg1"/>
                </a:solidFill>
                <a:latin typeface="+mj-lt"/>
              </a:rPr>
              <a:t> </a:t>
            </a:r>
            <a:r>
              <a:rPr lang="en-US" sz="1800" dirty="0" err="1">
                <a:solidFill>
                  <a:schemeClr val="bg1"/>
                </a:solidFill>
                <a:latin typeface="+mj-lt"/>
              </a:rPr>
              <a:t>urgența</a:t>
            </a:r>
            <a:r>
              <a:rPr lang="en-US" sz="1800" dirty="0">
                <a:solidFill>
                  <a:schemeClr val="bg1"/>
                </a:solidFill>
                <a:latin typeface="+mj-lt"/>
              </a:rPr>
              <a:t> cu care </a:t>
            </a:r>
            <a:r>
              <a:rPr lang="en-US" sz="1800" dirty="0" err="1">
                <a:solidFill>
                  <a:schemeClr val="bg1"/>
                </a:solidFill>
                <a:latin typeface="+mj-lt"/>
              </a:rPr>
              <a:t>ar</a:t>
            </a:r>
            <a:r>
              <a:rPr lang="en-US" sz="1800" dirty="0">
                <a:solidFill>
                  <a:schemeClr val="bg1"/>
                </a:solidFill>
                <a:latin typeface="+mj-lt"/>
              </a:rPr>
              <a:t> </a:t>
            </a:r>
            <a:r>
              <a:rPr lang="en-US" sz="1800" dirty="0" err="1">
                <a:solidFill>
                  <a:schemeClr val="bg1"/>
                </a:solidFill>
                <a:latin typeface="+mj-lt"/>
              </a:rPr>
              <a:t>trebuie</a:t>
            </a:r>
            <a:r>
              <a:rPr lang="en-US" sz="1800" dirty="0">
                <a:solidFill>
                  <a:schemeClr val="bg1"/>
                </a:solidFill>
                <a:latin typeface="+mj-lt"/>
              </a:rPr>
              <a:t> </a:t>
            </a:r>
            <a:r>
              <a:rPr lang="en-US" sz="1800" dirty="0" err="1">
                <a:solidFill>
                  <a:schemeClr val="bg1"/>
                </a:solidFill>
                <a:latin typeface="+mj-lt"/>
              </a:rPr>
              <a:t>să</a:t>
            </a:r>
            <a:r>
              <a:rPr lang="en-US" sz="1800" dirty="0">
                <a:solidFill>
                  <a:schemeClr val="bg1"/>
                </a:solidFill>
                <a:latin typeface="+mj-lt"/>
              </a:rPr>
              <a:t> fie  </a:t>
            </a:r>
            <a:r>
              <a:rPr lang="en-US" sz="1800" dirty="0" err="1">
                <a:solidFill>
                  <a:schemeClr val="bg1"/>
                </a:solidFill>
                <a:latin typeface="+mj-lt"/>
              </a:rPr>
              <a:t>remediat</a:t>
            </a:r>
            <a:r>
              <a:rPr lang="en-US" sz="1800" dirty="0">
                <a:solidFill>
                  <a:schemeClr val="bg1"/>
                </a:solidFill>
                <a:latin typeface="+mj-lt"/>
              </a:rPr>
              <a:t>. </a:t>
            </a:r>
            <a:r>
              <a:rPr lang="en-US" sz="1800" dirty="0" err="1">
                <a:solidFill>
                  <a:schemeClr val="bg1"/>
                </a:solidFill>
                <a:latin typeface="+mj-lt"/>
              </a:rPr>
              <a:t>Severitatea</a:t>
            </a:r>
            <a:r>
              <a:rPr lang="en-US" sz="1800" dirty="0">
                <a:solidFill>
                  <a:schemeClr val="bg1"/>
                </a:solidFill>
                <a:latin typeface="+mj-lt"/>
              </a:rPr>
              <a:t> </a:t>
            </a:r>
            <a:r>
              <a:rPr lang="en-US" sz="1800" dirty="0" err="1">
                <a:solidFill>
                  <a:schemeClr val="bg1"/>
                </a:solidFill>
                <a:latin typeface="+mj-lt"/>
              </a:rPr>
              <a:t>este</a:t>
            </a:r>
            <a:r>
              <a:rPr lang="en-US" sz="1800" dirty="0">
                <a:solidFill>
                  <a:schemeClr val="bg1"/>
                </a:solidFill>
                <a:latin typeface="+mj-lt"/>
              </a:rPr>
              <a:t> un </a:t>
            </a:r>
            <a:r>
              <a:rPr lang="en-US" sz="1800" dirty="0" err="1">
                <a:solidFill>
                  <a:schemeClr val="bg1"/>
                </a:solidFill>
                <a:latin typeface="+mj-lt"/>
              </a:rPr>
              <a:t>parametru</a:t>
            </a:r>
            <a:r>
              <a:rPr lang="en-US" sz="1800" dirty="0">
                <a:solidFill>
                  <a:schemeClr val="bg1"/>
                </a:solidFill>
                <a:latin typeface="+mj-lt"/>
              </a:rPr>
              <a:t> care </a:t>
            </a:r>
            <a:r>
              <a:rPr lang="en-US" sz="1800" dirty="0" err="1">
                <a:solidFill>
                  <a:schemeClr val="bg1"/>
                </a:solidFill>
                <a:latin typeface="+mj-lt"/>
              </a:rPr>
              <a:t>indică</a:t>
            </a:r>
            <a:r>
              <a:rPr lang="en-US" sz="1800" dirty="0">
                <a:solidFill>
                  <a:schemeClr val="bg1"/>
                </a:solidFill>
                <a:latin typeface="+mj-lt"/>
              </a:rPr>
              <a:t> </a:t>
            </a:r>
            <a:r>
              <a:rPr lang="en-US" sz="1800" dirty="0" err="1">
                <a:solidFill>
                  <a:schemeClr val="bg1"/>
                </a:solidFill>
                <a:latin typeface="+mj-lt"/>
              </a:rPr>
              <a:t>gravitatea</a:t>
            </a:r>
            <a:r>
              <a:rPr lang="en-US" sz="1800" dirty="0">
                <a:solidFill>
                  <a:schemeClr val="bg1"/>
                </a:solidFill>
                <a:latin typeface="+mj-lt"/>
              </a:rPr>
              <a:t> </a:t>
            </a:r>
            <a:r>
              <a:rPr lang="en-US" sz="1800" dirty="0" err="1">
                <a:solidFill>
                  <a:schemeClr val="bg1"/>
                </a:solidFill>
                <a:latin typeface="+mj-lt"/>
              </a:rPr>
              <a:t>unui</a:t>
            </a:r>
            <a:r>
              <a:rPr lang="en-US" sz="1800" dirty="0">
                <a:solidFill>
                  <a:schemeClr val="bg1"/>
                </a:solidFill>
                <a:latin typeface="+mj-lt"/>
              </a:rPr>
              <a:t> </a:t>
            </a:r>
            <a:r>
              <a:rPr lang="en-US" sz="1800" dirty="0" err="1">
                <a:solidFill>
                  <a:schemeClr val="bg1"/>
                </a:solidFill>
                <a:latin typeface="+mj-lt"/>
              </a:rPr>
              <a:t>eveniment</a:t>
            </a:r>
            <a:r>
              <a:rPr lang="en-US" sz="1800" dirty="0">
                <a:solidFill>
                  <a:schemeClr val="bg1"/>
                </a:solidFill>
                <a:latin typeface="+mj-lt"/>
              </a:rPr>
              <a:t> </a:t>
            </a:r>
            <a:r>
              <a:rPr lang="en-US" sz="1800" dirty="0" err="1">
                <a:solidFill>
                  <a:schemeClr val="bg1"/>
                </a:solidFill>
                <a:latin typeface="+mj-lt"/>
              </a:rPr>
              <a:t>nedorit</a:t>
            </a:r>
            <a:r>
              <a:rPr lang="en-US" sz="1800" dirty="0">
                <a:solidFill>
                  <a:schemeClr val="bg1"/>
                </a:solidFill>
                <a:latin typeface="+mj-lt"/>
              </a:rPr>
              <a:t> </a:t>
            </a:r>
            <a:r>
              <a:rPr lang="en-US" sz="1800" dirty="0" err="1">
                <a:solidFill>
                  <a:schemeClr val="bg1"/>
                </a:solidFill>
                <a:latin typeface="+mj-lt"/>
              </a:rPr>
              <a:t>și</a:t>
            </a:r>
            <a:r>
              <a:rPr lang="en-US" sz="1800" dirty="0">
                <a:solidFill>
                  <a:schemeClr val="bg1"/>
                </a:solidFill>
                <a:latin typeface="+mj-lt"/>
              </a:rPr>
              <a:t> </a:t>
            </a:r>
            <a:r>
              <a:rPr lang="en-US" sz="1800" dirty="0" err="1">
                <a:solidFill>
                  <a:schemeClr val="bg1"/>
                </a:solidFill>
                <a:latin typeface="+mj-lt"/>
              </a:rPr>
              <a:t>efectul</a:t>
            </a:r>
            <a:r>
              <a:rPr lang="en-US" sz="1800" dirty="0">
                <a:solidFill>
                  <a:schemeClr val="bg1"/>
                </a:solidFill>
                <a:latin typeface="+mj-lt"/>
              </a:rPr>
              <a:t> pe care </a:t>
            </a:r>
            <a:r>
              <a:rPr lang="en-US" sz="1800" dirty="0" err="1">
                <a:solidFill>
                  <a:schemeClr val="bg1"/>
                </a:solidFill>
                <a:latin typeface="+mj-lt"/>
              </a:rPr>
              <a:t>îl</a:t>
            </a:r>
            <a:r>
              <a:rPr lang="en-US" sz="1800" dirty="0">
                <a:solidFill>
                  <a:schemeClr val="bg1"/>
                </a:solidFill>
                <a:latin typeface="+mj-lt"/>
              </a:rPr>
              <a:t> are </a:t>
            </a:r>
            <a:r>
              <a:rPr lang="en-US" sz="1800" dirty="0" err="1">
                <a:solidFill>
                  <a:schemeClr val="bg1"/>
                </a:solidFill>
                <a:latin typeface="+mj-lt"/>
              </a:rPr>
              <a:t>asupra</a:t>
            </a:r>
            <a:r>
              <a:rPr lang="en-US" sz="1800" dirty="0">
                <a:solidFill>
                  <a:schemeClr val="bg1"/>
                </a:solidFill>
                <a:latin typeface="+mj-lt"/>
              </a:rPr>
              <a:t> </a:t>
            </a:r>
            <a:r>
              <a:rPr lang="en-US" sz="1800" dirty="0" err="1">
                <a:solidFill>
                  <a:schemeClr val="bg1"/>
                </a:solidFill>
                <a:latin typeface="+mj-lt"/>
              </a:rPr>
              <a:t>sistemului</a:t>
            </a:r>
            <a:r>
              <a:rPr lang="en-US" sz="1800" dirty="0">
                <a:solidFill>
                  <a:schemeClr val="bg1"/>
                </a:solidFill>
                <a:latin typeface="+mj-lt"/>
              </a:rPr>
              <a:t> </a:t>
            </a:r>
            <a:r>
              <a:rPr lang="en-US" sz="1800" dirty="0" err="1">
                <a:solidFill>
                  <a:schemeClr val="bg1"/>
                </a:solidFill>
                <a:latin typeface="+mj-lt"/>
              </a:rPr>
              <a:t>în</a:t>
            </a:r>
            <a:r>
              <a:rPr lang="en-US" sz="1800" dirty="0">
                <a:solidFill>
                  <a:schemeClr val="bg1"/>
                </a:solidFill>
                <a:latin typeface="+mj-lt"/>
              </a:rPr>
              <a:t> </a:t>
            </a:r>
            <a:r>
              <a:rPr lang="en-US" sz="1800" dirty="0" err="1">
                <a:solidFill>
                  <a:schemeClr val="bg1"/>
                </a:solidFill>
                <a:latin typeface="+mj-lt"/>
              </a:rPr>
              <a:t>ceea</a:t>
            </a:r>
            <a:r>
              <a:rPr lang="en-US" sz="1800" dirty="0">
                <a:solidFill>
                  <a:schemeClr val="bg1"/>
                </a:solidFill>
                <a:latin typeface="+mj-lt"/>
              </a:rPr>
              <a:t> </a:t>
            </a:r>
            <a:r>
              <a:rPr lang="en-US" sz="1800" dirty="0" err="1">
                <a:solidFill>
                  <a:schemeClr val="bg1"/>
                </a:solidFill>
                <a:latin typeface="+mj-lt"/>
              </a:rPr>
              <a:t>ce</a:t>
            </a:r>
            <a:r>
              <a:rPr lang="en-US" sz="1800" dirty="0">
                <a:solidFill>
                  <a:schemeClr val="bg1"/>
                </a:solidFill>
                <a:latin typeface="+mj-lt"/>
              </a:rPr>
              <a:t> </a:t>
            </a:r>
            <a:r>
              <a:rPr lang="en-US" sz="1800" dirty="0" err="1">
                <a:solidFill>
                  <a:schemeClr val="bg1"/>
                </a:solidFill>
                <a:latin typeface="+mj-lt"/>
              </a:rPr>
              <a:t>privește</a:t>
            </a:r>
            <a:r>
              <a:rPr lang="en-US" sz="1800" dirty="0">
                <a:solidFill>
                  <a:schemeClr val="bg1"/>
                </a:solidFill>
                <a:latin typeface="+mj-lt"/>
              </a:rPr>
              <a:t> </a:t>
            </a:r>
            <a:r>
              <a:rPr lang="en-US" sz="1800" dirty="0" err="1">
                <a:solidFill>
                  <a:schemeClr val="bg1"/>
                </a:solidFill>
                <a:latin typeface="+mj-lt"/>
              </a:rPr>
              <a:t>impactul</a:t>
            </a:r>
            <a:r>
              <a:rPr lang="en-US" sz="1800" dirty="0">
                <a:solidFill>
                  <a:schemeClr val="bg1"/>
                </a:solidFill>
                <a:latin typeface="+mj-lt"/>
              </a:rPr>
              <a:t> </a:t>
            </a:r>
            <a:r>
              <a:rPr lang="en-US" sz="1800" dirty="0" err="1">
                <a:solidFill>
                  <a:schemeClr val="bg1"/>
                </a:solidFill>
                <a:latin typeface="+mj-lt"/>
              </a:rPr>
              <a:t>său</a:t>
            </a:r>
            <a:r>
              <a:rPr lang="en-US" sz="1800" dirty="0">
                <a:solidFill>
                  <a:schemeClr val="bg1"/>
                </a:solidFill>
                <a:latin typeface="+mj-lt"/>
              </a:rPr>
              <a:t>.</a:t>
            </a:r>
          </a:p>
          <a:p>
            <a:pPr algn="ctr"/>
            <a:r>
              <a:rPr lang="en-US" sz="1800" b="1" dirty="0" err="1">
                <a:solidFill>
                  <a:schemeClr val="bg1"/>
                </a:solidFill>
                <a:latin typeface="+mj-lt"/>
              </a:rPr>
              <a:t>Raport</a:t>
            </a:r>
            <a:r>
              <a:rPr lang="en-US" sz="1800" dirty="0">
                <a:solidFill>
                  <a:schemeClr val="bg1"/>
                </a:solidFill>
                <a:latin typeface="+mj-lt"/>
              </a:rPr>
              <a:t> – un </a:t>
            </a:r>
            <a:r>
              <a:rPr lang="en-US" sz="1800" dirty="0" err="1">
                <a:solidFill>
                  <a:schemeClr val="bg1"/>
                </a:solidFill>
                <a:latin typeface="+mj-lt"/>
              </a:rPr>
              <a:t>raport</a:t>
            </a:r>
            <a:r>
              <a:rPr lang="en-US" sz="1800" dirty="0">
                <a:solidFill>
                  <a:schemeClr val="bg1"/>
                </a:solidFill>
                <a:latin typeface="+mj-lt"/>
              </a:rPr>
              <a:t> </a:t>
            </a:r>
            <a:r>
              <a:rPr lang="en-US" sz="1800" dirty="0" err="1">
                <a:solidFill>
                  <a:schemeClr val="bg1"/>
                </a:solidFill>
                <a:latin typeface="+mj-lt"/>
              </a:rPr>
              <a:t>este</a:t>
            </a:r>
            <a:r>
              <a:rPr lang="en-US" sz="1800" dirty="0">
                <a:solidFill>
                  <a:schemeClr val="bg1"/>
                </a:solidFill>
                <a:latin typeface="+mj-lt"/>
              </a:rPr>
              <a:t> un </a:t>
            </a:r>
            <a:r>
              <a:rPr lang="en-US" sz="1800" dirty="0" err="1">
                <a:solidFill>
                  <a:schemeClr val="bg1"/>
                </a:solidFill>
                <a:latin typeface="+mj-lt"/>
              </a:rPr>
              <a:t>rezumat</a:t>
            </a:r>
            <a:r>
              <a:rPr lang="en-US" sz="1800" dirty="0">
                <a:solidFill>
                  <a:schemeClr val="bg1"/>
                </a:solidFill>
                <a:latin typeface="+mj-lt"/>
              </a:rPr>
              <a:t> </a:t>
            </a:r>
            <a:r>
              <a:rPr lang="en-US" sz="1800" dirty="0" err="1">
                <a:solidFill>
                  <a:schemeClr val="bg1"/>
                </a:solidFill>
                <a:latin typeface="+mj-lt"/>
              </a:rPr>
              <a:t>organizat</a:t>
            </a:r>
            <a:r>
              <a:rPr lang="en-US" sz="1800" dirty="0">
                <a:solidFill>
                  <a:schemeClr val="bg1"/>
                </a:solidFill>
                <a:latin typeface="+mj-lt"/>
              </a:rPr>
              <a:t> al </a:t>
            </a:r>
            <a:r>
              <a:rPr lang="en-US" sz="1800" dirty="0" err="1">
                <a:solidFill>
                  <a:schemeClr val="bg1"/>
                </a:solidFill>
                <a:latin typeface="+mj-lt"/>
              </a:rPr>
              <a:t>obiectivelor</a:t>
            </a:r>
            <a:r>
              <a:rPr lang="en-US" sz="1800" dirty="0">
                <a:solidFill>
                  <a:schemeClr val="bg1"/>
                </a:solidFill>
                <a:latin typeface="+mj-lt"/>
              </a:rPr>
              <a:t>, </a:t>
            </a:r>
            <a:r>
              <a:rPr lang="en-US" sz="1800" dirty="0" err="1">
                <a:solidFill>
                  <a:schemeClr val="bg1"/>
                </a:solidFill>
                <a:latin typeface="+mj-lt"/>
              </a:rPr>
              <a:t>activităților</a:t>
            </a:r>
            <a:r>
              <a:rPr lang="en-US" sz="1800" dirty="0">
                <a:solidFill>
                  <a:schemeClr val="bg1"/>
                </a:solidFill>
                <a:latin typeface="+mj-lt"/>
              </a:rPr>
              <a:t> </a:t>
            </a:r>
            <a:r>
              <a:rPr lang="en-US" sz="1800" dirty="0" err="1">
                <a:solidFill>
                  <a:schemeClr val="bg1"/>
                </a:solidFill>
                <a:latin typeface="+mj-lt"/>
              </a:rPr>
              <a:t>și</a:t>
            </a:r>
            <a:r>
              <a:rPr lang="en-US" sz="1800" dirty="0">
                <a:solidFill>
                  <a:schemeClr val="bg1"/>
                </a:solidFill>
                <a:latin typeface="+mj-lt"/>
              </a:rPr>
              <a:t> </a:t>
            </a:r>
            <a:r>
              <a:rPr lang="en-US" sz="1800" dirty="0" err="1">
                <a:solidFill>
                  <a:schemeClr val="bg1"/>
                </a:solidFill>
                <a:latin typeface="+mj-lt"/>
              </a:rPr>
              <a:t>rezultatelor</a:t>
            </a:r>
            <a:r>
              <a:rPr lang="en-US" sz="1800" dirty="0">
                <a:solidFill>
                  <a:schemeClr val="bg1"/>
                </a:solidFill>
                <a:latin typeface="+mj-lt"/>
              </a:rPr>
              <a:t> </a:t>
            </a:r>
            <a:r>
              <a:rPr lang="en-US" sz="1800" dirty="0" err="1">
                <a:solidFill>
                  <a:schemeClr val="bg1"/>
                </a:solidFill>
                <a:latin typeface="+mj-lt"/>
              </a:rPr>
              <a:t>testării</a:t>
            </a:r>
            <a:r>
              <a:rPr lang="en-US" sz="1800" dirty="0">
                <a:solidFill>
                  <a:schemeClr val="bg1"/>
                </a:solidFill>
                <a:latin typeface="+mj-lt"/>
              </a:rPr>
              <a:t>. </a:t>
            </a:r>
            <a:r>
              <a:rPr lang="en-US" sz="1800" b="1" dirty="0" err="1">
                <a:solidFill>
                  <a:schemeClr val="bg1"/>
                </a:solidFill>
                <a:latin typeface="+mj-lt"/>
              </a:rPr>
              <a:t>Diferența</a:t>
            </a:r>
            <a:r>
              <a:rPr lang="en-US" sz="1800" b="1" dirty="0">
                <a:solidFill>
                  <a:schemeClr val="bg1"/>
                </a:solidFill>
                <a:latin typeface="+mj-lt"/>
              </a:rPr>
              <a:t> </a:t>
            </a:r>
            <a:r>
              <a:rPr lang="en-US" sz="1800" b="1" dirty="0" err="1">
                <a:solidFill>
                  <a:schemeClr val="bg1"/>
                </a:solidFill>
                <a:latin typeface="+mj-lt"/>
              </a:rPr>
              <a:t>dintre</a:t>
            </a:r>
            <a:r>
              <a:rPr lang="en-US" sz="1800" b="1" dirty="0">
                <a:solidFill>
                  <a:schemeClr val="bg1"/>
                </a:solidFill>
                <a:latin typeface="+mj-lt"/>
              </a:rPr>
              <a:t> test status report (status </a:t>
            </a:r>
            <a:r>
              <a:rPr lang="en-US" sz="1800" b="1" dirty="0" err="1">
                <a:solidFill>
                  <a:schemeClr val="bg1"/>
                </a:solidFill>
                <a:latin typeface="+mj-lt"/>
              </a:rPr>
              <a:t>raport</a:t>
            </a:r>
            <a:r>
              <a:rPr lang="en-US" sz="1800" b="1" dirty="0">
                <a:solidFill>
                  <a:schemeClr val="bg1"/>
                </a:solidFill>
                <a:latin typeface="+mj-lt"/>
              </a:rPr>
              <a:t> </a:t>
            </a:r>
            <a:r>
              <a:rPr lang="en-US" sz="1800" b="1" dirty="0" err="1">
                <a:solidFill>
                  <a:schemeClr val="bg1"/>
                </a:solidFill>
                <a:latin typeface="+mj-lt"/>
              </a:rPr>
              <a:t>testare</a:t>
            </a:r>
            <a:r>
              <a:rPr lang="en-US" sz="1800" b="1" dirty="0">
                <a:solidFill>
                  <a:schemeClr val="bg1"/>
                </a:solidFill>
                <a:latin typeface="+mj-lt"/>
              </a:rPr>
              <a:t>) </a:t>
            </a:r>
            <a:r>
              <a:rPr lang="en-US" sz="1800" b="1" dirty="0" err="1">
                <a:solidFill>
                  <a:schemeClr val="bg1"/>
                </a:solidFill>
                <a:latin typeface="+mj-lt"/>
              </a:rPr>
              <a:t>și</a:t>
            </a:r>
            <a:r>
              <a:rPr lang="en-US" sz="1800" b="1" dirty="0">
                <a:solidFill>
                  <a:schemeClr val="bg1"/>
                </a:solidFill>
                <a:latin typeface="+mj-lt"/>
              </a:rPr>
              <a:t> test completion report (</a:t>
            </a:r>
            <a:r>
              <a:rPr lang="en-US" sz="1800" b="1" dirty="0" err="1">
                <a:solidFill>
                  <a:schemeClr val="bg1"/>
                </a:solidFill>
                <a:latin typeface="+mj-lt"/>
              </a:rPr>
              <a:t>raport</a:t>
            </a:r>
            <a:r>
              <a:rPr lang="en-US" sz="1800" b="1" dirty="0">
                <a:solidFill>
                  <a:schemeClr val="bg1"/>
                </a:solidFill>
                <a:latin typeface="+mj-lt"/>
              </a:rPr>
              <a:t> </a:t>
            </a:r>
            <a:r>
              <a:rPr lang="en-US" sz="1800" b="1" dirty="0" err="1">
                <a:solidFill>
                  <a:schemeClr val="bg1"/>
                </a:solidFill>
                <a:latin typeface="+mj-lt"/>
              </a:rPr>
              <a:t>finalizare</a:t>
            </a:r>
            <a:r>
              <a:rPr lang="en-US" sz="1800" b="1" dirty="0">
                <a:solidFill>
                  <a:schemeClr val="bg1"/>
                </a:solidFill>
                <a:latin typeface="+mj-lt"/>
              </a:rPr>
              <a:t> </a:t>
            </a:r>
            <a:r>
              <a:rPr lang="en-US" sz="1800" b="1" dirty="0" err="1">
                <a:solidFill>
                  <a:schemeClr val="bg1"/>
                </a:solidFill>
                <a:latin typeface="+mj-lt"/>
              </a:rPr>
              <a:t>testare</a:t>
            </a:r>
            <a:r>
              <a:rPr lang="en-US" sz="1800" b="1" dirty="0">
                <a:solidFill>
                  <a:schemeClr val="bg1"/>
                </a:solidFill>
                <a:latin typeface="+mj-lt"/>
              </a:rPr>
              <a:t>)</a:t>
            </a:r>
            <a:r>
              <a:rPr lang="en-US" sz="1800" dirty="0">
                <a:solidFill>
                  <a:schemeClr val="bg1"/>
                </a:solidFill>
                <a:latin typeface="+mj-lt"/>
              </a:rPr>
              <a:t>, </a:t>
            </a:r>
            <a:r>
              <a:rPr lang="en-US" sz="1800" dirty="0" err="1">
                <a:solidFill>
                  <a:schemeClr val="bg1"/>
                </a:solidFill>
                <a:latin typeface="+mj-lt"/>
              </a:rPr>
              <a:t>primul</a:t>
            </a:r>
            <a:r>
              <a:rPr lang="en-US" sz="1800" dirty="0">
                <a:solidFill>
                  <a:schemeClr val="bg1"/>
                </a:solidFill>
                <a:latin typeface="+mj-lt"/>
              </a:rPr>
              <a:t> tip de </a:t>
            </a:r>
            <a:r>
              <a:rPr lang="en-US" sz="1800" dirty="0" err="1">
                <a:solidFill>
                  <a:schemeClr val="bg1"/>
                </a:solidFill>
                <a:latin typeface="+mj-lt"/>
              </a:rPr>
              <a:t>raport</a:t>
            </a:r>
            <a:r>
              <a:rPr lang="en-US" sz="1800" dirty="0">
                <a:solidFill>
                  <a:schemeClr val="bg1"/>
                </a:solidFill>
                <a:latin typeface="+mj-lt"/>
              </a:rPr>
              <a:t> </a:t>
            </a:r>
            <a:r>
              <a:rPr lang="en-US" sz="1800" dirty="0" err="1">
                <a:solidFill>
                  <a:schemeClr val="bg1"/>
                </a:solidFill>
                <a:latin typeface="+mj-lt"/>
              </a:rPr>
              <a:t>este</a:t>
            </a:r>
            <a:r>
              <a:rPr lang="en-US" sz="1800" dirty="0">
                <a:solidFill>
                  <a:schemeClr val="bg1"/>
                </a:solidFill>
                <a:latin typeface="+mj-lt"/>
              </a:rPr>
              <a:t> </a:t>
            </a:r>
            <a:r>
              <a:rPr lang="en-US" sz="1800" dirty="0" err="1">
                <a:solidFill>
                  <a:schemeClr val="bg1"/>
                </a:solidFill>
                <a:latin typeface="+mj-lt"/>
              </a:rPr>
              <a:t>efectuat</a:t>
            </a:r>
            <a:r>
              <a:rPr lang="en-US" sz="1800" dirty="0">
                <a:solidFill>
                  <a:schemeClr val="bg1"/>
                </a:solidFill>
                <a:latin typeface="+mj-lt"/>
              </a:rPr>
              <a:t> la </a:t>
            </a:r>
            <a:r>
              <a:rPr lang="en-US" sz="1800" dirty="0" err="1">
                <a:solidFill>
                  <a:schemeClr val="bg1"/>
                </a:solidFill>
                <a:latin typeface="+mj-lt"/>
              </a:rPr>
              <a:t>intervale</a:t>
            </a:r>
            <a:r>
              <a:rPr lang="en-US" sz="1800" dirty="0">
                <a:solidFill>
                  <a:schemeClr val="bg1"/>
                </a:solidFill>
                <a:latin typeface="+mj-lt"/>
              </a:rPr>
              <a:t> regulate </a:t>
            </a:r>
            <a:r>
              <a:rPr lang="en-US" sz="1800" dirty="0" err="1">
                <a:solidFill>
                  <a:schemeClr val="bg1"/>
                </a:solidFill>
                <a:latin typeface="+mj-lt"/>
              </a:rPr>
              <a:t>și</a:t>
            </a:r>
            <a:r>
              <a:rPr lang="en-US" sz="1800" dirty="0">
                <a:solidFill>
                  <a:schemeClr val="bg1"/>
                </a:solidFill>
                <a:latin typeface="+mj-lt"/>
              </a:rPr>
              <a:t> </a:t>
            </a:r>
            <a:r>
              <a:rPr lang="en-US" sz="1800" dirty="0" err="1">
                <a:solidFill>
                  <a:schemeClr val="bg1"/>
                </a:solidFill>
                <a:latin typeface="+mj-lt"/>
              </a:rPr>
              <a:t>conține</a:t>
            </a:r>
            <a:r>
              <a:rPr lang="en-US" sz="1800" dirty="0">
                <a:solidFill>
                  <a:schemeClr val="bg1"/>
                </a:solidFill>
                <a:latin typeface="+mj-lt"/>
              </a:rPr>
              <a:t> </a:t>
            </a:r>
            <a:r>
              <a:rPr lang="en-US" sz="1800" dirty="0" err="1">
                <a:solidFill>
                  <a:schemeClr val="bg1"/>
                </a:solidFill>
                <a:latin typeface="+mj-lt"/>
              </a:rPr>
              <a:t>progresul</a:t>
            </a:r>
            <a:r>
              <a:rPr lang="en-US" sz="1800" dirty="0">
                <a:solidFill>
                  <a:schemeClr val="bg1"/>
                </a:solidFill>
                <a:latin typeface="+mj-lt"/>
              </a:rPr>
              <a:t> </a:t>
            </a:r>
            <a:r>
              <a:rPr lang="en-US" sz="1800" dirty="0" err="1">
                <a:solidFill>
                  <a:schemeClr val="bg1"/>
                </a:solidFill>
                <a:latin typeface="+mj-lt"/>
              </a:rPr>
              <a:t>activităților</a:t>
            </a:r>
            <a:r>
              <a:rPr lang="en-US" sz="1800" dirty="0">
                <a:solidFill>
                  <a:schemeClr val="bg1"/>
                </a:solidFill>
                <a:latin typeface="+mj-lt"/>
              </a:rPr>
              <a:t> de </a:t>
            </a:r>
            <a:r>
              <a:rPr lang="en-US" sz="1800" dirty="0" err="1">
                <a:solidFill>
                  <a:schemeClr val="bg1"/>
                </a:solidFill>
                <a:latin typeface="+mj-lt"/>
              </a:rPr>
              <a:t>testare</a:t>
            </a:r>
            <a:r>
              <a:rPr lang="en-US" sz="1800" dirty="0">
                <a:solidFill>
                  <a:schemeClr val="bg1"/>
                </a:solidFill>
                <a:latin typeface="+mj-lt"/>
              </a:rPr>
              <a:t> </a:t>
            </a:r>
            <a:r>
              <a:rPr lang="en-US" sz="1800" dirty="0" err="1">
                <a:solidFill>
                  <a:schemeClr val="bg1"/>
                </a:solidFill>
                <a:latin typeface="+mj-lt"/>
              </a:rPr>
              <a:t>iar</a:t>
            </a:r>
            <a:r>
              <a:rPr lang="en-US" sz="1800" dirty="0">
                <a:solidFill>
                  <a:schemeClr val="bg1"/>
                </a:solidFill>
                <a:latin typeface="+mj-lt"/>
              </a:rPr>
              <a:t> pe </a:t>
            </a:r>
            <a:r>
              <a:rPr lang="en-US" sz="1800" dirty="0" err="1">
                <a:solidFill>
                  <a:schemeClr val="bg1"/>
                </a:solidFill>
                <a:latin typeface="+mj-lt"/>
              </a:rPr>
              <a:t>baza</a:t>
            </a:r>
            <a:r>
              <a:rPr lang="en-US" sz="1800" dirty="0">
                <a:solidFill>
                  <a:schemeClr val="bg1"/>
                </a:solidFill>
                <a:latin typeface="+mj-lt"/>
              </a:rPr>
              <a:t> </a:t>
            </a:r>
            <a:r>
              <a:rPr lang="en-US" sz="1800" dirty="0" err="1">
                <a:solidFill>
                  <a:schemeClr val="bg1"/>
                </a:solidFill>
                <a:latin typeface="+mj-lt"/>
              </a:rPr>
              <a:t>acestora</a:t>
            </a:r>
            <a:r>
              <a:rPr lang="en-US" sz="1800" dirty="0">
                <a:solidFill>
                  <a:schemeClr val="bg1"/>
                </a:solidFill>
                <a:latin typeface="+mj-lt"/>
              </a:rPr>
              <a:t>, </a:t>
            </a:r>
            <a:r>
              <a:rPr lang="en-US" sz="1800" dirty="0" err="1">
                <a:solidFill>
                  <a:schemeClr val="bg1"/>
                </a:solidFill>
                <a:latin typeface="+mj-lt"/>
              </a:rPr>
              <a:t>părțile</a:t>
            </a:r>
            <a:r>
              <a:rPr lang="en-US" sz="1800" dirty="0">
                <a:solidFill>
                  <a:schemeClr val="bg1"/>
                </a:solidFill>
                <a:latin typeface="+mj-lt"/>
              </a:rPr>
              <a:t> </a:t>
            </a:r>
            <a:r>
              <a:rPr lang="en-US" sz="1800" dirty="0" err="1">
                <a:solidFill>
                  <a:schemeClr val="bg1"/>
                </a:solidFill>
                <a:latin typeface="+mj-lt"/>
              </a:rPr>
              <a:t>interesate</a:t>
            </a:r>
            <a:r>
              <a:rPr lang="en-US" sz="1800" dirty="0">
                <a:solidFill>
                  <a:schemeClr val="bg1"/>
                </a:solidFill>
                <a:latin typeface="+mj-lt"/>
              </a:rPr>
              <a:t> pot </a:t>
            </a:r>
            <a:r>
              <a:rPr lang="en-US" sz="1800" dirty="0" err="1">
                <a:solidFill>
                  <a:schemeClr val="bg1"/>
                </a:solidFill>
                <a:latin typeface="+mj-lt"/>
              </a:rPr>
              <a:t>înțelege</a:t>
            </a:r>
            <a:r>
              <a:rPr lang="en-US" sz="1800" dirty="0">
                <a:solidFill>
                  <a:schemeClr val="bg1"/>
                </a:solidFill>
                <a:latin typeface="+mj-lt"/>
              </a:rPr>
              <a:t> </a:t>
            </a:r>
            <a:r>
              <a:rPr lang="en-US" sz="1800" dirty="0" err="1">
                <a:solidFill>
                  <a:schemeClr val="bg1"/>
                </a:solidFill>
                <a:latin typeface="+mj-lt"/>
              </a:rPr>
              <a:t>daca</a:t>
            </a:r>
            <a:r>
              <a:rPr lang="en-US" sz="1800" dirty="0">
                <a:solidFill>
                  <a:schemeClr val="bg1"/>
                </a:solidFill>
                <a:latin typeface="+mj-lt"/>
              </a:rPr>
              <a:t> </a:t>
            </a:r>
            <a:r>
              <a:rPr lang="en-US" sz="1800" dirty="0" err="1">
                <a:solidFill>
                  <a:schemeClr val="bg1"/>
                </a:solidFill>
                <a:latin typeface="+mj-lt"/>
              </a:rPr>
              <a:t>putem</a:t>
            </a:r>
            <a:r>
              <a:rPr lang="en-US" sz="1800" dirty="0">
                <a:solidFill>
                  <a:schemeClr val="bg1"/>
                </a:solidFill>
                <a:latin typeface="+mj-lt"/>
              </a:rPr>
              <a:t> </a:t>
            </a:r>
            <a:r>
              <a:rPr lang="en-US" sz="1800" dirty="0" err="1">
                <a:solidFill>
                  <a:schemeClr val="bg1"/>
                </a:solidFill>
                <a:latin typeface="+mj-lt"/>
              </a:rPr>
              <a:t>sa</a:t>
            </a:r>
            <a:r>
              <a:rPr lang="en-US" sz="1800" dirty="0">
                <a:solidFill>
                  <a:schemeClr val="bg1"/>
                </a:solidFill>
                <a:latin typeface="+mj-lt"/>
              </a:rPr>
              <a:t> ne </a:t>
            </a:r>
            <a:r>
              <a:rPr lang="en-US" sz="1800" dirty="0" err="1">
                <a:solidFill>
                  <a:schemeClr val="bg1"/>
                </a:solidFill>
                <a:latin typeface="+mj-lt"/>
              </a:rPr>
              <a:t>îndeplinim</a:t>
            </a:r>
            <a:r>
              <a:rPr lang="en-US" sz="1800" dirty="0">
                <a:solidFill>
                  <a:schemeClr val="bg1"/>
                </a:solidFill>
                <a:latin typeface="+mj-lt"/>
              </a:rPr>
              <a:t> </a:t>
            </a:r>
            <a:r>
              <a:rPr lang="en-US" sz="1800" dirty="0" err="1">
                <a:solidFill>
                  <a:schemeClr val="bg1"/>
                </a:solidFill>
                <a:latin typeface="+mj-lt"/>
              </a:rPr>
              <a:t>obiectivele</a:t>
            </a:r>
            <a:r>
              <a:rPr lang="en-US" sz="1800" dirty="0">
                <a:solidFill>
                  <a:schemeClr val="bg1"/>
                </a:solidFill>
                <a:latin typeface="+mj-lt"/>
              </a:rPr>
              <a:t> </a:t>
            </a:r>
            <a:r>
              <a:rPr lang="en-US" sz="1800" dirty="0" err="1">
                <a:solidFill>
                  <a:schemeClr val="bg1"/>
                </a:solidFill>
                <a:latin typeface="+mj-lt"/>
              </a:rPr>
              <a:t>sau</a:t>
            </a:r>
            <a:r>
              <a:rPr lang="en-US" sz="1800" dirty="0">
                <a:solidFill>
                  <a:schemeClr val="bg1"/>
                </a:solidFill>
                <a:latin typeface="+mj-lt"/>
              </a:rPr>
              <a:t> nu. Al </a:t>
            </a:r>
            <a:r>
              <a:rPr lang="en-US" sz="1800" dirty="0" err="1">
                <a:solidFill>
                  <a:schemeClr val="bg1"/>
                </a:solidFill>
                <a:latin typeface="+mj-lt"/>
              </a:rPr>
              <a:t>doilea</a:t>
            </a:r>
            <a:r>
              <a:rPr lang="en-US" sz="1800" dirty="0">
                <a:solidFill>
                  <a:schemeClr val="bg1"/>
                </a:solidFill>
                <a:latin typeface="+mj-lt"/>
              </a:rPr>
              <a:t> tip de </a:t>
            </a:r>
            <a:r>
              <a:rPr lang="en-US" sz="1800" dirty="0" err="1">
                <a:solidFill>
                  <a:schemeClr val="bg1"/>
                </a:solidFill>
                <a:latin typeface="+mj-lt"/>
              </a:rPr>
              <a:t>raport</a:t>
            </a:r>
            <a:r>
              <a:rPr lang="en-US" sz="1800" dirty="0">
                <a:solidFill>
                  <a:schemeClr val="bg1"/>
                </a:solidFill>
                <a:latin typeface="+mj-lt"/>
              </a:rPr>
              <a:t> </a:t>
            </a:r>
            <a:r>
              <a:rPr lang="en-US" sz="1800" dirty="0" err="1">
                <a:solidFill>
                  <a:schemeClr val="bg1"/>
                </a:solidFill>
                <a:latin typeface="+mj-lt"/>
              </a:rPr>
              <a:t>este</a:t>
            </a:r>
            <a:r>
              <a:rPr lang="en-US" sz="1800" dirty="0">
                <a:solidFill>
                  <a:schemeClr val="bg1"/>
                </a:solidFill>
                <a:latin typeface="+mj-lt"/>
              </a:rPr>
              <a:t> </a:t>
            </a:r>
            <a:r>
              <a:rPr lang="en-US" sz="1800" dirty="0" err="1">
                <a:solidFill>
                  <a:schemeClr val="bg1"/>
                </a:solidFill>
                <a:latin typeface="+mj-lt"/>
              </a:rPr>
              <a:t>raportul</a:t>
            </a:r>
            <a:r>
              <a:rPr lang="en-US" sz="1800" dirty="0">
                <a:solidFill>
                  <a:schemeClr val="bg1"/>
                </a:solidFill>
                <a:latin typeface="+mj-lt"/>
              </a:rPr>
              <a:t> de </a:t>
            </a:r>
            <a:r>
              <a:rPr lang="en-US" sz="1800" dirty="0" err="1">
                <a:solidFill>
                  <a:schemeClr val="bg1"/>
                </a:solidFill>
                <a:latin typeface="+mj-lt"/>
              </a:rPr>
              <a:t>finalizare</a:t>
            </a:r>
            <a:r>
              <a:rPr lang="en-US" sz="1800" dirty="0">
                <a:solidFill>
                  <a:schemeClr val="bg1"/>
                </a:solidFill>
                <a:latin typeface="+mj-lt"/>
              </a:rPr>
              <a:t> a </a:t>
            </a:r>
            <a:r>
              <a:rPr lang="en-US" sz="1800" dirty="0" err="1">
                <a:solidFill>
                  <a:schemeClr val="bg1"/>
                </a:solidFill>
                <a:latin typeface="+mj-lt"/>
              </a:rPr>
              <a:t>procesului</a:t>
            </a:r>
            <a:r>
              <a:rPr lang="en-US" sz="1800" dirty="0">
                <a:solidFill>
                  <a:schemeClr val="bg1"/>
                </a:solidFill>
                <a:latin typeface="+mj-lt"/>
              </a:rPr>
              <a:t> de </a:t>
            </a:r>
            <a:r>
              <a:rPr lang="en-US" sz="1800" dirty="0" err="1">
                <a:solidFill>
                  <a:schemeClr val="bg1"/>
                </a:solidFill>
                <a:latin typeface="+mj-lt"/>
              </a:rPr>
              <a:t>testare</a:t>
            </a:r>
            <a:r>
              <a:rPr lang="en-US" sz="1800" dirty="0">
                <a:solidFill>
                  <a:schemeClr val="bg1"/>
                </a:solidFill>
                <a:latin typeface="+mj-lt"/>
              </a:rPr>
              <a:t>, </a:t>
            </a:r>
            <a:r>
              <a:rPr lang="en-US" sz="1800" dirty="0" err="1">
                <a:solidFill>
                  <a:schemeClr val="bg1"/>
                </a:solidFill>
                <a:latin typeface="+mj-lt"/>
              </a:rPr>
              <a:t>reprezintă</a:t>
            </a:r>
            <a:r>
              <a:rPr lang="en-US" sz="1800" dirty="0">
                <a:solidFill>
                  <a:schemeClr val="bg1"/>
                </a:solidFill>
                <a:latin typeface="+mj-lt"/>
              </a:rPr>
              <a:t> </a:t>
            </a:r>
            <a:r>
              <a:rPr lang="en-US" sz="1800" dirty="0" err="1">
                <a:solidFill>
                  <a:schemeClr val="bg1"/>
                </a:solidFill>
                <a:latin typeface="+mj-lt"/>
              </a:rPr>
              <a:t>sumarizarea</a:t>
            </a:r>
            <a:r>
              <a:rPr lang="en-US" sz="1800" dirty="0">
                <a:solidFill>
                  <a:schemeClr val="bg1"/>
                </a:solidFill>
                <a:latin typeface="+mj-lt"/>
              </a:rPr>
              <a:t> </a:t>
            </a:r>
            <a:r>
              <a:rPr lang="en-US" sz="1800" dirty="0" err="1">
                <a:solidFill>
                  <a:schemeClr val="bg1"/>
                </a:solidFill>
                <a:latin typeface="+mj-lt"/>
              </a:rPr>
              <a:t>întregului</a:t>
            </a:r>
            <a:r>
              <a:rPr lang="en-US" sz="1800" dirty="0">
                <a:solidFill>
                  <a:schemeClr val="bg1"/>
                </a:solidFill>
                <a:latin typeface="+mj-lt"/>
              </a:rPr>
              <a:t> </a:t>
            </a:r>
            <a:r>
              <a:rPr lang="en-US" sz="1800" dirty="0" err="1">
                <a:solidFill>
                  <a:schemeClr val="bg1"/>
                </a:solidFill>
                <a:latin typeface="+mj-lt"/>
              </a:rPr>
              <a:t>proces</a:t>
            </a:r>
            <a:r>
              <a:rPr lang="en-US" sz="1800" dirty="0">
                <a:solidFill>
                  <a:schemeClr val="bg1"/>
                </a:solidFill>
                <a:latin typeface="+mj-lt"/>
              </a:rPr>
              <a:t> de </a:t>
            </a:r>
            <a:r>
              <a:rPr lang="en-US" sz="1800" dirty="0" err="1">
                <a:solidFill>
                  <a:schemeClr val="bg1"/>
                </a:solidFill>
                <a:latin typeface="+mj-lt"/>
              </a:rPr>
              <a:t>testare</a:t>
            </a:r>
            <a:r>
              <a:rPr lang="en-US" sz="1800" dirty="0">
                <a:solidFill>
                  <a:schemeClr val="bg1"/>
                </a:solidFill>
                <a:latin typeface="+mj-lt"/>
              </a:rPr>
              <a:t> </a:t>
            </a:r>
            <a:r>
              <a:rPr lang="en-US" sz="1800" dirty="0" err="1">
                <a:solidFill>
                  <a:schemeClr val="bg1"/>
                </a:solidFill>
                <a:latin typeface="+mj-lt"/>
              </a:rPr>
              <a:t>și</a:t>
            </a:r>
            <a:r>
              <a:rPr lang="en-US" sz="1800" dirty="0">
                <a:solidFill>
                  <a:schemeClr val="bg1"/>
                </a:solidFill>
                <a:latin typeface="+mj-lt"/>
              </a:rPr>
              <a:t> a </a:t>
            </a:r>
            <a:r>
              <a:rPr lang="en-US" sz="1800" dirty="0" err="1">
                <a:solidFill>
                  <a:schemeClr val="bg1"/>
                </a:solidFill>
                <a:latin typeface="+mj-lt"/>
              </a:rPr>
              <a:t>rezultatelor</a:t>
            </a:r>
            <a:r>
              <a:rPr lang="en-US" sz="1800" dirty="0">
                <a:solidFill>
                  <a:schemeClr val="bg1"/>
                </a:solidFill>
                <a:latin typeface="+mj-lt"/>
              </a:rPr>
              <a:t> </a:t>
            </a:r>
            <a:r>
              <a:rPr lang="en-US" sz="1800" dirty="0" err="1">
                <a:solidFill>
                  <a:schemeClr val="bg1"/>
                </a:solidFill>
                <a:latin typeface="+mj-lt"/>
              </a:rPr>
              <a:t>obținute</a:t>
            </a:r>
            <a:r>
              <a:rPr lang="en-US" sz="1800" dirty="0">
                <a:solidFill>
                  <a:schemeClr val="bg1"/>
                </a:solidFill>
                <a:latin typeface="+mj-lt"/>
              </a:rPr>
              <a:t>, </a:t>
            </a:r>
            <a:r>
              <a:rPr lang="en-US" sz="1800" dirty="0" err="1">
                <a:solidFill>
                  <a:schemeClr val="bg1"/>
                </a:solidFill>
                <a:latin typeface="+mj-lt"/>
              </a:rPr>
              <a:t>iar</a:t>
            </a:r>
            <a:r>
              <a:rPr lang="en-US" sz="1800" dirty="0">
                <a:solidFill>
                  <a:schemeClr val="bg1"/>
                </a:solidFill>
                <a:latin typeface="+mj-lt"/>
              </a:rPr>
              <a:t> pe </a:t>
            </a:r>
            <a:r>
              <a:rPr lang="en-US" sz="1800" dirty="0" err="1">
                <a:solidFill>
                  <a:schemeClr val="bg1"/>
                </a:solidFill>
                <a:latin typeface="+mj-lt"/>
              </a:rPr>
              <a:t>baza</a:t>
            </a:r>
            <a:r>
              <a:rPr lang="en-US" sz="1800" dirty="0">
                <a:solidFill>
                  <a:schemeClr val="bg1"/>
                </a:solidFill>
                <a:latin typeface="+mj-lt"/>
              </a:rPr>
              <a:t> </a:t>
            </a:r>
            <a:r>
              <a:rPr lang="en-US" sz="1800" dirty="0" err="1">
                <a:solidFill>
                  <a:schemeClr val="bg1"/>
                </a:solidFill>
                <a:latin typeface="+mj-lt"/>
              </a:rPr>
              <a:t>acestora</a:t>
            </a:r>
            <a:r>
              <a:rPr lang="en-US" sz="1800" dirty="0">
                <a:solidFill>
                  <a:schemeClr val="bg1"/>
                </a:solidFill>
                <a:latin typeface="+mj-lt"/>
              </a:rPr>
              <a:t>, </a:t>
            </a:r>
            <a:r>
              <a:rPr lang="en-US" sz="1800" dirty="0" err="1">
                <a:solidFill>
                  <a:schemeClr val="bg1"/>
                </a:solidFill>
                <a:latin typeface="+mj-lt"/>
              </a:rPr>
              <a:t>clienții</a:t>
            </a:r>
            <a:r>
              <a:rPr lang="en-US" sz="1800" dirty="0">
                <a:solidFill>
                  <a:schemeClr val="bg1"/>
                </a:solidFill>
                <a:latin typeface="+mj-lt"/>
              </a:rPr>
              <a:t> pot </a:t>
            </a:r>
            <a:r>
              <a:rPr lang="en-US" sz="1800" dirty="0" err="1">
                <a:solidFill>
                  <a:schemeClr val="bg1"/>
                </a:solidFill>
                <a:latin typeface="+mj-lt"/>
              </a:rPr>
              <a:t>lua</a:t>
            </a:r>
            <a:r>
              <a:rPr lang="en-US" sz="1800" dirty="0">
                <a:solidFill>
                  <a:schemeClr val="bg1"/>
                </a:solidFill>
                <a:latin typeface="+mj-lt"/>
              </a:rPr>
              <a:t> </a:t>
            </a:r>
            <a:r>
              <a:rPr lang="en-US" sz="1800" dirty="0" err="1">
                <a:solidFill>
                  <a:schemeClr val="bg1"/>
                </a:solidFill>
                <a:latin typeface="+mj-lt"/>
              </a:rPr>
              <a:t>decizia</a:t>
            </a:r>
            <a:r>
              <a:rPr lang="en-US" sz="1800" dirty="0">
                <a:solidFill>
                  <a:schemeClr val="bg1"/>
                </a:solidFill>
                <a:latin typeface="+mj-lt"/>
              </a:rPr>
              <a:t> de a </a:t>
            </a:r>
            <a:r>
              <a:rPr lang="en-US" sz="1800" dirty="0" err="1">
                <a:solidFill>
                  <a:schemeClr val="bg1"/>
                </a:solidFill>
                <a:latin typeface="+mj-lt"/>
              </a:rPr>
              <a:t>lansa</a:t>
            </a:r>
            <a:r>
              <a:rPr lang="en-US" sz="1800" dirty="0">
                <a:solidFill>
                  <a:schemeClr val="bg1"/>
                </a:solidFill>
                <a:latin typeface="+mj-lt"/>
              </a:rPr>
              <a:t> </a:t>
            </a:r>
            <a:r>
              <a:rPr lang="en-US" sz="1800" dirty="0" err="1">
                <a:solidFill>
                  <a:schemeClr val="bg1"/>
                </a:solidFill>
                <a:latin typeface="+mj-lt"/>
              </a:rPr>
              <a:t>sau</a:t>
            </a:r>
            <a:r>
              <a:rPr lang="en-US" sz="1800" dirty="0">
                <a:solidFill>
                  <a:schemeClr val="bg1"/>
                </a:solidFill>
                <a:latin typeface="+mj-lt"/>
              </a:rPr>
              <a:t> nu </a:t>
            </a:r>
            <a:r>
              <a:rPr lang="en-US" sz="1800" dirty="0" err="1">
                <a:solidFill>
                  <a:schemeClr val="bg1"/>
                </a:solidFill>
                <a:latin typeface="+mj-lt"/>
              </a:rPr>
              <a:t>produsul</a:t>
            </a:r>
            <a:r>
              <a:rPr lang="en-US" sz="1800" dirty="0">
                <a:solidFill>
                  <a:schemeClr val="bg1"/>
                </a:solidFill>
                <a:latin typeface="+mj-lt"/>
              </a:rPr>
              <a:t>.</a:t>
            </a:r>
          </a:p>
          <a:p>
            <a:pPr algn="ctr"/>
            <a:r>
              <a:rPr lang="en-US" sz="1800" b="1" dirty="0" err="1">
                <a:solidFill>
                  <a:schemeClr val="bg1"/>
                </a:solidFill>
                <a:latin typeface="+mj-lt"/>
              </a:rPr>
              <a:t>Etapele</a:t>
            </a:r>
            <a:r>
              <a:rPr lang="en-US" sz="1800" b="1" dirty="0">
                <a:solidFill>
                  <a:schemeClr val="bg1"/>
                </a:solidFill>
                <a:latin typeface="+mj-lt"/>
              </a:rPr>
              <a:t> </a:t>
            </a:r>
            <a:r>
              <a:rPr lang="en-US" sz="1800" b="1" dirty="0" err="1">
                <a:solidFill>
                  <a:schemeClr val="bg1"/>
                </a:solidFill>
                <a:latin typeface="+mj-lt"/>
              </a:rPr>
              <a:t>procesului</a:t>
            </a:r>
            <a:r>
              <a:rPr lang="en-US" sz="1800" b="1" dirty="0">
                <a:solidFill>
                  <a:schemeClr val="bg1"/>
                </a:solidFill>
                <a:latin typeface="+mj-lt"/>
              </a:rPr>
              <a:t> de </a:t>
            </a:r>
            <a:r>
              <a:rPr lang="en-US" sz="1800" b="1" dirty="0" err="1">
                <a:solidFill>
                  <a:schemeClr val="bg1"/>
                </a:solidFill>
                <a:latin typeface="+mj-lt"/>
              </a:rPr>
              <a:t>testare</a:t>
            </a:r>
            <a:r>
              <a:rPr lang="en-US" sz="1800" b="1" dirty="0">
                <a:solidFill>
                  <a:schemeClr val="bg1"/>
                </a:solidFill>
                <a:latin typeface="+mj-lt"/>
              </a:rPr>
              <a:t> sunt: </a:t>
            </a:r>
            <a:r>
              <a:rPr lang="en-US" sz="1800" dirty="0">
                <a:solidFill>
                  <a:schemeClr val="bg1"/>
                </a:solidFill>
                <a:latin typeface="+mj-lt"/>
              </a:rPr>
              <a:t>- </a:t>
            </a:r>
            <a:r>
              <a:rPr lang="en-US" sz="1800" dirty="0" err="1">
                <a:solidFill>
                  <a:schemeClr val="bg1"/>
                </a:solidFill>
                <a:latin typeface="+mj-lt"/>
              </a:rPr>
              <a:t>planificare</a:t>
            </a:r>
            <a:r>
              <a:rPr lang="en-US" sz="1800" dirty="0">
                <a:solidFill>
                  <a:schemeClr val="bg1"/>
                </a:solidFill>
                <a:latin typeface="+mj-lt"/>
              </a:rPr>
              <a:t>, </a:t>
            </a:r>
            <a:r>
              <a:rPr lang="en-US" sz="1800" dirty="0" err="1">
                <a:solidFill>
                  <a:schemeClr val="bg1"/>
                </a:solidFill>
                <a:latin typeface="+mj-lt"/>
              </a:rPr>
              <a:t>monitorizare</a:t>
            </a:r>
            <a:r>
              <a:rPr lang="en-US" sz="1800" dirty="0">
                <a:solidFill>
                  <a:schemeClr val="bg1"/>
                </a:solidFill>
                <a:latin typeface="+mj-lt"/>
              </a:rPr>
              <a:t> </a:t>
            </a:r>
            <a:r>
              <a:rPr lang="en-US" sz="1800" dirty="0" err="1">
                <a:solidFill>
                  <a:schemeClr val="bg1"/>
                </a:solidFill>
                <a:latin typeface="+mj-lt"/>
              </a:rPr>
              <a:t>și</a:t>
            </a:r>
            <a:r>
              <a:rPr lang="en-US" sz="1800" dirty="0">
                <a:solidFill>
                  <a:schemeClr val="bg1"/>
                </a:solidFill>
                <a:latin typeface="+mj-lt"/>
              </a:rPr>
              <a:t> control, </a:t>
            </a:r>
            <a:r>
              <a:rPr lang="en-US" sz="1800" dirty="0" err="1">
                <a:solidFill>
                  <a:schemeClr val="bg1"/>
                </a:solidFill>
                <a:latin typeface="+mj-lt"/>
              </a:rPr>
              <a:t>analiză</a:t>
            </a:r>
            <a:r>
              <a:rPr lang="en-US" sz="1800" dirty="0">
                <a:solidFill>
                  <a:schemeClr val="bg1"/>
                </a:solidFill>
                <a:latin typeface="+mj-lt"/>
              </a:rPr>
              <a:t>, </a:t>
            </a:r>
            <a:r>
              <a:rPr lang="en-US" sz="1800" dirty="0" err="1">
                <a:solidFill>
                  <a:schemeClr val="bg1"/>
                </a:solidFill>
                <a:latin typeface="+mj-lt"/>
              </a:rPr>
              <a:t>proiectare</a:t>
            </a:r>
            <a:r>
              <a:rPr lang="en-US" sz="1800" dirty="0">
                <a:solidFill>
                  <a:schemeClr val="bg1"/>
                </a:solidFill>
                <a:latin typeface="+mj-lt"/>
              </a:rPr>
              <a:t>, </a:t>
            </a:r>
            <a:r>
              <a:rPr lang="en-US" sz="1800" dirty="0" err="1">
                <a:solidFill>
                  <a:schemeClr val="bg1"/>
                </a:solidFill>
                <a:latin typeface="+mj-lt"/>
              </a:rPr>
              <a:t>implementare</a:t>
            </a:r>
            <a:r>
              <a:rPr lang="en-US" sz="1800" dirty="0">
                <a:solidFill>
                  <a:schemeClr val="bg1"/>
                </a:solidFill>
                <a:latin typeface="+mj-lt"/>
              </a:rPr>
              <a:t>, </a:t>
            </a:r>
            <a:r>
              <a:rPr lang="en-US" sz="1800" dirty="0" err="1">
                <a:solidFill>
                  <a:schemeClr val="bg1"/>
                </a:solidFill>
                <a:latin typeface="+mj-lt"/>
              </a:rPr>
              <a:t>execuție</a:t>
            </a:r>
            <a:r>
              <a:rPr lang="en-US" sz="1800" dirty="0">
                <a:solidFill>
                  <a:schemeClr val="bg1"/>
                </a:solidFill>
                <a:latin typeface="+mj-lt"/>
              </a:rPr>
              <a:t>, </a:t>
            </a:r>
            <a:r>
              <a:rPr lang="en-US" sz="1800" dirty="0" err="1">
                <a:solidFill>
                  <a:schemeClr val="bg1"/>
                </a:solidFill>
                <a:latin typeface="+mj-lt"/>
              </a:rPr>
              <a:t>completare</a:t>
            </a:r>
            <a:r>
              <a:rPr lang="en-US" sz="1800" dirty="0">
                <a:solidFill>
                  <a:schemeClr val="bg1"/>
                </a:solidFill>
                <a:latin typeface="+mj-lt"/>
              </a:rPr>
              <a:t> (</a:t>
            </a:r>
            <a:r>
              <a:rPr lang="en-US" sz="1800" dirty="0" err="1">
                <a:solidFill>
                  <a:schemeClr val="bg1"/>
                </a:solidFill>
                <a:latin typeface="+mj-lt"/>
              </a:rPr>
              <a:t>finalizare</a:t>
            </a:r>
            <a:r>
              <a:rPr lang="en-US" sz="1800" dirty="0">
                <a:solidFill>
                  <a:schemeClr val="bg1"/>
                </a:solidFill>
                <a:latin typeface="+mj-lt"/>
              </a:rPr>
              <a:t>).</a:t>
            </a:r>
          </a:p>
          <a:p>
            <a:pPr algn="ctr"/>
            <a:r>
              <a:rPr lang="en-US" sz="1800" b="1" dirty="0">
                <a:solidFill>
                  <a:schemeClr val="bg1"/>
                </a:solidFill>
                <a:latin typeface="+mj-lt"/>
              </a:rPr>
              <a:t>Retesting (</a:t>
            </a:r>
            <a:r>
              <a:rPr lang="en-US" sz="1800" b="1" dirty="0" err="1">
                <a:solidFill>
                  <a:schemeClr val="bg1"/>
                </a:solidFill>
                <a:latin typeface="+mj-lt"/>
              </a:rPr>
              <a:t>retestare</a:t>
            </a:r>
            <a:r>
              <a:rPr lang="en-US" sz="1800" b="1" dirty="0">
                <a:solidFill>
                  <a:schemeClr val="bg1"/>
                </a:solidFill>
                <a:latin typeface="+mj-lt"/>
              </a:rPr>
              <a:t>) </a:t>
            </a:r>
            <a:r>
              <a:rPr lang="en-US" sz="1800" b="1" dirty="0" err="1">
                <a:solidFill>
                  <a:schemeClr val="bg1"/>
                </a:solidFill>
                <a:latin typeface="+mj-lt"/>
              </a:rPr>
              <a:t>și</a:t>
            </a:r>
            <a:r>
              <a:rPr lang="en-US" sz="1800" b="1" dirty="0">
                <a:solidFill>
                  <a:schemeClr val="bg1"/>
                </a:solidFill>
                <a:latin typeface="+mj-lt"/>
              </a:rPr>
              <a:t> regression testing (</a:t>
            </a:r>
            <a:r>
              <a:rPr lang="en-US" sz="1800" b="1" dirty="0" err="1">
                <a:solidFill>
                  <a:schemeClr val="bg1"/>
                </a:solidFill>
                <a:latin typeface="+mj-lt"/>
              </a:rPr>
              <a:t>testarea</a:t>
            </a:r>
            <a:r>
              <a:rPr lang="en-US" sz="1800" b="1" dirty="0">
                <a:solidFill>
                  <a:schemeClr val="bg1"/>
                </a:solidFill>
                <a:latin typeface="+mj-lt"/>
              </a:rPr>
              <a:t> de </a:t>
            </a:r>
            <a:r>
              <a:rPr lang="en-US" sz="1800" b="1" dirty="0" err="1">
                <a:solidFill>
                  <a:schemeClr val="bg1"/>
                </a:solidFill>
                <a:latin typeface="+mj-lt"/>
              </a:rPr>
              <a:t>regresie</a:t>
            </a:r>
            <a:r>
              <a:rPr lang="en-US" sz="1800" b="1" dirty="0">
                <a:solidFill>
                  <a:schemeClr val="bg1"/>
                </a:solidFill>
                <a:latin typeface="+mj-lt"/>
              </a:rPr>
              <a:t>)</a:t>
            </a:r>
            <a:r>
              <a:rPr lang="en-US" sz="1800" dirty="0">
                <a:solidFill>
                  <a:schemeClr val="bg1"/>
                </a:solidFill>
                <a:latin typeface="+mj-lt"/>
              </a:rPr>
              <a:t> -  </a:t>
            </a:r>
            <a:r>
              <a:rPr lang="en-US" sz="1800" dirty="0" err="1">
                <a:solidFill>
                  <a:schemeClr val="bg1"/>
                </a:solidFill>
                <a:latin typeface="+mj-lt"/>
              </a:rPr>
              <a:t>retestarea</a:t>
            </a:r>
            <a:r>
              <a:rPr lang="en-US" sz="1800" dirty="0">
                <a:solidFill>
                  <a:schemeClr val="bg1"/>
                </a:solidFill>
                <a:latin typeface="+mj-lt"/>
              </a:rPr>
              <a:t> </a:t>
            </a:r>
            <a:r>
              <a:rPr lang="en-US" sz="1800" dirty="0" err="1">
                <a:solidFill>
                  <a:schemeClr val="bg1"/>
                </a:solidFill>
                <a:latin typeface="+mj-lt"/>
              </a:rPr>
              <a:t>este</a:t>
            </a:r>
            <a:r>
              <a:rPr lang="en-US" sz="1800" dirty="0">
                <a:solidFill>
                  <a:schemeClr val="bg1"/>
                </a:solidFill>
                <a:latin typeface="+mj-lt"/>
              </a:rPr>
              <a:t> un </a:t>
            </a:r>
            <a:r>
              <a:rPr lang="en-US" sz="1800" dirty="0" err="1">
                <a:solidFill>
                  <a:schemeClr val="bg1"/>
                </a:solidFill>
                <a:latin typeface="+mj-lt"/>
              </a:rPr>
              <a:t>proces</a:t>
            </a:r>
            <a:r>
              <a:rPr lang="en-US" sz="1800" dirty="0">
                <a:solidFill>
                  <a:schemeClr val="bg1"/>
                </a:solidFill>
                <a:latin typeface="+mj-lt"/>
              </a:rPr>
              <a:t> de </a:t>
            </a:r>
            <a:r>
              <a:rPr lang="en-US" sz="1800" dirty="0" err="1">
                <a:solidFill>
                  <a:schemeClr val="bg1"/>
                </a:solidFill>
                <a:latin typeface="+mj-lt"/>
              </a:rPr>
              <a:t>verificare</a:t>
            </a:r>
            <a:r>
              <a:rPr lang="en-US" sz="1800" dirty="0">
                <a:solidFill>
                  <a:schemeClr val="bg1"/>
                </a:solidFill>
                <a:latin typeface="+mj-lt"/>
              </a:rPr>
              <a:t> a </a:t>
            </a:r>
            <a:r>
              <a:rPr lang="en-US" sz="1800" dirty="0" err="1">
                <a:solidFill>
                  <a:schemeClr val="bg1"/>
                </a:solidFill>
                <a:latin typeface="+mj-lt"/>
              </a:rPr>
              <a:t>cazurilor</a:t>
            </a:r>
            <a:r>
              <a:rPr lang="en-US" sz="1800" dirty="0">
                <a:solidFill>
                  <a:schemeClr val="bg1"/>
                </a:solidFill>
                <a:latin typeface="+mj-lt"/>
              </a:rPr>
              <a:t> de </a:t>
            </a:r>
            <a:r>
              <a:rPr lang="en-US" sz="1800" dirty="0" err="1">
                <a:solidFill>
                  <a:schemeClr val="bg1"/>
                </a:solidFill>
                <a:latin typeface="+mj-lt"/>
              </a:rPr>
              <a:t>testare</a:t>
            </a:r>
            <a:r>
              <a:rPr lang="en-US" sz="1800" dirty="0">
                <a:solidFill>
                  <a:schemeClr val="bg1"/>
                </a:solidFill>
                <a:latin typeface="+mj-lt"/>
              </a:rPr>
              <a:t> </a:t>
            </a:r>
            <a:r>
              <a:rPr lang="en-US" sz="1800" dirty="0" err="1">
                <a:solidFill>
                  <a:schemeClr val="bg1"/>
                </a:solidFill>
                <a:latin typeface="+mj-lt"/>
              </a:rPr>
              <a:t>unde</a:t>
            </a:r>
            <a:r>
              <a:rPr lang="en-US" sz="1800" dirty="0">
                <a:solidFill>
                  <a:schemeClr val="bg1"/>
                </a:solidFill>
                <a:latin typeface="+mj-lt"/>
              </a:rPr>
              <a:t> a </a:t>
            </a:r>
            <a:r>
              <a:rPr lang="en-US" sz="1800" dirty="0" err="1">
                <a:solidFill>
                  <a:schemeClr val="bg1"/>
                </a:solidFill>
                <a:latin typeface="+mj-lt"/>
              </a:rPr>
              <a:t>fost</a:t>
            </a:r>
            <a:r>
              <a:rPr lang="en-US" sz="1800" dirty="0">
                <a:solidFill>
                  <a:schemeClr val="bg1"/>
                </a:solidFill>
                <a:latin typeface="+mj-lt"/>
              </a:rPr>
              <a:t> </a:t>
            </a:r>
            <a:r>
              <a:rPr lang="en-US" sz="1800" dirty="0" err="1">
                <a:solidFill>
                  <a:schemeClr val="bg1"/>
                </a:solidFill>
                <a:latin typeface="+mj-lt"/>
              </a:rPr>
              <a:t>găsit</a:t>
            </a:r>
            <a:r>
              <a:rPr lang="en-US" sz="1800" dirty="0">
                <a:solidFill>
                  <a:schemeClr val="bg1"/>
                </a:solidFill>
                <a:latin typeface="+mj-lt"/>
              </a:rPr>
              <a:t> </a:t>
            </a:r>
            <a:r>
              <a:rPr lang="en-US" sz="1800" dirty="0" err="1">
                <a:solidFill>
                  <a:schemeClr val="bg1"/>
                </a:solidFill>
                <a:latin typeface="+mj-lt"/>
              </a:rPr>
              <a:t>și</a:t>
            </a:r>
            <a:r>
              <a:rPr lang="en-US" sz="1800" dirty="0">
                <a:solidFill>
                  <a:schemeClr val="bg1"/>
                </a:solidFill>
                <a:latin typeface="+mj-lt"/>
              </a:rPr>
              <a:t> </a:t>
            </a:r>
            <a:r>
              <a:rPr lang="en-US" sz="1800" dirty="0" err="1">
                <a:solidFill>
                  <a:schemeClr val="bg1"/>
                </a:solidFill>
                <a:latin typeface="+mj-lt"/>
              </a:rPr>
              <a:t>remediat</a:t>
            </a:r>
            <a:r>
              <a:rPr lang="en-US" sz="1800" dirty="0">
                <a:solidFill>
                  <a:schemeClr val="bg1"/>
                </a:solidFill>
                <a:latin typeface="+mj-lt"/>
              </a:rPr>
              <a:t> un defect, </a:t>
            </a:r>
            <a:r>
              <a:rPr lang="en-US" sz="1800" dirty="0" err="1">
                <a:solidFill>
                  <a:schemeClr val="bg1"/>
                </a:solidFill>
                <a:latin typeface="+mj-lt"/>
              </a:rPr>
              <a:t>testarea</a:t>
            </a:r>
            <a:r>
              <a:rPr lang="en-US" sz="1800" dirty="0">
                <a:solidFill>
                  <a:schemeClr val="bg1"/>
                </a:solidFill>
                <a:latin typeface="+mj-lt"/>
              </a:rPr>
              <a:t> de </a:t>
            </a:r>
            <a:r>
              <a:rPr lang="en-US" sz="1800" dirty="0" err="1">
                <a:solidFill>
                  <a:schemeClr val="bg1"/>
                </a:solidFill>
                <a:latin typeface="+mj-lt"/>
              </a:rPr>
              <a:t>regresie</a:t>
            </a:r>
            <a:r>
              <a:rPr lang="en-US" sz="1800" dirty="0">
                <a:solidFill>
                  <a:schemeClr val="bg1"/>
                </a:solidFill>
                <a:latin typeface="+mj-lt"/>
              </a:rPr>
              <a:t> se face la </a:t>
            </a:r>
            <a:r>
              <a:rPr lang="en-US" sz="1800" dirty="0" err="1">
                <a:solidFill>
                  <a:schemeClr val="bg1"/>
                </a:solidFill>
                <a:latin typeface="+mj-lt"/>
              </a:rPr>
              <a:t>nivelul</a:t>
            </a:r>
            <a:r>
              <a:rPr lang="en-US" sz="1800" dirty="0">
                <a:solidFill>
                  <a:schemeClr val="bg1"/>
                </a:solidFill>
                <a:latin typeface="+mj-lt"/>
              </a:rPr>
              <a:t> </a:t>
            </a:r>
            <a:r>
              <a:rPr lang="en-US" sz="1800" dirty="0" err="1">
                <a:solidFill>
                  <a:schemeClr val="bg1"/>
                </a:solidFill>
                <a:latin typeface="+mj-lt"/>
              </a:rPr>
              <a:t>întregului</a:t>
            </a:r>
            <a:r>
              <a:rPr lang="en-US" sz="1800" dirty="0">
                <a:solidFill>
                  <a:schemeClr val="bg1"/>
                </a:solidFill>
                <a:latin typeface="+mj-lt"/>
              </a:rPr>
              <a:t> </a:t>
            </a:r>
            <a:r>
              <a:rPr lang="en-US" sz="1800" dirty="0" err="1">
                <a:solidFill>
                  <a:schemeClr val="bg1"/>
                </a:solidFill>
                <a:latin typeface="+mj-lt"/>
              </a:rPr>
              <a:t>produs</a:t>
            </a:r>
            <a:r>
              <a:rPr lang="en-US" sz="1800" dirty="0">
                <a:solidFill>
                  <a:schemeClr val="bg1"/>
                </a:solidFill>
                <a:latin typeface="+mj-lt"/>
              </a:rPr>
              <a:t> </a:t>
            </a:r>
            <a:r>
              <a:rPr lang="en-US" sz="1800" dirty="0" err="1">
                <a:solidFill>
                  <a:schemeClr val="bg1"/>
                </a:solidFill>
                <a:latin typeface="+mj-lt"/>
              </a:rPr>
              <a:t>pentru</a:t>
            </a:r>
            <a:r>
              <a:rPr lang="en-US" sz="1800" dirty="0">
                <a:solidFill>
                  <a:schemeClr val="bg1"/>
                </a:solidFill>
                <a:latin typeface="+mj-lt"/>
              </a:rPr>
              <a:t> a </a:t>
            </a:r>
            <a:r>
              <a:rPr lang="en-US" sz="1800" dirty="0" err="1">
                <a:solidFill>
                  <a:schemeClr val="bg1"/>
                </a:solidFill>
                <a:latin typeface="+mj-lt"/>
              </a:rPr>
              <a:t>verifica</a:t>
            </a:r>
            <a:r>
              <a:rPr lang="en-US" sz="1800" dirty="0">
                <a:solidFill>
                  <a:schemeClr val="bg1"/>
                </a:solidFill>
                <a:latin typeface="+mj-lt"/>
              </a:rPr>
              <a:t> </a:t>
            </a:r>
            <a:r>
              <a:rPr lang="en-US" sz="1800" dirty="0" err="1">
                <a:solidFill>
                  <a:schemeClr val="bg1"/>
                </a:solidFill>
                <a:latin typeface="+mj-lt"/>
              </a:rPr>
              <a:t>dacă</a:t>
            </a:r>
            <a:r>
              <a:rPr lang="en-US" sz="1800" dirty="0">
                <a:solidFill>
                  <a:schemeClr val="bg1"/>
                </a:solidFill>
                <a:latin typeface="+mj-lt"/>
              </a:rPr>
              <a:t> </a:t>
            </a:r>
            <a:r>
              <a:rPr lang="en-US" sz="1800" dirty="0" err="1">
                <a:solidFill>
                  <a:schemeClr val="bg1"/>
                </a:solidFill>
                <a:latin typeface="+mj-lt"/>
              </a:rPr>
              <a:t>modificările</a:t>
            </a:r>
            <a:r>
              <a:rPr lang="en-US" sz="1800" dirty="0">
                <a:solidFill>
                  <a:schemeClr val="bg1"/>
                </a:solidFill>
                <a:latin typeface="+mj-lt"/>
              </a:rPr>
              <a:t> </a:t>
            </a:r>
            <a:r>
              <a:rPr lang="en-US" sz="1800" dirty="0" err="1">
                <a:solidFill>
                  <a:schemeClr val="bg1"/>
                </a:solidFill>
                <a:latin typeface="+mj-lt"/>
              </a:rPr>
              <a:t>făcute</a:t>
            </a:r>
            <a:r>
              <a:rPr lang="en-US" sz="1800" dirty="0">
                <a:solidFill>
                  <a:schemeClr val="bg1"/>
                </a:solidFill>
                <a:latin typeface="+mj-lt"/>
              </a:rPr>
              <a:t> nu au </a:t>
            </a:r>
            <a:r>
              <a:rPr lang="en-US" sz="1800" dirty="0" err="1">
                <a:solidFill>
                  <a:schemeClr val="bg1"/>
                </a:solidFill>
                <a:latin typeface="+mj-lt"/>
              </a:rPr>
              <a:t>afectat</a:t>
            </a:r>
            <a:r>
              <a:rPr lang="en-US" sz="1800" dirty="0">
                <a:solidFill>
                  <a:schemeClr val="bg1"/>
                </a:solidFill>
                <a:latin typeface="+mj-lt"/>
              </a:rPr>
              <a:t> </a:t>
            </a:r>
            <a:r>
              <a:rPr lang="en-US" sz="1800" dirty="0" err="1">
                <a:solidFill>
                  <a:schemeClr val="bg1"/>
                </a:solidFill>
                <a:latin typeface="+mj-lt"/>
              </a:rPr>
              <a:t>alte</a:t>
            </a:r>
            <a:r>
              <a:rPr lang="en-US" sz="1800" dirty="0">
                <a:solidFill>
                  <a:schemeClr val="bg1"/>
                </a:solidFill>
                <a:latin typeface="+mj-lt"/>
              </a:rPr>
              <a:t> </a:t>
            </a:r>
            <a:r>
              <a:rPr lang="en-US" sz="1800" dirty="0" err="1">
                <a:solidFill>
                  <a:schemeClr val="bg1"/>
                </a:solidFill>
                <a:latin typeface="+mj-lt"/>
              </a:rPr>
              <a:t>funcționalități</a:t>
            </a:r>
            <a:r>
              <a:rPr lang="en-US" sz="1800" dirty="0">
                <a:solidFill>
                  <a:schemeClr val="bg1"/>
                </a:solidFill>
                <a:latin typeface="+mj-lt"/>
              </a:rPr>
              <a:t>.</a:t>
            </a:r>
          </a:p>
          <a:p>
            <a:pPr algn="ctr"/>
            <a:r>
              <a:rPr lang="en-US" sz="1800" b="1" dirty="0">
                <a:solidFill>
                  <a:schemeClr val="bg1"/>
                </a:solidFill>
                <a:latin typeface="+mj-lt"/>
              </a:rPr>
              <a:t>Functional testing (</a:t>
            </a:r>
            <a:r>
              <a:rPr lang="en-US" sz="1800" b="1" dirty="0" err="1">
                <a:solidFill>
                  <a:schemeClr val="bg1"/>
                </a:solidFill>
                <a:latin typeface="+mj-lt"/>
              </a:rPr>
              <a:t>testare</a:t>
            </a:r>
            <a:r>
              <a:rPr lang="en-US" sz="1800" b="1" dirty="0">
                <a:solidFill>
                  <a:schemeClr val="bg1"/>
                </a:solidFill>
                <a:latin typeface="+mj-lt"/>
              </a:rPr>
              <a:t> </a:t>
            </a:r>
            <a:r>
              <a:rPr lang="en-US" sz="1800" b="1" dirty="0" err="1">
                <a:solidFill>
                  <a:schemeClr val="bg1"/>
                </a:solidFill>
                <a:latin typeface="+mj-lt"/>
              </a:rPr>
              <a:t>funcțională</a:t>
            </a:r>
            <a:r>
              <a:rPr lang="en-US" sz="1800" b="1" dirty="0">
                <a:solidFill>
                  <a:schemeClr val="bg1"/>
                </a:solidFill>
                <a:latin typeface="+mj-lt"/>
              </a:rPr>
              <a:t>) </a:t>
            </a:r>
            <a:r>
              <a:rPr lang="en-US" sz="1800" b="1" dirty="0" err="1">
                <a:solidFill>
                  <a:schemeClr val="bg1"/>
                </a:solidFill>
                <a:latin typeface="+mj-lt"/>
              </a:rPr>
              <a:t>și</a:t>
            </a:r>
            <a:r>
              <a:rPr lang="en-US" sz="1800" b="1" dirty="0">
                <a:solidFill>
                  <a:schemeClr val="bg1"/>
                </a:solidFill>
                <a:latin typeface="+mj-lt"/>
              </a:rPr>
              <a:t> non-functional testing (</a:t>
            </a:r>
            <a:r>
              <a:rPr lang="en-US" sz="1800" b="1" dirty="0" err="1">
                <a:solidFill>
                  <a:schemeClr val="bg1"/>
                </a:solidFill>
                <a:latin typeface="+mj-lt"/>
              </a:rPr>
              <a:t>testare</a:t>
            </a:r>
            <a:r>
              <a:rPr lang="en-US" sz="1800" b="1" dirty="0">
                <a:solidFill>
                  <a:schemeClr val="bg1"/>
                </a:solidFill>
                <a:latin typeface="+mj-lt"/>
              </a:rPr>
              <a:t> non-</a:t>
            </a:r>
            <a:r>
              <a:rPr lang="en-US" sz="1800" b="1" dirty="0" err="1">
                <a:solidFill>
                  <a:schemeClr val="bg1"/>
                </a:solidFill>
                <a:latin typeface="+mj-lt"/>
              </a:rPr>
              <a:t>funcțională</a:t>
            </a:r>
            <a:r>
              <a:rPr lang="en-US" sz="1800" b="1" dirty="0">
                <a:solidFill>
                  <a:schemeClr val="bg1"/>
                </a:solidFill>
                <a:latin typeface="+mj-lt"/>
              </a:rPr>
              <a:t>)</a:t>
            </a:r>
            <a:r>
              <a:rPr lang="en-US" sz="1800" dirty="0">
                <a:solidFill>
                  <a:schemeClr val="bg1"/>
                </a:solidFill>
                <a:latin typeface="+mj-lt"/>
              </a:rPr>
              <a:t> – </a:t>
            </a:r>
            <a:r>
              <a:rPr lang="en-US" sz="1800" dirty="0" err="1">
                <a:solidFill>
                  <a:schemeClr val="bg1"/>
                </a:solidFill>
                <a:latin typeface="+mj-lt"/>
              </a:rPr>
              <a:t>testarea</a:t>
            </a:r>
            <a:r>
              <a:rPr lang="en-US" sz="1800" dirty="0">
                <a:solidFill>
                  <a:schemeClr val="bg1"/>
                </a:solidFill>
                <a:latin typeface="+mj-lt"/>
              </a:rPr>
              <a:t> </a:t>
            </a:r>
            <a:r>
              <a:rPr lang="en-US" sz="1800" dirty="0" err="1">
                <a:solidFill>
                  <a:schemeClr val="bg1"/>
                </a:solidFill>
                <a:latin typeface="+mj-lt"/>
              </a:rPr>
              <a:t>funcțională</a:t>
            </a:r>
            <a:r>
              <a:rPr lang="en-US" sz="1800" dirty="0">
                <a:solidFill>
                  <a:schemeClr val="bg1"/>
                </a:solidFill>
                <a:latin typeface="+mj-lt"/>
              </a:rPr>
              <a:t> a </a:t>
            </a:r>
            <a:r>
              <a:rPr lang="en-US" sz="1800" dirty="0" err="1">
                <a:solidFill>
                  <a:schemeClr val="bg1"/>
                </a:solidFill>
                <a:latin typeface="+mj-lt"/>
              </a:rPr>
              <a:t>sistemului</a:t>
            </a:r>
            <a:r>
              <a:rPr lang="en-US" sz="1800" dirty="0">
                <a:solidFill>
                  <a:schemeClr val="bg1"/>
                </a:solidFill>
                <a:latin typeface="+mj-lt"/>
              </a:rPr>
              <a:t> se </a:t>
            </a:r>
            <a:r>
              <a:rPr lang="en-US" sz="1800" dirty="0" err="1">
                <a:solidFill>
                  <a:schemeClr val="bg1"/>
                </a:solidFill>
                <a:latin typeface="+mj-lt"/>
              </a:rPr>
              <a:t>bazează</a:t>
            </a:r>
            <a:r>
              <a:rPr lang="en-US" sz="1800" dirty="0">
                <a:solidFill>
                  <a:schemeClr val="bg1"/>
                </a:solidFill>
                <a:latin typeface="+mj-lt"/>
              </a:rPr>
              <a:t> pe </a:t>
            </a:r>
            <a:r>
              <a:rPr lang="en-US" sz="1800" dirty="0" err="1">
                <a:solidFill>
                  <a:schemeClr val="bg1"/>
                </a:solidFill>
                <a:latin typeface="+mj-lt"/>
              </a:rPr>
              <a:t>efectuarea</a:t>
            </a:r>
            <a:r>
              <a:rPr lang="en-US" sz="1800" dirty="0">
                <a:solidFill>
                  <a:schemeClr val="bg1"/>
                </a:solidFill>
                <a:latin typeface="+mj-lt"/>
              </a:rPr>
              <a:t> de teste care permit </a:t>
            </a:r>
            <a:r>
              <a:rPr lang="en-US" sz="1800" dirty="0" err="1">
                <a:solidFill>
                  <a:schemeClr val="bg1"/>
                </a:solidFill>
                <a:latin typeface="+mj-lt"/>
              </a:rPr>
              <a:t>evaluarea</a:t>
            </a:r>
            <a:r>
              <a:rPr lang="en-US" sz="1800" dirty="0">
                <a:solidFill>
                  <a:schemeClr val="bg1"/>
                </a:solidFill>
                <a:latin typeface="+mj-lt"/>
              </a:rPr>
              <a:t> </a:t>
            </a:r>
            <a:r>
              <a:rPr lang="en-US" sz="1800" dirty="0" err="1">
                <a:solidFill>
                  <a:schemeClr val="bg1"/>
                </a:solidFill>
                <a:latin typeface="+mj-lt"/>
              </a:rPr>
              <a:t>funcțiilor</a:t>
            </a:r>
            <a:r>
              <a:rPr lang="en-US" sz="1800" dirty="0">
                <a:solidFill>
                  <a:schemeClr val="bg1"/>
                </a:solidFill>
                <a:latin typeface="+mj-lt"/>
              </a:rPr>
              <a:t> pe care </a:t>
            </a:r>
            <a:r>
              <a:rPr lang="en-US" sz="1800" dirty="0" err="1">
                <a:solidFill>
                  <a:schemeClr val="bg1"/>
                </a:solidFill>
                <a:latin typeface="+mj-lt"/>
              </a:rPr>
              <a:t>ar</a:t>
            </a:r>
            <a:r>
              <a:rPr lang="en-US" sz="1800" dirty="0">
                <a:solidFill>
                  <a:schemeClr val="bg1"/>
                </a:solidFill>
                <a:latin typeface="+mj-lt"/>
              </a:rPr>
              <a:t> </a:t>
            </a:r>
            <a:r>
              <a:rPr lang="en-US" sz="1800" dirty="0" err="1">
                <a:solidFill>
                  <a:schemeClr val="bg1"/>
                </a:solidFill>
                <a:latin typeface="+mj-lt"/>
              </a:rPr>
              <a:t>trebui</a:t>
            </a:r>
            <a:r>
              <a:rPr lang="en-US" sz="1800" dirty="0">
                <a:solidFill>
                  <a:schemeClr val="bg1"/>
                </a:solidFill>
                <a:latin typeface="+mj-lt"/>
              </a:rPr>
              <a:t> </a:t>
            </a:r>
            <a:r>
              <a:rPr lang="en-US" sz="1800" dirty="0" err="1">
                <a:solidFill>
                  <a:schemeClr val="bg1"/>
                </a:solidFill>
                <a:latin typeface="+mj-lt"/>
              </a:rPr>
              <a:t>să</a:t>
            </a:r>
            <a:r>
              <a:rPr lang="en-US" sz="1800" dirty="0">
                <a:solidFill>
                  <a:schemeClr val="bg1"/>
                </a:solidFill>
                <a:latin typeface="+mj-lt"/>
              </a:rPr>
              <a:t> le </a:t>
            </a:r>
            <a:r>
              <a:rPr lang="en-US" sz="1800" dirty="0" err="1">
                <a:solidFill>
                  <a:schemeClr val="bg1"/>
                </a:solidFill>
                <a:latin typeface="+mj-lt"/>
              </a:rPr>
              <a:t>îndeplinească</a:t>
            </a:r>
            <a:r>
              <a:rPr lang="en-US" sz="1800" dirty="0">
                <a:solidFill>
                  <a:schemeClr val="bg1"/>
                </a:solidFill>
                <a:latin typeface="+mj-lt"/>
              </a:rPr>
              <a:t> </a:t>
            </a:r>
            <a:r>
              <a:rPr lang="en-US" sz="1800" dirty="0" err="1">
                <a:solidFill>
                  <a:schemeClr val="bg1"/>
                </a:solidFill>
                <a:latin typeface="+mj-lt"/>
              </a:rPr>
              <a:t>sistemul</a:t>
            </a:r>
            <a:r>
              <a:rPr lang="en-US" sz="1800" dirty="0">
                <a:solidFill>
                  <a:schemeClr val="bg1"/>
                </a:solidFill>
                <a:latin typeface="+mj-lt"/>
              </a:rPr>
              <a:t>. Funcțiile </a:t>
            </a:r>
            <a:r>
              <a:rPr lang="en-US" sz="1800" dirty="0" err="1">
                <a:solidFill>
                  <a:schemeClr val="bg1"/>
                </a:solidFill>
                <a:latin typeface="+mj-lt"/>
              </a:rPr>
              <a:t>descriu</a:t>
            </a:r>
            <a:r>
              <a:rPr lang="en-US" sz="1800" dirty="0">
                <a:solidFill>
                  <a:schemeClr val="bg1"/>
                </a:solidFill>
                <a:latin typeface="+mj-lt"/>
              </a:rPr>
              <a:t> ”</a:t>
            </a:r>
            <a:r>
              <a:rPr lang="en-US" sz="1800" dirty="0" err="1">
                <a:solidFill>
                  <a:schemeClr val="bg1"/>
                </a:solidFill>
                <a:latin typeface="+mj-lt"/>
              </a:rPr>
              <a:t>ce</a:t>
            </a:r>
            <a:r>
              <a:rPr lang="en-US" sz="1800" dirty="0">
                <a:solidFill>
                  <a:schemeClr val="bg1"/>
                </a:solidFill>
                <a:latin typeface="+mj-lt"/>
              </a:rPr>
              <a:t>” </a:t>
            </a:r>
            <a:r>
              <a:rPr lang="en-US" sz="1800" dirty="0" err="1">
                <a:solidFill>
                  <a:schemeClr val="bg1"/>
                </a:solidFill>
                <a:latin typeface="+mj-lt"/>
              </a:rPr>
              <a:t>ar</a:t>
            </a:r>
            <a:r>
              <a:rPr lang="en-US" sz="1800" dirty="0">
                <a:solidFill>
                  <a:schemeClr val="bg1"/>
                </a:solidFill>
                <a:latin typeface="+mj-lt"/>
              </a:rPr>
              <a:t> </a:t>
            </a:r>
            <a:r>
              <a:rPr lang="en-US" sz="1800" dirty="0" err="1">
                <a:solidFill>
                  <a:schemeClr val="bg1"/>
                </a:solidFill>
                <a:latin typeface="+mj-lt"/>
              </a:rPr>
              <a:t>trebui</a:t>
            </a:r>
            <a:r>
              <a:rPr lang="en-US" sz="1800" dirty="0">
                <a:solidFill>
                  <a:schemeClr val="bg1"/>
                </a:solidFill>
                <a:latin typeface="+mj-lt"/>
              </a:rPr>
              <a:t> </a:t>
            </a:r>
            <a:r>
              <a:rPr lang="en-US" sz="1800" dirty="0" err="1">
                <a:solidFill>
                  <a:schemeClr val="bg1"/>
                </a:solidFill>
                <a:latin typeface="+mj-lt"/>
              </a:rPr>
              <a:t>să</a:t>
            </a:r>
            <a:r>
              <a:rPr lang="en-US" sz="1800" dirty="0">
                <a:solidFill>
                  <a:schemeClr val="bg1"/>
                </a:solidFill>
                <a:latin typeface="+mj-lt"/>
              </a:rPr>
              <a:t> </a:t>
            </a:r>
            <a:r>
              <a:rPr lang="en-US" sz="1800" dirty="0" err="1">
                <a:solidFill>
                  <a:schemeClr val="bg1"/>
                </a:solidFill>
                <a:latin typeface="+mj-lt"/>
              </a:rPr>
              <a:t>facă</a:t>
            </a:r>
            <a:r>
              <a:rPr lang="en-US" sz="1800" dirty="0">
                <a:solidFill>
                  <a:schemeClr val="bg1"/>
                </a:solidFill>
                <a:latin typeface="+mj-lt"/>
              </a:rPr>
              <a:t> </a:t>
            </a:r>
            <a:r>
              <a:rPr lang="en-US" sz="1800" dirty="0" err="1">
                <a:solidFill>
                  <a:schemeClr val="bg1"/>
                </a:solidFill>
                <a:latin typeface="+mj-lt"/>
              </a:rPr>
              <a:t>sistemul</a:t>
            </a:r>
            <a:r>
              <a:rPr lang="en-US" sz="1800" dirty="0">
                <a:solidFill>
                  <a:schemeClr val="bg1"/>
                </a:solidFill>
                <a:latin typeface="+mj-lt"/>
              </a:rPr>
              <a:t>. </a:t>
            </a:r>
            <a:r>
              <a:rPr lang="en-US" sz="1800" dirty="0" err="1">
                <a:solidFill>
                  <a:schemeClr val="bg1"/>
                </a:solidFill>
                <a:latin typeface="+mj-lt"/>
              </a:rPr>
              <a:t>Testarea</a:t>
            </a:r>
            <a:r>
              <a:rPr lang="en-US" sz="1800" dirty="0">
                <a:solidFill>
                  <a:schemeClr val="bg1"/>
                </a:solidFill>
                <a:latin typeface="+mj-lt"/>
              </a:rPr>
              <a:t> non-</a:t>
            </a:r>
            <a:r>
              <a:rPr lang="en-US" sz="1800" dirty="0" err="1">
                <a:solidFill>
                  <a:schemeClr val="bg1"/>
                </a:solidFill>
                <a:latin typeface="+mj-lt"/>
              </a:rPr>
              <a:t>funcțională</a:t>
            </a:r>
            <a:r>
              <a:rPr lang="en-US" sz="1800" dirty="0">
                <a:solidFill>
                  <a:schemeClr val="bg1"/>
                </a:solidFill>
                <a:latin typeface="+mj-lt"/>
              </a:rPr>
              <a:t> are ca scop </a:t>
            </a:r>
            <a:r>
              <a:rPr lang="en-US" sz="1800" dirty="0" err="1">
                <a:solidFill>
                  <a:schemeClr val="bg1"/>
                </a:solidFill>
                <a:latin typeface="+mj-lt"/>
              </a:rPr>
              <a:t>evaluarea</a:t>
            </a:r>
            <a:r>
              <a:rPr lang="en-US" sz="1800" dirty="0">
                <a:solidFill>
                  <a:schemeClr val="bg1"/>
                </a:solidFill>
                <a:latin typeface="+mj-lt"/>
              </a:rPr>
              <a:t> </a:t>
            </a:r>
            <a:r>
              <a:rPr lang="en-US" sz="1800" dirty="0" err="1">
                <a:solidFill>
                  <a:schemeClr val="bg1"/>
                </a:solidFill>
                <a:latin typeface="+mj-lt"/>
              </a:rPr>
              <a:t>caracteristicilor</a:t>
            </a:r>
            <a:r>
              <a:rPr lang="en-US" sz="1800" dirty="0">
                <a:solidFill>
                  <a:schemeClr val="bg1"/>
                </a:solidFill>
                <a:latin typeface="+mj-lt"/>
              </a:rPr>
              <a:t> </a:t>
            </a:r>
            <a:r>
              <a:rPr lang="en-US" sz="1800" dirty="0" err="1">
                <a:solidFill>
                  <a:schemeClr val="bg1"/>
                </a:solidFill>
                <a:latin typeface="+mj-lt"/>
              </a:rPr>
              <a:t>sistemului</a:t>
            </a:r>
            <a:r>
              <a:rPr lang="en-US" sz="1800" dirty="0">
                <a:solidFill>
                  <a:schemeClr val="bg1"/>
                </a:solidFill>
                <a:latin typeface="+mj-lt"/>
              </a:rPr>
              <a:t> </a:t>
            </a:r>
            <a:r>
              <a:rPr lang="en-US" sz="1800" dirty="0" err="1">
                <a:solidFill>
                  <a:schemeClr val="bg1"/>
                </a:solidFill>
                <a:latin typeface="+mj-lt"/>
              </a:rPr>
              <a:t>și</a:t>
            </a:r>
            <a:r>
              <a:rPr lang="en-US" sz="1800" dirty="0">
                <a:solidFill>
                  <a:schemeClr val="bg1"/>
                </a:solidFill>
                <a:latin typeface="+mj-lt"/>
              </a:rPr>
              <a:t> ale software-</a:t>
            </a:r>
            <a:r>
              <a:rPr lang="en-US" sz="1800" dirty="0" err="1">
                <a:solidFill>
                  <a:schemeClr val="bg1"/>
                </a:solidFill>
                <a:latin typeface="+mj-lt"/>
              </a:rPr>
              <a:t>ului</a:t>
            </a:r>
            <a:r>
              <a:rPr lang="en-US" sz="1800" dirty="0">
                <a:solidFill>
                  <a:schemeClr val="bg1"/>
                </a:solidFill>
                <a:latin typeface="+mj-lt"/>
              </a:rPr>
              <a:t> </a:t>
            </a:r>
            <a:r>
              <a:rPr lang="en-US" sz="1800" dirty="0" err="1">
                <a:solidFill>
                  <a:schemeClr val="bg1"/>
                </a:solidFill>
                <a:latin typeface="+mj-lt"/>
              </a:rPr>
              <a:t>și</a:t>
            </a:r>
            <a:r>
              <a:rPr lang="en-US" sz="1800" dirty="0">
                <a:solidFill>
                  <a:schemeClr val="bg1"/>
                </a:solidFill>
                <a:latin typeface="+mj-lt"/>
              </a:rPr>
              <a:t> ne </a:t>
            </a:r>
            <a:r>
              <a:rPr lang="en-US" sz="1800" dirty="0" err="1">
                <a:solidFill>
                  <a:schemeClr val="bg1"/>
                </a:solidFill>
                <a:latin typeface="+mj-lt"/>
              </a:rPr>
              <a:t>permite</a:t>
            </a:r>
            <a:r>
              <a:rPr lang="en-US" sz="1800" dirty="0">
                <a:solidFill>
                  <a:schemeClr val="bg1"/>
                </a:solidFill>
                <a:latin typeface="+mj-lt"/>
              </a:rPr>
              <a:t> </a:t>
            </a:r>
            <a:r>
              <a:rPr lang="en-US" sz="1800" dirty="0" err="1">
                <a:solidFill>
                  <a:schemeClr val="bg1"/>
                </a:solidFill>
                <a:latin typeface="+mj-lt"/>
              </a:rPr>
              <a:t>să</a:t>
            </a:r>
            <a:r>
              <a:rPr lang="en-US" sz="1800" dirty="0">
                <a:solidFill>
                  <a:schemeClr val="bg1"/>
                </a:solidFill>
                <a:latin typeface="+mj-lt"/>
              </a:rPr>
              <a:t> </a:t>
            </a:r>
            <a:r>
              <a:rPr lang="en-US" sz="1800" dirty="0" err="1">
                <a:solidFill>
                  <a:schemeClr val="bg1"/>
                </a:solidFill>
                <a:latin typeface="+mj-lt"/>
              </a:rPr>
              <a:t>verificăm</a:t>
            </a:r>
            <a:r>
              <a:rPr lang="en-US" sz="1800" dirty="0">
                <a:solidFill>
                  <a:schemeClr val="bg1"/>
                </a:solidFill>
                <a:latin typeface="+mj-lt"/>
              </a:rPr>
              <a:t> ”cum” se </a:t>
            </a:r>
            <a:r>
              <a:rPr lang="en-US" sz="1800" dirty="0" err="1">
                <a:solidFill>
                  <a:schemeClr val="bg1"/>
                </a:solidFill>
                <a:latin typeface="+mj-lt"/>
              </a:rPr>
              <a:t>comportă</a:t>
            </a:r>
            <a:r>
              <a:rPr lang="en-US" sz="1800" dirty="0">
                <a:solidFill>
                  <a:schemeClr val="bg1"/>
                </a:solidFill>
                <a:latin typeface="+mj-lt"/>
              </a:rPr>
              <a:t> </a:t>
            </a:r>
            <a:r>
              <a:rPr lang="en-US" sz="1800" dirty="0" err="1">
                <a:solidFill>
                  <a:schemeClr val="bg1"/>
                </a:solidFill>
                <a:latin typeface="+mj-lt"/>
              </a:rPr>
              <a:t>sistemul</a:t>
            </a:r>
            <a:r>
              <a:rPr lang="en-US" sz="1800" dirty="0">
                <a:solidFill>
                  <a:schemeClr val="bg1"/>
                </a:solidFill>
                <a:latin typeface="+mj-lt"/>
              </a:rPr>
              <a:t>. </a:t>
            </a:r>
          </a:p>
          <a:p>
            <a:pPr algn="ctr"/>
            <a:r>
              <a:rPr lang="en-US" sz="1800" b="1" dirty="0">
                <a:solidFill>
                  <a:schemeClr val="bg1"/>
                </a:solidFill>
                <a:latin typeface="+mj-lt"/>
              </a:rPr>
              <a:t>Black-Box:</a:t>
            </a:r>
            <a:r>
              <a:rPr lang="en-US" sz="1800" dirty="0">
                <a:solidFill>
                  <a:schemeClr val="bg1"/>
                </a:solidFill>
                <a:latin typeface="+mj-lt"/>
              </a:rPr>
              <a:t> - equivalence partitioning, boundary values analysis, decision table testing, state transition testing, use case testing.</a:t>
            </a:r>
          </a:p>
          <a:p>
            <a:pPr algn="ctr"/>
            <a:r>
              <a:rPr lang="en-US" sz="1800" b="1" dirty="0">
                <a:solidFill>
                  <a:schemeClr val="bg1"/>
                </a:solidFill>
                <a:latin typeface="+mj-lt"/>
              </a:rPr>
              <a:t>White-Box: </a:t>
            </a:r>
            <a:r>
              <a:rPr lang="en-US" sz="1800" dirty="0">
                <a:solidFill>
                  <a:schemeClr val="bg1"/>
                </a:solidFill>
                <a:latin typeface="+mj-lt"/>
              </a:rPr>
              <a:t>- statement coverage testing, decision coverage testing.</a:t>
            </a:r>
          </a:p>
          <a:p>
            <a:pPr algn="ctr"/>
            <a:r>
              <a:rPr lang="en-US" sz="1800" b="1" dirty="0">
                <a:solidFill>
                  <a:schemeClr val="bg1"/>
                </a:solidFill>
                <a:latin typeface="+mj-lt"/>
              </a:rPr>
              <a:t>Experience-Based: </a:t>
            </a:r>
            <a:r>
              <a:rPr lang="en-US" sz="1800" dirty="0">
                <a:solidFill>
                  <a:schemeClr val="bg1"/>
                </a:solidFill>
                <a:latin typeface="+mj-lt"/>
              </a:rPr>
              <a:t>- error guessing, exploratory testing, ad-hoc testing, defect injection.</a:t>
            </a:r>
          </a:p>
          <a:p>
            <a:pPr algn="ctr"/>
            <a:endParaRPr lang="en-US" sz="1800" dirty="0">
              <a:solidFill>
                <a:schemeClr val="bg1"/>
              </a:solidFill>
              <a:latin typeface="+mj-lt"/>
            </a:endParaRPr>
          </a:p>
        </p:txBody>
      </p:sp>
    </p:spTree>
    <p:extLst>
      <p:ext uri="{BB962C8B-B14F-4D97-AF65-F5344CB8AC3E}">
        <p14:creationId xmlns:p14="http://schemas.microsoft.com/office/powerpoint/2010/main" val="3291755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4" name="Oval 13">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4" name="Straight Connector 23">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2" name="Straight Connector 31">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4" name="Imagine 4">
            <a:extLst>
              <a:ext uri="{FF2B5EF4-FFF2-40B4-BE49-F238E27FC236}">
                <a16:creationId xmlns:a16="http://schemas.microsoft.com/office/drawing/2014/main" id="{186E9753-3CA0-A997-D504-E836616DFB5C}"/>
              </a:ext>
            </a:extLst>
          </p:cNvPr>
          <p:cNvPicPr>
            <a:picLocks noChangeAspect="1"/>
          </p:cNvPicPr>
          <p:nvPr/>
        </p:nvPicPr>
        <p:blipFill>
          <a:blip r:embed="rId2"/>
          <a:stretch>
            <a:fillRect/>
          </a:stretch>
        </p:blipFill>
        <p:spPr>
          <a:xfrm>
            <a:off x="1881" y="895020"/>
            <a:ext cx="12188160" cy="4248017"/>
          </a:xfrm>
          <a:prstGeom prst="rect">
            <a:avLst/>
          </a:prstGeom>
        </p:spPr>
      </p:pic>
      <p:grpSp>
        <p:nvGrpSpPr>
          <p:cNvPr id="37" name="Group 36">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38" name="Straight Connector 37">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Oval 42">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asetăText 2">
            <a:extLst>
              <a:ext uri="{FF2B5EF4-FFF2-40B4-BE49-F238E27FC236}">
                <a16:creationId xmlns:a16="http://schemas.microsoft.com/office/drawing/2014/main" id="{D4243F01-418A-32E8-591A-DF4A1B28C5E6}"/>
              </a:ext>
            </a:extLst>
          </p:cNvPr>
          <p:cNvSpPr txBox="1"/>
          <p:nvPr/>
        </p:nvSpPr>
        <p:spPr>
          <a:xfrm>
            <a:off x="3248364" y="42490"/>
            <a:ext cx="5549111" cy="2129599"/>
          </a:xfrm>
          <a:prstGeom prst="rect">
            <a:avLst/>
          </a:prstGeom>
          <a:noFill/>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a:lnSpc>
                <a:spcPct val="90000"/>
              </a:lnSpc>
              <a:spcAft>
                <a:spcPts val="600"/>
              </a:spcAft>
            </a:pPr>
            <a:r>
              <a:rPr lang="en-US" b="1" dirty="0">
                <a:solidFill>
                  <a:schemeClr val="bg1"/>
                </a:solidFill>
              </a:rPr>
              <a:t>Jira:</a:t>
            </a:r>
            <a:endParaRPr lang="ro-RO" dirty="0">
              <a:solidFill>
                <a:schemeClr val="bg1"/>
              </a:solidFill>
              <a:cs typeface="Calibri" panose="020F0502020204030204"/>
            </a:endParaRPr>
          </a:p>
          <a:p>
            <a:pPr algn="ctr">
              <a:lnSpc>
                <a:spcPct val="90000"/>
              </a:lnSpc>
              <a:spcAft>
                <a:spcPts val="600"/>
              </a:spcAft>
            </a:pPr>
            <a:r>
              <a:rPr lang="en-US" b="1" dirty="0" err="1">
                <a:solidFill>
                  <a:schemeClr val="bg1"/>
                </a:solidFill>
              </a:rPr>
              <a:t>Optiunile</a:t>
            </a:r>
            <a:r>
              <a:rPr lang="en-US" b="1" dirty="0">
                <a:solidFill>
                  <a:schemeClr val="bg1"/>
                </a:solidFill>
              </a:rPr>
              <a:t> de business</a:t>
            </a:r>
            <a:endParaRPr lang="en-US" b="1" dirty="0">
              <a:solidFill>
                <a:schemeClr val="bg1"/>
              </a:solidFill>
              <a:cs typeface="Calibri" panose="020F0502020204030204"/>
            </a:endParaRPr>
          </a:p>
        </p:txBody>
      </p:sp>
    </p:spTree>
    <p:extLst>
      <p:ext uri="{BB962C8B-B14F-4D97-AF65-F5344CB8AC3E}">
        <p14:creationId xmlns:p14="http://schemas.microsoft.com/office/powerpoint/2010/main" val="2527881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A976E23-29EC-4E20-9EF6-B7CC4A821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F5FCEC6-E657-46F1-925F-13ED19212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B29285EB-1C70-4E87-A858-9AD7B740D0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6" name="Oval 25">
              <a:extLst>
                <a:ext uri="{FF2B5EF4-FFF2-40B4-BE49-F238E27FC236}">
                  <a16:creationId xmlns:a16="http://schemas.microsoft.com/office/drawing/2014/main" id="{7405F63C-95D2-441D-8D12-3B9D3E657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4E05B25-A225-48BC-9D30-B6E9A3BDD6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10CD8C8B-864E-4304-BB66-DC2C39EE0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E70DF21-F729-46CA-BD0E-080BDF76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11474331-12B5-4FE7-914A-043114692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103B076-ED14-4BD7-9A04-D12D1E429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CasetăText 1">
            <a:extLst>
              <a:ext uri="{FF2B5EF4-FFF2-40B4-BE49-F238E27FC236}">
                <a16:creationId xmlns:a16="http://schemas.microsoft.com/office/drawing/2014/main" id="{34506785-0048-EA16-FB09-EA5B5F772F60}"/>
              </a:ext>
            </a:extLst>
          </p:cNvPr>
          <p:cNvSpPr txBox="1"/>
          <p:nvPr/>
        </p:nvSpPr>
        <p:spPr>
          <a:xfrm>
            <a:off x="3112493" y="-77118"/>
            <a:ext cx="6436409" cy="1350698"/>
          </a:xfrm>
          <a:prstGeom prst="rect">
            <a:avLst/>
          </a:prstGeom>
          <a:noFill/>
        </p:spPr>
        <p:txBody>
          <a:bodyPr rot="0" spcFirstLastPara="0" vertOverflow="overflow" horzOverflow="overflow" vert="horz" lIns="91440" tIns="45720" rIns="91440" bIns="45720" numCol="1" spcCol="0" rtlCol="0" fromWordArt="0" anchor="b" anchorCtr="0" forceAA="0" compatLnSpc="1">
            <a:prstTxWarp prst="textNoShape">
              <a:avLst/>
            </a:prstTxWarp>
            <a:normAutofit lnSpcReduction="10000"/>
          </a:bodyPr>
          <a:lstStyle/>
          <a:p>
            <a:pPr>
              <a:lnSpc>
                <a:spcPct val="90000"/>
              </a:lnSpc>
              <a:spcBef>
                <a:spcPct val="0"/>
              </a:spcBef>
              <a:spcAft>
                <a:spcPts val="600"/>
              </a:spcAft>
            </a:pPr>
            <a:r>
              <a:rPr lang="en-US" sz="4800" b="1" kern="1200">
                <a:solidFill>
                  <a:schemeClr val="bg1"/>
                </a:solidFill>
                <a:latin typeface="+mj-lt"/>
                <a:ea typeface="+mj-ea"/>
                <a:cs typeface="+mj-cs"/>
              </a:rPr>
              <a:t>Descrierile a doua dintre cerintele de business:</a:t>
            </a:r>
          </a:p>
        </p:txBody>
      </p:sp>
      <p:sp>
        <p:nvSpPr>
          <p:cNvPr id="33" name="Rectangle 32">
            <a:extLst>
              <a:ext uri="{FF2B5EF4-FFF2-40B4-BE49-F238E27FC236}">
                <a16:creationId xmlns:a16="http://schemas.microsoft.com/office/drawing/2014/main" id="{FF0BDB76-BCEC-498E-BA26-C763CD9FA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DD8DF5DF-A251-4BC2-8965-4EDDD01FC5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6" name="Straight Connector 35">
              <a:extLst>
                <a:ext uri="{FF2B5EF4-FFF2-40B4-BE49-F238E27FC236}">
                  <a16:creationId xmlns:a16="http://schemas.microsoft.com/office/drawing/2014/main" id="{8930D52D-708D-43A1-B073-469EFDB020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82491CB-6849-43BB-926B-D979A3DB09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1251642-9512-4A11-9670-BD1C3A9981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D277633-FF55-420D-87BC-0CB11FD6D0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298B576C-FDA2-46DE-8408-3A76DCF506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6693312" y="1116028"/>
            <a:ext cx="304800" cy="429768"/>
            <a:chOff x="215328" y="-46937"/>
            <a:chExt cx="304800" cy="2773841"/>
          </a:xfrm>
        </p:grpSpPr>
        <p:cxnSp>
          <p:nvCxnSpPr>
            <p:cNvPr id="42" name="Straight Connector 41">
              <a:extLst>
                <a:ext uri="{FF2B5EF4-FFF2-40B4-BE49-F238E27FC236}">
                  <a16:creationId xmlns:a16="http://schemas.microsoft.com/office/drawing/2014/main" id="{94AEA101-943D-4073-AD87-C8D783165E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103D701-5E08-4A2A-AE99-626C646359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8DF778A-A412-4E7C-9B61-E33D13A532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EC28832-D2CA-45C0-9C43-0AF9985324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7" name="Rectangle 46">
            <a:extLst>
              <a:ext uri="{FF2B5EF4-FFF2-40B4-BE49-F238E27FC236}">
                <a16:creationId xmlns:a16="http://schemas.microsoft.com/office/drawing/2014/main" id="{1452CEF2-C9EC-4C15-99E4-C781AB08A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600459E6-26A3-4EAC-A34C-D0792D88CC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0" name="Straight Connector 49">
              <a:extLst>
                <a:ext uri="{FF2B5EF4-FFF2-40B4-BE49-F238E27FC236}">
                  <a16:creationId xmlns:a16="http://schemas.microsoft.com/office/drawing/2014/main" id="{1264D5E9-C8D4-444A-8B1B-C11FB47CBA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DD99233-66AB-4E60-AF8A-A3259E6A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4E8492A-EE2A-4BE3-A4B2-2BCE77DA40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222A220-AA24-4E60-83D6-D32FEB34D8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CasetăText 2">
            <a:extLst>
              <a:ext uri="{FF2B5EF4-FFF2-40B4-BE49-F238E27FC236}">
                <a16:creationId xmlns:a16="http://schemas.microsoft.com/office/drawing/2014/main" id="{4932F257-B77F-C7DA-50A2-5C5B51946575}"/>
              </a:ext>
            </a:extLst>
          </p:cNvPr>
          <p:cNvSpPr txBox="1"/>
          <p:nvPr/>
        </p:nvSpPr>
        <p:spPr>
          <a:xfrm>
            <a:off x="24033" y="5780341"/>
            <a:ext cx="5660926" cy="2305002"/>
          </a:xfrm>
          <a:prstGeom prst="rect">
            <a:avLst/>
          </a:prstGeom>
          <a:noFill/>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a:solidFill>
                  <a:schemeClr val="bg1"/>
                </a:solidFill>
              </a:rPr>
              <a:t>Cerintele de business si de testare au fost facute pentru siteul oficial Marvel:</a:t>
            </a:r>
            <a:endParaRPr lang="ro-RO"/>
          </a:p>
          <a:p>
            <a:pPr>
              <a:lnSpc>
                <a:spcPct val="90000"/>
              </a:lnSpc>
              <a:spcAft>
                <a:spcPts val="600"/>
              </a:spcAft>
            </a:pPr>
            <a:r>
              <a:rPr lang="en-US" u="sng">
                <a:solidFill>
                  <a:schemeClr val="bg1"/>
                </a:solidFill>
              </a:rPr>
              <a:t>https://www.marvel.com</a:t>
            </a:r>
            <a:endParaRPr lang="en-US" u="sng">
              <a:solidFill>
                <a:schemeClr val="bg1"/>
              </a:solidFill>
              <a:cs typeface="Calibri" panose="020F0502020204030204"/>
            </a:endParaRPr>
          </a:p>
        </p:txBody>
      </p:sp>
      <p:pic>
        <p:nvPicPr>
          <p:cNvPr id="6" name="Imagine 6" descr="O imagine care conține text&#10;&#10;Descriere generată automat">
            <a:extLst>
              <a:ext uri="{FF2B5EF4-FFF2-40B4-BE49-F238E27FC236}">
                <a16:creationId xmlns:a16="http://schemas.microsoft.com/office/drawing/2014/main" id="{642F7F8C-EFC4-7578-1F2A-BD4221541D03}"/>
              </a:ext>
            </a:extLst>
          </p:cNvPr>
          <p:cNvPicPr>
            <a:picLocks noChangeAspect="1"/>
          </p:cNvPicPr>
          <p:nvPr/>
        </p:nvPicPr>
        <p:blipFill>
          <a:blip r:embed="rId2"/>
          <a:stretch>
            <a:fillRect/>
          </a:stretch>
        </p:blipFill>
        <p:spPr>
          <a:xfrm>
            <a:off x="2631" y="2698"/>
            <a:ext cx="3204578" cy="5476959"/>
          </a:xfrm>
          <a:prstGeom prst="rect">
            <a:avLst/>
          </a:prstGeom>
        </p:spPr>
      </p:pic>
      <p:pic>
        <p:nvPicPr>
          <p:cNvPr id="7" name="Imagine 7" descr="O imagine care conține text&#10;&#10;Descriere generată automat">
            <a:extLst>
              <a:ext uri="{FF2B5EF4-FFF2-40B4-BE49-F238E27FC236}">
                <a16:creationId xmlns:a16="http://schemas.microsoft.com/office/drawing/2014/main" id="{2BDE1A1C-EE9F-4529-7E5C-580F8A35EB1E}"/>
              </a:ext>
            </a:extLst>
          </p:cNvPr>
          <p:cNvPicPr>
            <a:picLocks noChangeAspect="1"/>
          </p:cNvPicPr>
          <p:nvPr/>
        </p:nvPicPr>
        <p:blipFill>
          <a:blip r:embed="rId3"/>
          <a:stretch>
            <a:fillRect/>
          </a:stretch>
        </p:blipFill>
        <p:spPr>
          <a:xfrm>
            <a:off x="5338047" y="1848933"/>
            <a:ext cx="6856650" cy="4994330"/>
          </a:xfrm>
          <a:prstGeom prst="rect">
            <a:avLst/>
          </a:prstGeom>
        </p:spPr>
      </p:pic>
    </p:spTree>
    <p:extLst>
      <p:ext uri="{BB962C8B-B14F-4D97-AF65-F5344CB8AC3E}">
        <p14:creationId xmlns:p14="http://schemas.microsoft.com/office/powerpoint/2010/main" val="69734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7BD7CC6-2F7F-4587-8E92-D041AB2CE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E7ED1F4-19EF-4BC2-A6EA-DF1525142B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EE7C14F-442F-4416-A4A9-6DA10263A4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97AC4CCD-70AA-4916-97EA-D9C12FED1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5694289-EA59-4679-9DB4-0646321A8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2EDAD0A-6995-496D-9789-A34C66F5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CBBB211-248C-4F94-900A-80CD8D52F3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48DCC953-87D5-419D-A529-94A946251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0F67D0B7-A0F4-47EB-8DF7-2630C056AB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A3919D60-F174-4FEB-9E9D-5AF6BD659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98EF7474-F1F7-47A7-AF33-E38A86EBF6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8B14C3B3-01E7-4DD2-80BC-D6605BDB3A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9E2ED25-9BE8-462A-BE54-D3E506DBA2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3E48329-07A0-4DBB-9D0C-0614AE372F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ED609B4-86D5-44D5-8511-42AE9B129B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C912E1BF-76C2-49D5-A5AC-1CE20255C4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9" name="Straight Connector 28">
              <a:extLst>
                <a:ext uri="{FF2B5EF4-FFF2-40B4-BE49-F238E27FC236}">
                  <a16:creationId xmlns:a16="http://schemas.microsoft.com/office/drawing/2014/main" id="{84E6722B-B0C0-4A43-91F6-6E2D6E2D7F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8EAB6DA-9741-4668-8E47-957CD51511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36EC6AA-9E44-4DD2-B718-EE04111414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38DE653-B3C7-49E5-A3B0-6C00B26083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4" name="Rectangle 33">
            <a:extLst>
              <a:ext uri="{FF2B5EF4-FFF2-40B4-BE49-F238E27FC236}">
                <a16:creationId xmlns:a16="http://schemas.microsoft.com/office/drawing/2014/main" id="{90AE89EB-4F51-4181-9475-7E1048FB3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B78285A0-9022-40FD-B520-91444BA163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7" name="Straight Connector 36">
              <a:extLst>
                <a:ext uri="{FF2B5EF4-FFF2-40B4-BE49-F238E27FC236}">
                  <a16:creationId xmlns:a16="http://schemas.microsoft.com/office/drawing/2014/main" id="{0E2EED1A-F137-41BB-A555-7CDFF9C33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E1EC980-DEDC-41BF-995C-1D471C90EC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A2F9486-DC13-4EDD-82CE-7FFC6F4846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46A2475-19E5-46B8-B7FE-C2CF42971F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CasetăText 1">
            <a:extLst>
              <a:ext uri="{FF2B5EF4-FFF2-40B4-BE49-F238E27FC236}">
                <a16:creationId xmlns:a16="http://schemas.microsoft.com/office/drawing/2014/main" id="{166A9DF0-9548-07A5-4737-F2AF734200AA}"/>
              </a:ext>
            </a:extLst>
          </p:cNvPr>
          <p:cNvSpPr txBox="1"/>
          <p:nvPr/>
        </p:nvSpPr>
        <p:spPr>
          <a:xfrm>
            <a:off x="161" y="5475898"/>
            <a:ext cx="6485592" cy="1325424"/>
          </a:xfrm>
          <a:prstGeom prst="rect">
            <a:avLst/>
          </a:prstGeom>
          <a:noFill/>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4800" b="1" kern="1200">
                <a:solidFill>
                  <a:schemeClr val="bg1"/>
                </a:solidFill>
                <a:latin typeface="+mj-lt"/>
                <a:ea typeface="+mj-ea"/>
                <a:cs typeface="+mj-cs"/>
              </a:rPr>
              <a:t>Matricea de trasabilitate</a:t>
            </a:r>
          </a:p>
        </p:txBody>
      </p:sp>
      <p:pic>
        <p:nvPicPr>
          <p:cNvPr id="3" name="Imagine 3" descr="O imagine care conține masă&#10;&#10;Descriere generată automat">
            <a:extLst>
              <a:ext uri="{FF2B5EF4-FFF2-40B4-BE49-F238E27FC236}">
                <a16:creationId xmlns:a16="http://schemas.microsoft.com/office/drawing/2014/main" id="{9AC83694-657E-A938-CFB2-30B3CEAA9D75}"/>
              </a:ext>
            </a:extLst>
          </p:cNvPr>
          <p:cNvPicPr>
            <a:picLocks noChangeAspect="1"/>
          </p:cNvPicPr>
          <p:nvPr/>
        </p:nvPicPr>
        <p:blipFill>
          <a:blip r:embed="rId2"/>
          <a:stretch>
            <a:fillRect/>
          </a:stretch>
        </p:blipFill>
        <p:spPr>
          <a:xfrm>
            <a:off x="1881" y="2008"/>
            <a:ext cx="12188160" cy="4973868"/>
          </a:xfrm>
          <a:prstGeom prst="rect">
            <a:avLst/>
          </a:prstGeom>
        </p:spPr>
      </p:pic>
      <p:grpSp>
        <p:nvGrpSpPr>
          <p:cNvPr id="42" name="Group 41">
            <a:extLst>
              <a:ext uri="{FF2B5EF4-FFF2-40B4-BE49-F238E27FC236}">
                <a16:creationId xmlns:a16="http://schemas.microsoft.com/office/drawing/2014/main" id="{91CD8CAA-4614-4393-ADD7-7FDFD8ABD7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43" name="Straight Connector 42">
              <a:extLst>
                <a:ext uri="{FF2B5EF4-FFF2-40B4-BE49-F238E27FC236}">
                  <a16:creationId xmlns:a16="http://schemas.microsoft.com/office/drawing/2014/main" id="{89F5BF84-4D12-40EB-B3CA-72B55341A8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CF91815-2B4A-44C8-BAC2-6732AD11A9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23960DB-F7E9-40C5-BDC7-9700C71B1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95623C8-E3C3-425E-B186-ADFF5B6702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25160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97CF80A-5A93-4E4A-91AC-2E05A56D0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7A07C8-982B-4B9F-B07D-44407860D5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B3EBDBF-AB63-43AA-90A6-EA8A7C95D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94A88D9-9746-4C6B-8793-EA427A15BB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14" name="Straight Connector 13">
              <a:extLst>
                <a:ext uri="{FF2B5EF4-FFF2-40B4-BE49-F238E27FC236}">
                  <a16:creationId xmlns:a16="http://schemas.microsoft.com/office/drawing/2014/main" id="{24507B4C-7A67-44CE-B658-20DBBD694C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C0A0D17-89D0-4F57-A87B-E88A9619FE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973F37D-CF11-4501-8BC5-770B95FD42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F4F3BAE-8260-4C18-A797-97BC924DEE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9" name="Rectangle 18">
            <a:extLst>
              <a:ext uri="{FF2B5EF4-FFF2-40B4-BE49-F238E27FC236}">
                <a16:creationId xmlns:a16="http://schemas.microsoft.com/office/drawing/2014/main" id="{422EBAFF-2541-4ADB-B43D-B02C8C4565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94A8D7A1-F4A3-4A73-9479-64E137C489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2" name="Oval 21">
              <a:extLst>
                <a:ext uri="{FF2B5EF4-FFF2-40B4-BE49-F238E27FC236}">
                  <a16:creationId xmlns:a16="http://schemas.microsoft.com/office/drawing/2014/main" id="{9DA51358-1530-4D9D-A0A4-E1E8D9CCC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D198947-A877-45ED-BB70-BEFBD40A02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7E05CC9-A532-4E66-AD8C-2C8B8F4E3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250F7106-D370-49F8-8E76-8ADD3034A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582DF-383B-40B9-993E-81F0B34FDE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2E7E46F-8802-4A5E-AD02-26DADFE464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F93F55CC-620E-47C8-8D4F-D4CBC13390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0" name="Straight Connector 29">
              <a:extLst>
                <a:ext uri="{FF2B5EF4-FFF2-40B4-BE49-F238E27FC236}">
                  <a16:creationId xmlns:a16="http://schemas.microsoft.com/office/drawing/2014/main" id="{A269E45A-4AF2-443B-8D67-D88FD9399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16DA9C-FFFF-43AF-AF92-802C33C68E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D04A398-9768-45F3-9180-16C9A595C2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01D37B8-8F93-47FB-AAE4-7FC0CEDA76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CasetăText 1">
            <a:extLst>
              <a:ext uri="{FF2B5EF4-FFF2-40B4-BE49-F238E27FC236}">
                <a16:creationId xmlns:a16="http://schemas.microsoft.com/office/drawing/2014/main" id="{5FC26266-B522-E1CF-691D-0F7C50412332}"/>
              </a:ext>
            </a:extLst>
          </p:cNvPr>
          <p:cNvSpPr txBox="1"/>
          <p:nvPr/>
        </p:nvSpPr>
        <p:spPr>
          <a:xfrm>
            <a:off x="1133223" y="41214"/>
            <a:ext cx="9322104" cy="826664"/>
          </a:xfrm>
          <a:prstGeom prst="rect">
            <a:avLst/>
          </a:prstGeom>
          <a:noFill/>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a:lnSpc>
                <a:spcPct val="90000"/>
              </a:lnSpc>
              <a:spcBef>
                <a:spcPct val="0"/>
              </a:spcBef>
              <a:spcAft>
                <a:spcPts val="600"/>
              </a:spcAft>
            </a:pPr>
            <a:r>
              <a:rPr lang="en-US" sz="4800" b="1" kern="1200">
                <a:solidFill>
                  <a:schemeClr val="bg1"/>
                </a:solidFill>
                <a:latin typeface="+mj-lt"/>
                <a:ea typeface="+mj-ea"/>
                <a:cs typeface="+mj-cs"/>
              </a:rPr>
              <a:t>Raportarea BUG-urilor</a:t>
            </a:r>
          </a:p>
        </p:txBody>
      </p:sp>
      <p:pic>
        <p:nvPicPr>
          <p:cNvPr id="3" name="Imagine 3" descr="O imagine care conține text&#10;&#10;Descriere generată automat">
            <a:extLst>
              <a:ext uri="{FF2B5EF4-FFF2-40B4-BE49-F238E27FC236}">
                <a16:creationId xmlns:a16="http://schemas.microsoft.com/office/drawing/2014/main" id="{1DA48BC5-762F-1CE1-A854-72BDD9571155}"/>
              </a:ext>
            </a:extLst>
          </p:cNvPr>
          <p:cNvPicPr>
            <a:picLocks noChangeAspect="1"/>
          </p:cNvPicPr>
          <p:nvPr/>
        </p:nvPicPr>
        <p:blipFill>
          <a:blip r:embed="rId2"/>
          <a:stretch>
            <a:fillRect/>
          </a:stretch>
        </p:blipFill>
        <p:spPr>
          <a:xfrm>
            <a:off x="145775" y="1312976"/>
            <a:ext cx="5950225" cy="5437994"/>
          </a:xfrm>
          <a:prstGeom prst="rect">
            <a:avLst/>
          </a:prstGeom>
        </p:spPr>
      </p:pic>
      <p:pic>
        <p:nvPicPr>
          <p:cNvPr id="4" name="Imagine 4" descr="O imagine care conține text&#10;&#10;Descriere generată automat">
            <a:extLst>
              <a:ext uri="{FF2B5EF4-FFF2-40B4-BE49-F238E27FC236}">
                <a16:creationId xmlns:a16="http://schemas.microsoft.com/office/drawing/2014/main" id="{B2F26A2B-2890-A7EA-4DDC-ECB80FA23C26}"/>
              </a:ext>
            </a:extLst>
          </p:cNvPr>
          <p:cNvPicPr>
            <a:picLocks noChangeAspect="1"/>
          </p:cNvPicPr>
          <p:nvPr/>
        </p:nvPicPr>
        <p:blipFill>
          <a:blip r:embed="rId3"/>
          <a:stretch>
            <a:fillRect/>
          </a:stretch>
        </p:blipFill>
        <p:spPr>
          <a:xfrm>
            <a:off x="6096001" y="1314554"/>
            <a:ext cx="5950224" cy="5434839"/>
          </a:xfrm>
          <a:prstGeom prst="rect">
            <a:avLst/>
          </a:prstGeom>
        </p:spPr>
      </p:pic>
      <p:sp>
        <p:nvSpPr>
          <p:cNvPr id="5" name="CasetăText 4">
            <a:extLst>
              <a:ext uri="{FF2B5EF4-FFF2-40B4-BE49-F238E27FC236}">
                <a16:creationId xmlns:a16="http://schemas.microsoft.com/office/drawing/2014/main" id="{945E2A4E-18B5-1910-2F4B-60B4DF49FEB8}"/>
              </a:ext>
            </a:extLst>
          </p:cNvPr>
          <p:cNvSpPr txBox="1"/>
          <p:nvPr/>
        </p:nvSpPr>
        <p:spPr>
          <a:xfrm>
            <a:off x="2060712" y="901147"/>
            <a:ext cx="10601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o-RO" dirty="0">
                <a:solidFill>
                  <a:schemeClr val="bg1"/>
                </a:solidFill>
                <a:cs typeface="Calibri"/>
              </a:rPr>
              <a:t>TDB-14</a:t>
            </a:r>
            <a:endParaRPr lang="ro-RO" dirty="0">
              <a:solidFill>
                <a:schemeClr val="bg1"/>
              </a:solidFill>
            </a:endParaRPr>
          </a:p>
        </p:txBody>
      </p:sp>
      <p:sp>
        <p:nvSpPr>
          <p:cNvPr id="6" name="CasetăText 5">
            <a:extLst>
              <a:ext uri="{FF2B5EF4-FFF2-40B4-BE49-F238E27FC236}">
                <a16:creationId xmlns:a16="http://schemas.microsoft.com/office/drawing/2014/main" id="{870E6218-FA92-6115-B41F-2A84F49C0CBF}"/>
              </a:ext>
            </a:extLst>
          </p:cNvPr>
          <p:cNvSpPr txBox="1"/>
          <p:nvPr/>
        </p:nvSpPr>
        <p:spPr>
          <a:xfrm>
            <a:off x="9071113" y="901148"/>
            <a:ext cx="10402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o-RO" dirty="0">
                <a:solidFill>
                  <a:schemeClr val="bg1"/>
                </a:solidFill>
                <a:cs typeface="Calibri"/>
              </a:rPr>
              <a:t>TDB-15</a:t>
            </a:r>
            <a:endParaRPr lang="ro-RO" dirty="0">
              <a:solidFill>
                <a:schemeClr val="bg1"/>
              </a:solidFill>
            </a:endParaRPr>
          </a:p>
        </p:txBody>
      </p:sp>
    </p:spTree>
    <p:extLst>
      <p:ext uri="{BB962C8B-B14F-4D97-AF65-F5344CB8AC3E}">
        <p14:creationId xmlns:p14="http://schemas.microsoft.com/office/powerpoint/2010/main" val="291416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677DE1-3AA4-4DEF-9B91-986D6C130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5C27E76-C885-46A9-B0EE-5D89E9301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8ED93F6-E5ED-425C-B76D-1E0CFC63E9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2" name="Oval 11">
              <a:extLst>
                <a:ext uri="{FF2B5EF4-FFF2-40B4-BE49-F238E27FC236}">
                  <a16:creationId xmlns:a16="http://schemas.microsoft.com/office/drawing/2014/main" id="{623005E1-064D-41AC-97A9-EC6D02120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DD457E8-ED3B-498D-8786-AC15A7054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B159505-1A20-4017-B7B3-AC2F37D24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FD5B35B-3A5B-4161-8834-3D7A9BBE53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536940A9-0DCC-4E1F-9334-52B07D32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8071DEB-F646-48FE-A186-063D30214E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D2DAA8B-CC80-4D45-AD74-C755DBC16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0CE77FF8-0A1D-4DDC-AB7D-2656DFC3C3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2" name="Straight Connector 21">
              <a:extLst>
                <a:ext uri="{FF2B5EF4-FFF2-40B4-BE49-F238E27FC236}">
                  <a16:creationId xmlns:a16="http://schemas.microsoft.com/office/drawing/2014/main" id="{56F2AB6A-155C-416C-A7B0-EB9D7545D3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8D4EA03-356E-4E81-83FF-331C2841EC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A98E8CA-FEB5-41C8-A811-921B3BA9A2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6B39F3F-4FC4-487F-AF67-08D6603EAB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CasetăText 1">
            <a:extLst>
              <a:ext uri="{FF2B5EF4-FFF2-40B4-BE49-F238E27FC236}">
                <a16:creationId xmlns:a16="http://schemas.microsoft.com/office/drawing/2014/main" id="{3DFF2CAD-182A-326C-0E6A-D526C5B73653}"/>
              </a:ext>
            </a:extLst>
          </p:cNvPr>
          <p:cNvSpPr txBox="1"/>
          <p:nvPr/>
        </p:nvSpPr>
        <p:spPr>
          <a:xfrm>
            <a:off x="4761408" y="66260"/>
            <a:ext cx="2673729" cy="778565"/>
          </a:xfrm>
          <a:prstGeom prst="rect">
            <a:avLst/>
          </a:prstGeom>
          <a:noFill/>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4800" b="1" kern="1200" dirty="0">
                <a:solidFill>
                  <a:schemeClr val="bg1"/>
                </a:solidFill>
                <a:latin typeface="+mj-lt"/>
                <a:ea typeface="+mj-ea"/>
                <a:cs typeface="+mj-cs"/>
              </a:rPr>
              <a:t>TestRail</a:t>
            </a:r>
            <a:endParaRPr lang="en-US" sz="4800" kern="1200" dirty="0">
              <a:solidFill>
                <a:schemeClr val="bg1"/>
              </a:solidFill>
              <a:latin typeface="+mj-lt"/>
              <a:ea typeface="+mj-ea"/>
              <a:cs typeface="Calibri Light" panose="020F0302020204030204"/>
            </a:endParaRPr>
          </a:p>
        </p:txBody>
      </p:sp>
      <p:sp>
        <p:nvSpPr>
          <p:cNvPr id="27" name="Rectangle 26">
            <a:extLst>
              <a:ext uri="{FF2B5EF4-FFF2-40B4-BE49-F238E27FC236}">
                <a16:creationId xmlns:a16="http://schemas.microsoft.com/office/drawing/2014/main" id="{B6F54490-0AEE-42D1-ADBC-9285945DD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16262FB0-BE3C-47F4-B19B-2A6F3F401B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0" name="Straight Connector 29">
              <a:extLst>
                <a:ext uri="{FF2B5EF4-FFF2-40B4-BE49-F238E27FC236}">
                  <a16:creationId xmlns:a16="http://schemas.microsoft.com/office/drawing/2014/main" id="{2BB584BC-D991-490D-BC4A-C7CEE2ECC0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09230B-08D6-42F7-9503-AFE259555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BA5DAA-8A62-46B3-962D-E8BC3DF80D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E803A94-07B1-4673-A313-63F97F6BDC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3" name="Imagine 3" descr="O imagine care conține text&#10;&#10;Descriere generată automat">
            <a:extLst>
              <a:ext uri="{FF2B5EF4-FFF2-40B4-BE49-F238E27FC236}">
                <a16:creationId xmlns:a16="http://schemas.microsoft.com/office/drawing/2014/main" id="{6031FACC-6E04-7015-7D02-54F188394F85}"/>
              </a:ext>
            </a:extLst>
          </p:cNvPr>
          <p:cNvPicPr>
            <a:picLocks noChangeAspect="1"/>
          </p:cNvPicPr>
          <p:nvPr/>
        </p:nvPicPr>
        <p:blipFill>
          <a:blip r:embed="rId2"/>
          <a:stretch>
            <a:fillRect/>
          </a:stretch>
        </p:blipFill>
        <p:spPr>
          <a:xfrm>
            <a:off x="2" y="929991"/>
            <a:ext cx="5373756" cy="3348122"/>
          </a:xfrm>
          <a:prstGeom prst="rect">
            <a:avLst/>
          </a:prstGeom>
        </p:spPr>
      </p:pic>
      <p:pic>
        <p:nvPicPr>
          <p:cNvPr id="4" name="Imagine 4" descr="O imagine care conține text&#10;&#10;Descriere generată automat">
            <a:extLst>
              <a:ext uri="{FF2B5EF4-FFF2-40B4-BE49-F238E27FC236}">
                <a16:creationId xmlns:a16="http://schemas.microsoft.com/office/drawing/2014/main" id="{E32B4573-2CC5-12A6-7BBC-A79D6F8658FD}"/>
              </a:ext>
            </a:extLst>
          </p:cNvPr>
          <p:cNvPicPr>
            <a:picLocks noChangeAspect="1"/>
          </p:cNvPicPr>
          <p:nvPr/>
        </p:nvPicPr>
        <p:blipFill>
          <a:blip r:embed="rId3"/>
          <a:stretch>
            <a:fillRect/>
          </a:stretch>
        </p:blipFill>
        <p:spPr>
          <a:xfrm>
            <a:off x="5373756" y="932506"/>
            <a:ext cx="6818244" cy="5927267"/>
          </a:xfrm>
          <a:prstGeom prst="rect">
            <a:avLst/>
          </a:prstGeom>
        </p:spPr>
      </p:pic>
    </p:spTree>
    <p:extLst>
      <p:ext uri="{BB962C8B-B14F-4D97-AF65-F5344CB8AC3E}">
        <p14:creationId xmlns:p14="http://schemas.microsoft.com/office/powerpoint/2010/main" val="853889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4995E8B-DB3C-4E23-9186-1613402BF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F21E7C5-2080-4549-97AA-9A6688257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8454601-8C5B-41C4-8012-BF42AE4E16F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2" name="Oval 11">
              <a:extLst>
                <a:ext uri="{FF2B5EF4-FFF2-40B4-BE49-F238E27FC236}">
                  <a16:creationId xmlns:a16="http://schemas.microsoft.com/office/drawing/2014/main" id="{7DC402C5-77D9-4E58-85B2-94FDC4305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D68ED91-A5B1-47B2-93BF-9A7136A89B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E7D0AA1-7663-4AEB-906F-8C1983487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D0B5082-766B-4B9B-95AE-8345369B68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C6EA71F2-5221-4164-8741-7AFF97E221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53567A6-853B-47EF-8846-22A1C0468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57957B04-C024-4B5F-B7C3-20FAE3F1D3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6FBFCE4-B693-49EB-9CE1-4420332195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8FFC4225-9683-4D55-8686-FCDDB8BCBF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24" name="Straight Connector 23">
              <a:extLst>
                <a:ext uri="{FF2B5EF4-FFF2-40B4-BE49-F238E27FC236}">
                  <a16:creationId xmlns:a16="http://schemas.microsoft.com/office/drawing/2014/main" id="{23CC42CD-CAE0-4CF0-B118-067FD44AE1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3ED46F-B155-4F61-89A2-9811AA0F3B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3B7973-20C3-4DB8-B3E0-064793F7A9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F30D744-3746-48BB-92A0-20B891DE86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2993EE7D-6C2F-43A3-9C60-0C79DB9E52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588843" y="626533"/>
            <a:ext cx="304800" cy="429768"/>
            <a:chOff x="215328" y="-46937"/>
            <a:chExt cx="304800" cy="2773841"/>
          </a:xfrm>
        </p:grpSpPr>
        <p:cxnSp>
          <p:nvCxnSpPr>
            <p:cNvPr id="30" name="Straight Connector 29">
              <a:extLst>
                <a:ext uri="{FF2B5EF4-FFF2-40B4-BE49-F238E27FC236}">
                  <a16:creationId xmlns:a16="http://schemas.microsoft.com/office/drawing/2014/main" id="{4F4095D5-6DE8-4CF4-8418-1C6822E164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3CD50F6-3A5C-4547-BD23-ACBD8E391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912E168-78F1-4E05-A8A5-65F2BAF596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315E977-7B29-4DD8-9B9E-C63D97DF30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2" name="Imagine 2">
            <a:extLst>
              <a:ext uri="{FF2B5EF4-FFF2-40B4-BE49-F238E27FC236}">
                <a16:creationId xmlns:a16="http://schemas.microsoft.com/office/drawing/2014/main" id="{2FA2192F-9784-F6CF-672D-D16CF41734F1}"/>
              </a:ext>
            </a:extLst>
          </p:cNvPr>
          <p:cNvPicPr>
            <a:picLocks noChangeAspect="1"/>
          </p:cNvPicPr>
          <p:nvPr/>
        </p:nvPicPr>
        <p:blipFill rotWithShape="1">
          <a:blip r:embed="rId2"/>
          <a:srcRect r="1" b="1727"/>
          <a:stretch/>
        </p:blipFill>
        <p:spPr>
          <a:xfrm>
            <a:off x="746190" y="491900"/>
            <a:ext cx="10721907" cy="5663518"/>
          </a:xfrm>
          <a:prstGeom prst="rect">
            <a:avLst/>
          </a:prstGeom>
        </p:spPr>
      </p:pic>
    </p:spTree>
    <p:extLst>
      <p:ext uri="{BB962C8B-B14F-4D97-AF65-F5344CB8AC3E}">
        <p14:creationId xmlns:p14="http://schemas.microsoft.com/office/powerpoint/2010/main" val="39477643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1291</Words>
  <Application>Microsoft Office PowerPoint</Application>
  <PresentationFormat>Ecran lat</PresentationFormat>
  <Paragraphs>42</Paragraphs>
  <Slides>16</Slides>
  <Notes>0</Notes>
  <HiddenSlides>0</HiddenSlides>
  <MMClips>0</MMClips>
  <ScaleCrop>false</ScaleCrop>
  <HeadingPairs>
    <vt:vector size="6" baseType="variant">
      <vt:variant>
        <vt:lpstr>Fonturi utilizate</vt:lpstr>
      </vt:variant>
      <vt:variant>
        <vt:i4>3</vt:i4>
      </vt:variant>
      <vt:variant>
        <vt:lpstr>Temă</vt:lpstr>
      </vt:variant>
      <vt:variant>
        <vt:i4>1</vt:i4>
      </vt:variant>
      <vt:variant>
        <vt:lpstr>Titluri diapozitive</vt:lpstr>
      </vt:variant>
      <vt:variant>
        <vt:i4>16</vt:i4>
      </vt:variant>
    </vt:vector>
  </HeadingPairs>
  <TitlesOfParts>
    <vt:vector size="20" baseType="lpstr">
      <vt:lpstr>Arial</vt:lpstr>
      <vt:lpstr>Calibri</vt:lpstr>
      <vt:lpstr>Calibri Light</vt:lpstr>
      <vt:lpstr>Office Theme</vt:lpstr>
      <vt:lpstr>PROIECT DE ABSOLVIRE SOFTWARE DEVELOPMENT ACADEMY </vt:lpstr>
      <vt:lpstr>TERMENI SI DEFINITII </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Prezentare PowerPoint</dc:title>
  <dc:creator/>
  <cp:lastModifiedBy>Toma Daniel-Beniamin</cp:lastModifiedBy>
  <cp:revision>343</cp:revision>
  <dcterms:created xsi:type="dcterms:W3CDTF">2023-02-22T14:42:31Z</dcterms:created>
  <dcterms:modified xsi:type="dcterms:W3CDTF">2023-03-15T18:33:35Z</dcterms:modified>
</cp:coreProperties>
</file>