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08" r:id="rId3"/>
    <p:sldMasterId id="2147483720" r:id="rId4"/>
    <p:sldMasterId id="2147483732" r:id="rId5"/>
    <p:sldMasterId id="2147483744" r:id="rId6"/>
    <p:sldMasterId id="2147483756" r:id="rId7"/>
  </p:sldMasterIdLst>
  <p:sldIdLst>
    <p:sldId id="281" r:id="rId8"/>
    <p:sldId id="298" r:id="rId9"/>
    <p:sldId id="259" r:id="rId10"/>
    <p:sldId id="258" r:id="rId11"/>
    <p:sldId id="288" r:id="rId12"/>
    <p:sldId id="265" r:id="rId13"/>
    <p:sldId id="289" r:id="rId14"/>
    <p:sldId id="290" r:id="rId15"/>
    <p:sldId id="266" r:id="rId16"/>
    <p:sldId id="261" r:id="rId17"/>
    <p:sldId id="291" r:id="rId18"/>
    <p:sldId id="262" r:id="rId19"/>
    <p:sldId id="270" r:id="rId20"/>
    <p:sldId id="271" r:id="rId21"/>
    <p:sldId id="292" r:id="rId22"/>
    <p:sldId id="294" r:id="rId23"/>
    <p:sldId id="296" r:id="rId24"/>
    <p:sldId id="295" r:id="rId25"/>
    <p:sldId id="293" r:id="rId26"/>
    <p:sldId id="297" r:id="rId27"/>
    <p:sldId id="274" r:id="rId28"/>
    <p:sldId id="267" r:id="rId29"/>
    <p:sldId id="299" r:id="rId30"/>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pitchFamily="34" charset="0"/>
      <a:defRPr sz="1300" kern="1200">
        <a:solidFill>
          <a:schemeClr val="tx1"/>
        </a:solidFill>
        <a:latin typeface="方正兰亭黑_GBK" pitchFamily="2" charset="-122"/>
        <a:ea typeface="方正兰亭黑_GBK" pitchFamily="2" charset="-122"/>
        <a:cs typeface="+mn-cs"/>
      </a:defRPr>
    </a:lvl1pPr>
    <a:lvl2pPr marL="342900" indent="114300" algn="l" defTabSz="685800" rtl="0" eaLnBrk="0" fontAlgn="base" hangingPunct="0">
      <a:spcBef>
        <a:spcPct val="0"/>
      </a:spcBef>
      <a:spcAft>
        <a:spcPct val="0"/>
      </a:spcAft>
      <a:buFont typeface="Arial" pitchFamily="34" charset="0"/>
      <a:defRPr sz="1300" kern="1200">
        <a:solidFill>
          <a:schemeClr val="tx1"/>
        </a:solidFill>
        <a:latin typeface="方正兰亭黑_GBK" pitchFamily="2" charset="-122"/>
        <a:ea typeface="方正兰亭黑_GBK" pitchFamily="2" charset="-122"/>
        <a:cs typeface="+mn-cs"/>
      </a:defRPr>
    </a:lvl2pPr>
    <a:lvl3pPr marL="685800" indent="228600" algn="l" defTabSz="685800" rtl="0" eaLnBrk="0" fontAlgn="base" hangingPunct="0">
      <a:spcBef>
        <a:spcPct val="0"/>
      </a:spcBef>
      <a:spcAft>
        <a:spcPct val="0"/>
      </a:spcAft>
      <a:buFont typeface="Arial" pitchFamily="34" charset="0"/>
      <a:defRPr sz="1300" kern="1200">
        <a:solidFill>
          <a:schemeClr val="tx1"/>
        </a:solidFill>
        <a:latin typeface="方正兰亭黑_GBK" pitchFamily="2" charset="-122"/>
        <a:ea typeface="方正兰亭黑_GBK" pitchFamily="2" charset="-122"/>
        <a:cs typeface="+mn-cs"/>
      </a:defRPr>
    </a:lvl3pPr>
    <a:lvl4pPr marL="1028700" indent="342900" algn="l" defTabSz="685800" rtl="0" eaLnBrk="0" fontAlgn="base" hangingPunct="0">
      <a:spcBef>
        <a:spcPct val="0"/>
      </a:spcBef>
      <a:spcAft>
        <a:spcPct val="0"/>
      </a:spcAft>
      <a:buFont typeface="Arial" pitchFamily="34" charset="0"/>
      <a:defRPr sz="1300" kern="1200">
        <a:solidFill>
          <a:schemeClr val="tx1"/>
        </a:solidFill>
        <a:latin typeface="方正兰亭黑_GBK" pitchFamily="2" charset="-122"/>
        <a:ea typeface="方正兰亭黑_GBK" pitchFamily="2" charset="-122"/>
        <a:cs typeface="+mn-cs"/>
      </a:defRPr>
    </a:lvl4pPr>
    <a:lvl5pPr marL="1371600" indent="457200" algn="l" defTabSz="685800" rtl="0" eaLnBrk="0" fontAlgn="base" hangingPunct="0">
      <a:spcBef>
        <a:spcPct val="0"/>
      </a:spcBef>
      <a:spcAft>
        <a:spcPct val="0"/>
      </a:spcAft>
      <a:buFont typeface="Arial" pitchFamily="34" charset="0"/>
      <a:defRPr sz="1300" kern="1200">
        <a:solidFill>
          <a:schemeClr val="tx1"/>
        </a:solidFill>
        <a:latin typeface="方正兰亭黑_GBK" pitchFamily="2" charset="-122"/>
        <a:ea typeface="方正兰亭黑_GBK" pitchFamily="2" charset="-122"/>
        <a:cs typeface="+mn-cs"/>
      </a:defRPr>
    </a:lvl5pPr>
    <a:lvl6pPr marL="2286000" algn="l" defTabSz="914400" rtl="0" eaLnBrk="1" latinLnBrk="0" hangingPunct="1">
      <a:defRPr sz="1300" kern="1200">
        <a:solidFill>
          <a:schemeClr val="tx1"/>
        </a:solidFill>
        <a:latin typeface="方正兰亭黑_GBK" pitchFamily="2" charset="-122"/>
        <a:ea typeface="方正兰亭黑_GBK" pitchFamily="2" charset="-122"/>
        <a:cs typeface="+mn-cs"/>
      </a:defRPr>
    </a:lvl6pPr>
    <a:lvl7pPr marL="2743200" algn="l" defTabSz="914400" rtl="0" eaLnBrk="1" latinLnBrk="0" hangingPunct="1">
      <a:defRPr sz="1300" kern="1200">
        <a:solidFill>
          <a:schemeClr val="tx1"/>
        </a:solidFill>
        <a:latin typeface="方正兰亭黑_GBK" pitchFamily="2" charset="-122"/>
        <a:ea typeface="方正兰亭黑_GBK" pitchFamily="2" charset="-122"/>
        <a:cs typeface="+mn-cs"/>
      </a:defRPr>
    </a:lvl7pPr>
    <a:lvl8pPr marL="3200400" algn="l" defTabSz="914400" rtl="0" eaLnBrk="1" latinLnBrk="0" hangingPunct="1">
      <a:defRPr sz="1300" kern="1200">
        <a:solidFill>
          <a:schemeClr val="tx1"/>
        </a:solidFill>
        <a:latin typeface="方正兰亭黑_GBK" pitchFamily="2" charset="-122"/>
        <a:ea typeface="方正兰亭黑_GBK" pitchFamily="2" charset="-122"/>
        <a:cs typeface="+mn-cs"/>
      </a:defRPr>
    </a:lvl8pPr>
    <a:lvl9pPr marL="3657600" algn="l" defTabSz="914400" rtl="0" eaLnBrk="1" latinLnBrk="0" hangingPunct="1">
      <a:defRPr sz="1300" kern="1200">
        <a:solidFill>
          <a:schemeClr val="tx1"/>
        </a:solidFill>
        <a:latin typeface="方正兰亭黑_GBK" pitchFamily="2" charset="-122"/>
        <a:ea typeface="方正兰亭黑_GBK"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orient="horz" pos="660">
          <p15:clr>
            <a:srgbClr val="A4A3A4"/>
          </p15:clr>
        </p15:guide>
        <p15:guide id="3" pos="29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泽宇" initials="张泽宇" lastIdx="0" clrIdx="0">
    <p:extLst>
      <p:ext uri="{19B8F6BF-5375-455C-9EA6-DF929625EA0E}">
        <p15:presenceInfo xmlns:p15="http://schemas.microsoft.com/office/powerpoint/2012/main" userId="张泽宇"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576D"/>
    <a:srgbClr val="071C47"/>
    <a:srgbClr val="061B46"/>
    <a:srgbClr val="266874"/>
    <a:srgbClr val="FAFAFA"/>
    <a:srgbClr val="336699"/>
    <a:srgbClr val="FBFBFB"/>
    <a:srgbClr val="EFF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8"/>
      </p:cViewPr>
      <p:guideLst>
        <p:guide orient="horz" pos="1620"/>
        <p:guide orient="horz" pos="660"/>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2A398E7B-5F3B-4720-AEA5-56CB02B63D0E}" type="datetimeFigureOut">
              <a:rPr lang="zh-CN" altLang="en-US"/>
              <a:t>2018/10/10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A118946-F31F-4484-BCC1-EF88AA17E617}" type="slidenum">
              <a:rPr lang="zh-CN" altLang="en-US"/>
              <a:t>‹#›</a:t>
            </a:fld>
            <a:endParaRPr lang="zh-CN" altLang="en-US"/>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092C4C6-A301-4939-B7B2-E0F9F9E326B4}" type="datetimeFigureOut">
              <a:rPr lang="zh-CN" altLang="en-US"/>
              <a:t>2018/10/10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B622359-49EB-4B22-A5CD-FC2FDCB318DB}" type="slidenum">
              <a:rPr lang="zh-CN" altLang="en-US"/>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483155F-4C3C-4A88-9E79-E417BA280F7D}" type="datetimeFigureOut">
              <a:rPr lang="zh-CN" altLang="en-US"/>
              <a:t>2018/10/10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665C79E-9A54-4B31-9C3A-DB8F6EFA42E5}" type="slidenum">
              <a:rPr lang="zh-CN" altLang="en-US"/>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917B02D-1C68-4456-AE97-540F9B13A289}" type="datetimeFigureOut">
              <a:rPr lang="zh-CN" altLang="en-US"/>
              <a:t>2018/10/10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5EA9AE3-115B-48FD-8C16-DB9A1D60C75E}" type="slidenum">
              <a:rPr lang="zh-CN" altLang="en-US"/>
              <a:t>‹#›</a:t>
            </a:fld>
            <a:endParaRPr lang="zh-CN" altLang="en-US"/>
          </a:p>
        </p:txBody>
      </p:sp>
    </p:spTree>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F0302C1A-409F-48D4-9A61-163602A4EFFF}" type="datetimeFigureOut">
              <a:rPr lang="zh-CN" altLang="en-US"/>
              <a:t>2018/10/10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97ADDA8-7FFC-42AE-B81A-E5A1F90A13D4}" type="slidenum">
              <a:rPr lang="zh-CN" altLang="en-US"/>
              <a:t>‹#›</a:t>
            </a:fld>
            <a:endParaRPr lang="zh-CN" altLang="en-US"/>
          </a:p>
        </p:txBody>
      </p:sp>
    </p:spTree>
  </p:cSld>
  <p:clrMapOvr>
    <a:masterClrMapping/>
  </p:clrMapOvr>
  <p:transition spd="slow">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5AD8ADFD-040D-4CE3-B531-CAD03765AB7E}" type="datetimeFigureOut">
              <a:rPr lang="zh-CN" altLang="en-US"/>
              <a:t>2018/10/10</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50E3789-BAFC-48C7-B9F3-75B3CD9F36DD}" type="slidenum">
              <a:rPr lang="zh-CN" altLang="en-US"/>
              <a:t>‹#›</a:t>
            </a:fld>
            <a:endParaRPr lang="zh-CN" altLang="en-US"/>
          </a:p>
        </p:txBody>
      </p:sp>
    </p:spTree>
  </p:cSld>
  <p:clrMapOvr>
    <a:masterClrMapping/>
  </p:clrMapOvr>
  <p:transition spd="slow">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12812AD4-193B-4219-B4C8-44C3C387EE6F}" type="datetimeFigureOut">
              <a:rPr lang="zh-CN" altLang="en-US"/>
              <a:t>2018/10/10</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2F93AC2-1B0D-4A38-BE94-7FADCA70867C}" type="slidenum">
              <a:rPr lang="zh-CN" altLang="en-US"/>
              <a:t>‹#›</a:t>
            </a:fld>
            <a:endParaRPr lang="zh-CN" altLang="en-US"/>
          </a:p>
        </p:txBody>
      </p:sp>
    </p:spTree>
  </p:cSld>
  <p:clrMapOvr>
    <a:masterClrMapping/>
  </p:clrMapOvr>
  <p:transition spd="slow">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613DF3F0-918A-42EF-9755-814492129660}" type="datetimeFigureOut">
              <a:rPr lang="zh-CN" altLang="en-US"/>
              <a:t>2018/10/10</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24B75228-673E-443B-A365-908518A24B55}" type="slidenum">
              <a:rPr lang="zh-CN" altLang="en-US"/>
              <a:t>‹#›</a:t>
            </a:fld>
            <a:endParaRPr lang="zh-CN" altLang="en-US"/>
          </a:p>
        </p:txBody>
      </p:sp>
    </p:spTree>
  </p:cSld>
  <p:clrMapOvr>
    <a:masterClrMapping/>
  </p:clrMapOvr>
  <p:transition spd="slow">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4DCF419-1589-4672-A7F4-C6729D6AA8FA}" type="datetimeFigureOut">
              <a:rPr lang="zh-CN" altLang="en-US"/>
              <a:t>2018/10/10</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815D3199-8DEF-491A-BF74-2E98ED41071C}" type="slidenum">
              <a:rPr lang="zh-CN" altLang="en-US"/>
              <a:t>‹#›</a:t>
            </a:fld>
            <a:endParaRPr lang="zh-CN" altLang="en-US"/>
          </a:p>
        </p:txBody>
      </p:sp>
    </p:spTree>
  </p:cSld>
  <p:clrMapOvr>
    <a:masterClrMapping/>
  </p:clrMapOvr>
  <p:transition spd="slow">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EFDF31BD-0F78-4F83-AB6D-14AA733BE592}" type="datetimeFigureOut">
              <a:rPr lang="zh-CN" altLang="en-US"/>
              <a:t>2018/10/10</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E491D46C-0FF0-4E67-ACD0-DA77046F3E09}" type="slidenum">
              <a:rPr lang="zh-CN" altLang="en-US"/>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114D1214-C09A-4DB1-82FA-3E00991C361B}" type="datetimeFigureOut">
              <a:rPr lang="zh-CN" altLang="en-US"/>
              <a:t>2018/10/10</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9A15883-A965-49C4-B282-9480D9B2C4F7}" type="slidenum">
              <a:rPr lang="zh-CN" altLang="en-US"/>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900">
                <a:solidFill>
                  <a:srgbClr val="898989"/>
                </a:solidFill>
              </a:defRPr>
            </a:lvl1pPr>
          </a:lstStyle>
          <a:p>
            <a:fld id="{D873003C-5A39-45F3-A333-8893167E1DA0}" type="datetimeFigureOut">
              <a:rPr lang="zh-CN" altLang="en-US"/>
              <a:t>2018/10/10</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900">
                <a:solidFill>
                  <a:srgbClr val="898989"/>
                </a:solidFill>
              </a:defRPr>
            </a:lvl1pPr>
          </a:lstStyle>
          <a:p>
            <a:fld id="{C214D111-DE5D-455E-A2C4-A642EE74BD3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pic>
        <p:nvPicPr>
          <p:cNvPr id="5122"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t="26" r="104" b="15755"/>
          <a:stretch>
            <a:fillRect/>
          </a:stretch>
        </p:blipFill>
        <p:spPr bwMode="auto">
          <a:xfrm>
            <a:off x="0" y="0"/>
            <a:ext cx="9134475"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5124"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grpSp>
        <p:nvGrpSpPr>
          <p:cNvPr id="6146" name="组合 6"/>
          <p:cNvGrpSpPr/>
          <p:nvPr userDrawn="1"/>
        </p:nvGrpSpPr>
        <p:grpSpPr bwMode="auto">
          <a:xfrm>
            <a:off x="871538" y="-1146175"/>
            <a:ext cx="7473950" cy="7473950"/>
            <a:chOff x="0" y="0"/>
            <a:chExt cx="4028072" cy="4028072"/>
          </a:xfrm>
        </p:grpSpPr>
        <p:grpSp>
          <p:nvGrpSpPr>
            <p:cNvPr id="6147" name="组合 7"/>
            <p:cNvGrpSpPr/>
            <p:nvPr/>
          </p:nvGrpSpPr>
          <p:grpSpPr bwMode="auto">
            <a:xfrm>
              <a:off x="0" y="0"/>
              <a:ext cx="4028072" cy="4028072"/>
              <a:chOff x="0" y="0"/>
              <a:chExt cx="672490" cy="672490"/>
            </a:xfrm>
          </p:grpSpPr>
          <p:sp>
            <p:nvSpPr>
              <p:cNvPr id="6148" name="椭圆 9"/>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6149" name="椭圆 10"/>
              <p:cNvSpPr>
                <a:spLocks noChangeArrowheads="1"/>
              </p:cNvSpPr>
              <p:nvPr/>
            </p:nvSpPr>
            <p:spPr bwMode="auto">
              <a:xfrm>
                <a:off x="80276" y="80276"/>
                <a:ext cx="511938" cy="51193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6150" name="椭圆 11"/>
              <p:cNvSpPr>
                <a:spLocks noChangeArrowheads="1"/>
              </p:cNvSpPr>
              <p:nvPr/>
            </p:nvSpPr>
            <p:spPr bwMode="auto">
              <a:xfrm>
                <a:off x="160552" y="165123"/>
                <a:ext cx="351386" cy="35138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grpSp>
        <p:sp>
          <p:nvSpPr>
            <p:cNvPr id="6151" name="椭圆 8"/>
            <p:cNvSpPr>
              <a:spLocks noChangeArrowheads="1"/>
            </p:cNvSpPr>
            <p:nvPr/>
          </p:nvSpPr>
          <p:spPr bwMode="auto">
            <a:xfrm>
              <a:off x="1290215" y="1394596"/>
              <a:ext cx="1390318" cy="139031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grpSp>
      <p:sp>
        <p:nvSpPr>
          <p:cNvPr id="6152"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6153"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7170"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7171"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8194"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8195"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9218"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9219"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10242"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0243"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Aerial_photography" TargetMode="External"/><Relationship Id="rId3" Type="http://schemas.openxmlformats.org/officeDocument/2006/relationships/image" Target="../media/image9.jpeg"/><Relationship Id="rId7" Type="http://schemas.openxmlformats.org/officeDocument/2006/relationships/hyperlink" Target="https://en.wikipedia.org/wiki/Phantom_(UAV)"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en.wikipedia.org/wiki/DJI_(company)" TargetMode="External"/><Relationship Id="rId5" Type="http://schemas.openxmlformats.org/officeDocument/2006/relationships/image" Target="../media/image10.jpeg"/><Relationship Id="rId4" Type="http://schemas.openxmlformats.org/officeDocument/2006/relationships/hyperlink" Target="https://en.wikipedia.org/wiki/General_Atomics_MQ-9_Reap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23"/>
          <p:cNvSpPr txBox="1">
            <a:spLocks noChangeArrowheads="1"/>
          </p:cNvSpPr>
          <p:nvPr/>
        </p:nvSpPr>
        <p:spPr bwMode="auto">
          <a:xfrm>
            <a:off x="1070325" y="2369455"/>
            <a:ext cx="6909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algn="ctr" defTabSz="914400" eaLnBrk="1" hangingPunct="1"/>
            <a:r>
              <a:rPr lang="en-US" sz="4000" b="1" i="1" dirty="0">
                <a:solidFill>
                  <a:srgbClr val="FFFFFF"/>
                </a:solidFill>
                <a:latin typeface="方正兰亭中黑_GBK" pitchFamily="2" charset="-122"/>
                <a:ea typeface="方正兰亭中黑_GBK" pitchFamily="2" charset="-122"/>
              </a:rPr>
              <a:t>Bid for UVA Patrol System</a:t>
            </a:r>
          </a:p>
        </p:txBody>
      </p:sp>
      <p:sp>
        <p:nvSpPr>
          <p:cNvPr id="12291" name="矩形 30"/>
          <p:cNvSpPr>
            <a:spLocks noChangeArrowheads="1"/>
          </p:cNvSpPr>
          <p:nvPr/>
        </p:nvSpPr>
        <p:spPr bwMode="auto">
          <a:xfrm>
            <a:off x="5972274" y="3104117"/>
            <a:ext cx="2384425"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4400" eaLnBrk="1" hangingPunct="1">
              <a:lnSpc>
                <a:spcPct val="150000"/>
              </a:lnSpc>
            </a:pPr>
            <a:r>
              <a:rPr lang="en-US" altLang="zh-CN" sz="1600" b="1" i="1" dirty="0">
                <a:solidFill>
                  <a:srgbClr val="EEECE1"/>
                </a:solidFill>
                <a:cs typeface="Arial" pitchFamily="34" charset="0"/>
                <a:sym typeface="微软雅黑" pitchFamily="34" charset="-122"/>
              </a:rPr>
              <a:t>Team 2018-10</a:t>
            </a:r>
            <a:endParaRPr lang="zh-CN" altLang="en-US" sz="1600" b="1" i="1" dirty="0">
              <a:solidFill>
                <a:srgbClr val="EEECE1"/>
              </a:solidFill>
              <a:cs typeface="Arial" pitchFamily="34" charset="0"/>
              <a:sym typeface="微软雅黑" pitchFamily="34" charset="-122"/>
            </a:endParaRPr>
          </a:p>
        </p:txBody>
      </p:sp>
      <p:sp>
        <p:nvSpPr>
          <p:cNvPr id="4" name="椭圆 33">
            <a:extLst>
              <a:ext uri="{FF2B5EF4-FFF2-40B4-BE49-F238E27FC236}">
                <a16:creationId xmlns:a16="http://schemas.microsoft.com/office/drawing/2014/main" id="{41E7E961-5A33-4DEA-A7DA-A3226924D785}"/>
              </a:ext>
            </a:extLst>
          </p:cNvPr>
          <p:cNvSpPr>
            <a:spLocks noChangeArrowheads="1"/>
          </p:cNvSpPr>
          <p:nvPr/>
        </p:nvSpPr>
        <p:spPr bwMode="auto">
          <a:xfrm>
            <a:off x="2963424" y="472156"/>
            <a:ext cx="3217152" cy="284105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pic>
        <p:nvPicPr>
          <p:cNvPr id="5" name="图片 4">
            <a:extLst>
              <a:ext uri="{FF2B5EF4-FFF2-40B4-BE49-F238E27FC236}">
                <a16:creationId xmlns:a16="http://schemas.microsoft.com/office/drawing/2014/main" id="{5D98CE15-FA1C-417A-A55D-93BADFF9F022}"/>
              </a:ext>
            </a:extLst>
          </p:cNvPr>
          <p:cNvPicPr>
            <a:picLocks noChangeAspect="1"/>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838143" y="980320"/>
            <a:ext cx="1467713" cy="1467713"/>
          </a:xfrm>
          <a:prstGeom prst="rect">
            <a:avLst/>
          </a:prstGeom>
          <a:ln>
            <a:noFill/>
          </a:ln>
        </p:spPr>
      </p:pic>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2B7777"/>
            </a:gs>
            <a:gs pos="78750">
              <a:srgbClr val="11365B"/>
            </a:gs>
            <a:gs pos="34000">
              <a:srgbClr val="266874"/>
            </a:gs>
            <a:gs pos="54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15362"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5363" name="文本框 9"/>
          <p:cNvSpPr txBox="1">
            <a:spLocks noChangeArrowheads="1"/>
          </p:cNvSpPr>
          <p:nvPr/>
        </p:nvSpPr>
        <p:spPr bwMode="auto">
          <a:xfrm>
            <a:off x="119320" y="310148"/>
            <a:ext cx="29314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altLang="zh-CN" sz="1600" b="1" dirty="0">
                <a:solidFill>
                  <a:schemeClr val="bg1"/>
                </a:solidFill>
              </a:rPr>
              <a:t>2.1 Project Description</a:t>
            </a:r>
          </a:p>
        </p:txBody>
      </p:sp>
      <p:pic>
        <p:nvPicPr>
          <p:cNvPr id="15369"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8" y="1408372"/>
            <a:ext cx="4329291" cy="249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矩形 5"/>
          <p:cNvSpPr>
            <a:spLocks noChangeArrowheads="1"/>
          </p:cNvSpPr>
          <p:nvPr/>
        </p:nvSpPr>
        <p:spPr bwMode="auto">
          <a:xfrm>
            <a:off x="513933" y="1523079"/>
            <a:ext cx="3360109" cy="2097341"/>
          </a:xfrm>
          <a:prstGeom prst="rect">
            <a:avLst/>
          </a:prstGeom>
          <a:gradFill rotWithShape="0">
            <a:gsLst>
              <a:gs pos="0">
                <a:srgbClr val="2B7777"/>
              </a:gs>
              <a:gs pos="34000">
                <a:srgbClr val="266874"/>
              </a:gs>
              <a:gs pos="66000">
                <a:srgbClr val="184667"/>
              </a:gs>
              <a:gs pos="100000">
                <a:srgbClr val="061B4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dirty="0">
              <a:solidFill>
                <a:srgbClr val="FFFFFF"/>
              </a:solidFill>
            </a:endParaRPr>
          </a:p>
        </p:txBody>
      </p:sp>
      <p:sp>
        <p:nvSpPr>
          <p:cNvPr id="15371" name="矩形 28"/>
          <p:cNvSpPr>
            <a:spLocks noChangeArrowheads="1"/>
          </p:cNvSpPr>
          <p:nvPr/>
        </p:nvSpPr>
        <p:spPr bwMode="auto">
          <a:xfrm>
            <a:off x="1045809" y="3030405"/>
            <a:ext cx="23259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eaLnBrk="1" hangingPunct="1"/>
            <a:r>
              <a:rPr lang="en-US" altLang="zh-CN" sz="1600" b="1" dirty="0">
                <a:solidFill>
                  <a:srgbClr val="FFFFFF"/>
                </a:solidFill>
              </a:rPr>
              <a:t>UVA Patrol System</a:t>
            </a:r>
            <a:endParaRPr lang="zh-CN" altLang="en-US" sz="1600" b="1" dirty="0">
              <a:solidFill>
                <a:srgbClr val="FFFFFF"/>
              </a:solidFill>
            </a:endParaRPr>
          </a:p>
        </p:txBody>
      </p:sp>
      <p:sp>
        <p:nvSpPr>
          <p:cNvPr id="15374" name="椭圆 7"/>
          <p:cNvSpPr>
            <a:spLocks noChangeArrowheads="1"/>
          </p:cNvSpPr>
          <p:nvPr/>
        </p:nvSpPr>
        <p:spPr bwMode="auto">
          <a:xfrm>
            <a:off x="1585051" y="1875034"/>
            <a:ext cx="1074873" cy="1077688"/>
          </a:xfrm>
          <a:prstGeom prst="ellipse">
            <a:avLst/>
          </a:prstGeom>
          <a:noFill/>
          <a:ln w="28575" cmpd="sng">
            <a:solidFill>
              <a:schemeClr val="bg1"/>
            </a:solidFill>
            <a:rou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pic>
        <p:nvPicPr>
          <p:cNvPr id="3" name="图片 2">
            <a:extLst>
              <a:ext uri="{FF2B5EF4-FFF2-40B4-BE49-F238E27FC236}">
                <a16:creationId xmlns:a16="http://schemas.microsoft.com/office/drawing/2014/main" id="{31C410ED-3C23-4C13-8027-D71F664988B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662058" y="1991677"/>
            <a:ext cx="920857" cy="920857"/>
          </a:xfrm>
          <a:prstGeom prst="rect">
            <a:avLst/>
          </a:prstGeom>
          <a:ln>
            <a:noFill/>
          </a:ln>
        </p:spPr>
      </p:pic>
      <p:pic>
        <p:nvPicPr>
          <p:cNvPr id="13" name="officeArt object">
            <a:extLst>
              <a:ext uri="{FF2B5EF4-FFF2-40B4-BE49-F238E27FC236}">
                <a16:creationId xmlns:a16="http://schemas.microsoft.com/office/drawing/2014/main" id="{5F0BC6CF-6AC6-4A1A-8F84-2AB9769A847B}"/>
              </a:ext>
            </a:extLst>
          </p:cNvPr>
          <p:cNvPicPr/>
          <p:nvPr/>
        </p:nvPicPr>
        <p:blipFill>
          <a:blip r:embed="rId4">
            <a:extLst/>
          </a:blip>
          <a:stretch>
            <a:fillRect/>
          </a:stretch>
        </p:blipFill>
        <p:spPr>
          <a:xfrm>
            <a:off x="4462826" y="1094043"/>
            <a:ext cx="4455452" cy="2955411"/>
          </a:xfrm>
          <a:prstGeom prst="rect">
            <a:avLst/>
          </a:prstGeom>
          <a:ln w="12700" cap="flat">
            <a:noFill/>
            <a:miter lim="400000"/>
          </a:ln>
          <a:effectLst>
            <a:softEdge rad="127000"/>
          </a:effec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
            <a:extLst>
              <a:ext uri="{FF2B5EF4-FFF2-40B4-BE49-F238E27FC236}">
                <a16:creationId xmlns:a16="http://schemas.microsoft.com/office/drawing/2014/main" id="{390454BA-4824-49DD-8389-88892F44320D}"/>
              </a:ext>
            </a:extLst>
          </p:cNvPr>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7" name="文本框 9">
            <a:extLst>
              <a:ext uri="{FF2B5EF4-FFF2-40B4-BE49-F238E27FC236}">
                <a16:creationId xmlns:a16="http://schemas.microsoft.com/office/drawing/2014/main" id="{115F447C-C05F-4C58-8382-46E350C40962}"/>
              </a:ext>
            </a:extLst>
          </p:cNvPr>
          <p:cNvSpPr txBox="1">
            <a:spLocks noChangeArrowheads="1"/>
          </p:cNvSpPr>
          <p:nvPr/>
        </p:nvSpPr>
        <p:spPr bwMode="auto">
          <a:xfrm>
            <a:off x="119320" y="310148"/>
            <a:ext cx="29314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altLang="zh-CN" sz="1600" b="1" dirty="0">
                <a:solidFill>
                  <a:schemeClr val="bg1"/>
                </a:solidFill>
              </a:rPr>
              <a:t>2.1 Project Description</a:t>
            </a:r>
          </a:p>
        </p:txBody>
      </p:sp>
      <p:sp>
        <p:nvSpPr>
          <p:cNvPr id="10" name="文本框 9">
            <a:extLst>
              <a:ext uri="{FF2B5EF4-FFF2-40B4-BE49-F238E27FC236}">
                <a16:creationId xmlns:a16="http://schemas.microsoft.com/office/drawing/2014/main" id="{02E4CF00-FC11-4C27-93F2-68929051CDCB}"/>
              </a:ext>
            </a:extLst>
          </p:cNvPr>
          <p:cNvSpPr txBox="1"/>
          <p:nvPr/>
        </p:nvSpPr>
        <p:spPr>
          <a:xfrm>
            <a:off x="766152" y="1098990"/>
            <a:ext cx="2852665" cy="292388"/>
          </a:xfrm>
          <a:prstGeom prst="rect">
            <a:avLst/>
          </a:prstGeom>
          <a:noFill/>
        </p:spPr>
        <p:txBody>
          <a:bodyPr wrap="square" rtlCol="0">
            <a:spAutoFit/>
          </a:bodyPr>
          <a:lstStyle/>
          <a:p>
            <a:r>
              <a:rPr lang="en-US" altLang="zh-CN" dirty="0">
                <a:solidFill>
                  <a:schemeClr val="bg1"/>
                </a:solidFill>
              </a:rPr>
              <a:t>Defining UAV Patrol system</a:t>
            </a:r>
            <a:endParaRPr lang="zh-CN" altLang="en-US" dirty="0">
              <a:solidFill>
                <a:schemeClr val="bg1"/>
              </a:solidFill>
            </a:endParaRPr>
          </a:p>
        </p:txBody>
      </p:sp>
      <p:grpSp>
        <p:nvGrpSpPr>
          <p:cNvPr id="12" name="Hexagon 16">
            <a:extLst>
              <a:ext uri="{FF2B5EF4-FFF2-40B4-BE49-F238E27FC236}">
                <a16:creationId xmlns:a16="http://schemas.microsoft.com/office/drawing/2014/main" id="{834791D6-10D5-42A9-8DF0-F8CEF44DEF5C}"/>
              </a:ext>
            </a:extLst>
          </p:cNvPr>
          <p:cNvGrpSpPr/>
          <p:nvPr/>
        </p:nvGrpSpPr>
        <p:grpSpPr bwMode="auto">
          <a:xfrm>
            <a:off x="-80346" y="875332"/>
            <a:ext cx="1052946" cy="1032091"/>
            <a:chOff x="0" y="0"/>
            <a:chExt cx="914" cy="880"/>
          </a:xfrm>
        </p:grpSpPr>
        <p:pic>
          <p:nvPicPr>
            <p:cNvPr id="13" name="Hexagon 16">
              <a:extLst>
                <a:ext uri="{FF2B5EF4-FFF2-40B4-BE49-F238E27FC236}">
                  <a16:creationId xmlns:a16="http://schemas.microsoft.com/office/drawing/2014/main" id="{E160F824-729E-42C3-A9CA-A0A39B7394D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7">
              <a:extLst>
                <a:ext uri="{FF2B5EF4-FFF2-40B4-BE49-F238E27FC236}">
                  <a16:creationId xmlns:a16="http://schemas.microsoft.com/office/drawing/2014/main" id="{6A85D96A-0ACF-4647-B069-A31F1F54B125}"/>
                </a:ext>
              </a:extLst>
            </p:cNvPr>
            <p:cNvSpPr txBox="1">
              <a:spLocks noChangeArrowheads="1"/>
            </p:cNvSpPr>
            <p:nvPr/>
          </p:nvSpPr>
          <p:spPr bwMode="auto">
            <a:xfrm>
              <a:off x="482" y="229"/>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9pPr>
            </a:lstStyle>
            <a:p>
              <a:pPr algn="ctr" defTabSz="914400" eaLnBrk="1" hangingPunct="1"/>
              <a:endParaRPr lang="en-US" sz="1400" b="1">
                <a:solidFill>
                  <a:srgbClr val="181818"/>
                </a:solidFill>
                <a:latin typeface="Calibri" pitchFamily="34" charset="0"/>
                <a:ea typeface="方正兰亭特黑简体"/>
                <a:cs typeface="方正兰亭特黑简体"/>
              </a:endParaRPr>
            </a:p>
          </p:txBody>
        </p:sp>
      </p:grpSp>
      <p:sp>
        <p:nvSpPr>
          <p:cNvPr id="15" name="文本框 14">
            <a:extLst>
              <a:ext uri="{FF2B5EF4-FFF2-40B4-BE49-F238E27FC236}">
                <a16:creationId xmlns:a16="http://schemas.microsoft.com/office/drawing/2014/main" id="{A55CCAF0-8E8F-49DE-B380-B9A17E83D94F}"/>
              </a:ext>
            </a:extLst>
          </p:cNvPr>
          <p:cNvSpPr txBox="1"/>
          <p:nvPr/>
        </p:nvSpPr>
        <p:spPr>
          <a:xfrm>
            <a:off x="766152" y="1615036"/>
            <a:ext cx="6948053" cy="2677656"/>
          </a:xfrm>
          <a:prstGeom prst="rect">
            <a:avLst/>
          </a:prstGeom>
          <a:noFill/>
        </p:spPr>
        <p:txBody>
          <a:bodyPr wrap="square" rtlCol="0">
            <a:spAutoFit/>
          </a:bodyPr>
          <a:lstStyle/>
          <a:p>
            <a:r>
              <a:rPr lang="en-US" altLang="zh-CN" sz="1050" dirty="0">
                <a:solidFill>
                  <a:schemeClr val="bg1"/>
                </a:solidFill>
              </a:rPr>
              <a:t>Manned and unmanned aircraft of the same type generally have recognizably similar physical components. The main exceptions are the cockpit and environmental control system or life support system. Some UAVs carry payloads (such as a camera) that weigh considerably less than an adult human, and as a result can be considerably smaller. Though they carry heavy payloads, weaponized military UAVs are lighter than their manned counterparts with comparable armaments.</a:t>
            </a:r>
          </a:p>
          <a:p>
            <a:endParaRPr lang="zh-CN" altLang="zh-CN" sz="1050" dirty="0">
              <a:solidFill>
                <a:schemeClr val="bg1"/>
              </a:solidFill>
            </a:endParaRPr>
          </a:p>
          <a:p>
            <a:r>
              <a:rPr lang="en-US" altLang="zh-CN" sz="1050" dirty="0">
                <a:solidFill>
                  <a:schemeClr val="bg1"/>
                </a:solidFill>
              </a:rPr>
              <a:t>Small civilian UAVs have no life-critical systems, and can thus be built out of lighter but less sturdy materials and shapes, and can use less robustly tested electronic control systems. For small UAVs, the </a:t>
            </a:r>
            <a:r>
              <a:rPr lang="it-IT" altLang="zh-CN" sz="1050" dirty="0">
                <a:solidFill>
                  <a:schemeClr val="bg1"/>
                </a:solidFill>
              </a:rPr>
              <a:t>quadcopter</a:t>
            </a:r>
            <a:r>
              <a:rPr lang="en-US" altLang="zh-CN" sz="1050" dirty="0">
                <a:solidFill>
                  <a:schemeClr val="bg1"/>
                </a:solidFill>
              </a:rPr>
              <a:t> design has become popular, though this layout is rarely used for manned aircraft. Miniaturization means that less-powerful propulsion technologies can be used that are not feasible for manned aircraft, such as small electric motors and batteries.</a:t>
            </a:r>
          </a:p>
          <a:p>
            <a:endParaRPr lang="zh-CN" altLang="zh-CN" sz="1050" dirty="0">
              <a:solidFill>
                <a:schemeClr val="bg1"/>
              </a:solidFill>
            </a:endParaRPr>
          </a:p>
          <a:p>
            <a:r>
              <a:rPr lang="en-US" altLang="zh-CN" sz="1050" dirty="0">
                <a:solidFill>
                  <a:schemeClr val="bg1"/>
                </a:solidFill>
              </a:rPr>
              <a:t>Control systems for UAVs are often different than manned craft. For remote human control, a camera and video link almost always replace the cockpit windows; radio-transmitted digital commands replace physical cockpit controls. Autopilot software is used on both manned and unmanned aircraft, with varying feature sets.</a:t>
            </a:r>
            <a:endParaRPr lang="zh-CN" altLang="en-US" sz="1050" dirty="0">
              <a:solidFill>
                <a:schemeClr val="bg1"/>
              </a:solidFill>
            </a:endParaRPr>
          </a:p>
        </p:txBody>
      </p:sp>
    </p:spTree>
    <p:extLst>
      <p:ext uri="{BB962C8B-B14F-4D97-AF65-F5344CB8AC3E}">
        <p14:creationId xmlns:p14="http://schemas.microsoft.com/office/powerpoint/2010/main" val="386470822"/>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6387" name="文本框 33"/>
          <p:cNvSpPr txBox="1">
            <a:spLocks noChangeArrowheads="1"/>
          </p:cNvSpPr>
          <p:nvPr/>
        </p:nvSpPr>
        <p:spPr bwMode="auto">
          <a:xfrm>
            <a:off x="129698" y="310958"/>
            <a:ext cx="32051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1600" b="1" dirty="0">
                <a:solidFill>
                  <a:schemeClr val="bg1"/>
                </a:solidFill>
              </a:rPr>
              <a:t>2.1.1 </a:t>
            </a:r>
            <a:r>
              <a:rPr lang="en-US" altLang="zh-CN" sz="1600" b="1" dirty="0">
                <a:solidFill>
                  <a:schemeClr val="bg1"/>
                </a:solidFill>
              </a:rPr>
              <a:t>Elements of Technology</a:t>
            </a:r>
            <a:endParaRPr lang="zh-CN" altLang="en-US" sz="1600" b="1" dirty="0">
              <a:solidFill>
                <a:schemeClr val="bg1"/>
              </a:solidFill>
            </a:endParaRPr>
          </a:p>
        </p:txBody>
      </p:sp>
      <p:sp>
        <p:nvSpPr>
          <p:cNvPr id="16389" name="矩形 40"/>
          <p:cNvSpPr>
            <a:spLocks noChangeArrowheads="1"/>
          </p:cNvSpPr>
          <p:nvPr/>
        </p:nvSpPr>
        <p:spPr bwMode="auto">
          <a:xfrm>
            <a:off x="1319213" y="1244600"/>
            <a:ext cx="14087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eaLnBrk="1" hangingPunct="1"/>
            <a:r>
              <a:rPr lang="en-US" altLang="zh-CN" sz="2000" b="1" dirty="0">
                <a:solidFill>
                  <a:srgbClr val="FFFFFF"/>
                </a:solidFill>
              </a:rPr>
              <a:t>Webpage</a:t>
            </a:r>
            <a:endParaRPr lang="zh-CN" altLang="en-US" sz="2000" b="1" dirty="0">
              <a:solidFill>
                <a:srgbClr val="FFFFFF"/>
              </a:solidFill>
            </a:endParaRPr>
          </a:p>
        </p:txBody>
      </p:sp>
      <p:sp>
        <p:nvSpPr>
          <p:cNvPr id="16390" name="矩形 55"/>
          <p:cNvSpPr>
            <a:spLocks noChangeArrowheads="1"/>
          </p:cNvSpPr>
          <p:nvPr/>
        </p:nvSpPr>
        <p:spPr bwMode="auto">
          <a:xfrm>
            <a:off x="1355118" y="1653454"/>
            <a:ext cx="238760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dirty="0">
                <a:solidFill>
                  <a:schemeClr val="bg1"/>
                </a:solidFill>
              </a:rPr>
              <a:t>-Html5 </a:t>
            </a:r>
          </a:p>
          <a:p>
            <a:pPr eaLnBrk="1" hangingPunct="1"/>
            <a:r>
              <a:rPr lang="en-US" altLang="zh-CN" dirty="0">
                <a:solidFill>
                  <a:schemeClr val="bg1"/>
                </a:solidFill>
              </a:rPr>
              <a:t>-Css3</a:t>
            </a:r>
          </a:p>
          <a:p>
            <a:pPr eaLnBrk="1" hangingPunct="1"/>
            <a:r>
              <a:rPr lang="en-US" altLang="zh-CN" dirty="0">
                <a:solidFill>
                  <a:schemeClr val="bg1"/>
                </a:solidFill>
              </a:rPr>
              <a:t>-</a:t>
            </a:r>
            <a:r>
              <a:rPr lang="en-US" altLang="zh-CN" dirty="0" err="1">
                <a:solidFill>
                  <a:schemeClr val="bg1"/>
                </a:solidFill>
              </a:rPr>
              <a:t>Javascript</a:t>
            </a:r>
            <a:r>
              <a:rPr lang="en-US" altLang="zh-CN" dirty="0">
                <a:solidFill>
                  <a:schemeClr val="bg1"/>
                </a:solidFill>
              </a:rPr>
              <a:t> visual </a:t>
            </a:r>
            <a:r>
              <a:rPr lang="en-US" altLang="zh-CN" dirty="0" err="1">
                <a:solidFill>
                  <a:schemeClr val="bg1"/>
                </a:solidFill>
              </a:rPr>
              <a:t>stdio</a:t>
            </a:r>
            <a:r>
              <a:rPr lang="en-US" altLang="zh-CN" dirty="0">
                <a:solidFill>
                  <a:schemeClr val="bg1"/>
                </a:solidFill>
              </a:rPr>
              <a:t> code</a:t>
            </a:r>
            <a:endParaRPr lang="zh-CN" altLang="en-US" sz="1200" dirty="0">
              <a:solidFill>
                <a:schemeClr val="bg1"/>
              </a:solidFill>
              <a:latin typeface="Calibri" pitchFamily="34" charset="0"/>
              <a:ea typeface="方正兰亭超细黑简体" pitchFamily="2" charset="-122"/>
            </a:endParaRPr>
          </a:p>
        </p:txBody>
      </p:sp>
      <p:sp>
        <p:nvSpPr>
          <p:cNvPr id="16391" name="矩形 42"/>
          <p:cNvSpPr>
            <a:spLocks noChangeArrowheads="1"/>
          </p:cNvSpPr>
          <p:nvPr/>
        </p:nvSpPr>
        <p:spPr bwMode="auto">
          <a:xfrm>
            <a:off x="5762625" y="1292225"/>
            <a:ext cx="2931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eaLnBrk="1" hangingPunct="1"/>
            <a:r>
              <a:rPr lang="en-US" altLang="zh-CN" sz="2000" b="1" dirty="0">
                <a:solidFill>
                  <a:schemeClr val="bg1"/>
                </a:solidFill>
              </a:rPr>
              <a:t>Camera and </a:t>
            </a:r>
            <a:r>
              <a:rPr lang="en-US" altLang="zh-CN" sz="2000" b="1" dirty="0" err="1">
                <a:solidFill>
                  <a:schemeClr val="bg1"/>
                </a:solidFill>
              </a:rPr>
              <a:t>Dji</a:t>
            </a:r>
            <a:r>
              <a:rPr lang="en-US" altLang="zh-CN" sz="2000" b="1" dirty="0">
                <a:solidFill>
                  <a:schemeClr val="bg1"/>
                </a:solidFill>
              </a:rPr>
              <a:t> UAV</a:t>
            </a:r>
            <a:endParaRPr lang="zh-CN" altLang="en-US" sz="2000" b="1" i="1" dirty="0">
              <a:solidFill>
                <a:schemeClr val="bg1"/>
              </a:solidFill>
            </a:endParaRPr>
          </a:p>
        </p:txBody>
      </p:sp>
      <p:sp>
        <p:nvSpPr>
          <p:cNvPr id="16392" name="矩形 55"/>
          <p:cNvSpPr>
            <a:spLocks noChangeArrowheads="1"/>
          </p:cNvSpPr>
          <p:nvPr/>
        </p:nvSpPr>
        <p:spPr bwMode="auto">
          <a:xfrm>
            <a:off x="5762625" y="1660525"/>
            <a:ext cx="23876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dirty="0">
                <a:solidFill>
                  <a:schemeClr val="bg1"/>
                </a:solidFill>
              </a:rPr>
              <a:t>-Linux(</a:t>
            </a:r>
            <a:r>
              <a:rPr lang="es-ES_tradnl" altLang="zh-CN" dirty="0">
                <a:solidFill>
                  <a:schemeClr val="bg1"/>
                </a:solidFill>
              </a:rPr>
              <a:t>Ubuntu</a:t>
            </a:r>
            <a:r>
              <a:rPr lang="en-US" altLang="zh-CN" dirty="0">
                <a:solidFill>
                  <a:schemeClr val="bg1"/>
                </a:solidFill>
              </a:rPr>
              <a:t>)</a:t>
            </a:r>
          </a:p>
          <a:p>
            <a:pPr eaLnBrk="1" hangingPunct="1"/>
            <a:r>
              <a:rPr lang="en-US" altLang="zh-CN" dirty="0">
                <a:solidFill>
                  <a:schemeClr val="bg1"/>
                </a:solidFill>
              </a:rPr>
              <a:t>-Manifold programming</a:t>
            </a:r>
          </a:p>
          <a:p>
            <a:pPr eaLnBrk="1" hangingPunct="1"/>
            <a:r>
              <a:rPr lang="en-US" altLang="zh-CN" dirty="0">
                <a:solidFill>
                  <a:schemeClr val="bg1"/>
                </a:solidFill>
              </a:rPr>
              <a:t>-</a:t>
            </a:r>
            <a:r>
              <a:rPr lang="en-US" altLang="zh-CN" dirty="0" err="1">
                <a:solidFill>
                  <a:schemeClr val="bg1"/>
                </a:solidFill>
              </a:rPr>
              <a:t>Dji</a:t>
            </a:r>
            <a:r>
              <a:rPr lang="en-US" altLang="zh-CN" dirty="0">
                <a:solidFill>
                  <a:schemeClr val="bg1"/>
                </a:solidFill>
              </a:rPr>
              <a:t> Onboard SDK</a:t>
            </a:r>
          </a:p>
          <a:p>
            <a:pPr eaLnBrk="1" hangingPunct="1"/>
            <a:r>
              <a:rPr lang="en-US" altLang="zh-CN" dirty="0">
                <a:solidFill>
                  <a:schemeClr val="bg1"/>
                </a:solidFill>
              </a:rPr>
              <a:t>-Python(</a:t>
            </a:r>
            <a:r>
              <a:rPr lang="en-US" altLang="zh-CN" dirty="0" err="1">
                <a:solidFill>
                  <a:schemeClr val="bg1"/>
                </a:solidFill>
              </a:rPr>
              <a:t>Pycharm</a:t>
            </a:r>
            <a:r>
              <a:rPr lang="en-US" altLang="zh-CN" dirty="0">
                <a:solidFill>
                  <a:schemeClr val="bg1"/>
                </a:solidFill>
              </a:rPr>
              <a:t>)</a:t>
            </a:r>
          </a:p>
        </p:txBody>
      </p:sp>
      <p:sp>
        <p:nvSpPr>
          <p:cNvPr id="16393" name="矩形 44"/>
          <p:cNvSpPr>
            <a:spLocks noChangeArrowheads="1"/>
          </p:cNvSpPr>
          <p:nvPr/>
        </p:nvSpPr>
        <p:spPr bwMode="auto">
          <a:xfrm>
            <a:off x="1319213" y="3133725"/>
            <a:ext cx="3045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eaLnBrk="1" hangingPunct="1"/>
            <a:r>
              <a:rPr lang="en-US" altLang="zh-CN" sz="2000" b="1" dirty="0">
                <a:solidFill>
                  <a:srgbClr val="FFFFFF"/>
                </a:solidFill>
              </a:rPr>
              <a:t>Video Stream Process</a:t>
            </a:r>
            <a:endParaRPr lang="zh-CN" altLang="en-US" sz="2000" b="1" dirty="0">
              <a:solidFill>
                <a:srgbClr val="FFFFFF"/>
              </a:solidFill>
            </a:endParaRPr>
          </a:p>
        </p:txBody>
      </p:sp>
      <p:sp>
        <p:nvSpPr>
          <p:cNvPr id="16394" name="矩形 55"/>
          <p:cNvSpPr>
            <a:spLocks noChangeArrowheads="1"/>
          </p:cNvSpPr>
          <p:nvPr/>
        </p:nvSpPr>
        <p:spPr bwMode="auto">
          <a:xfrm>
            <a:off x="1319213" y="3502025"/>
            <a:ext cx="238760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dirty="0">
                <a:solidFill>
                  <a:schemeClr val="bg1"/>
                </a:solidFill>
              </a:rPr>
              <a:t>-Python2.7/Python3</a:t>
            </a:r>
            <a:endParaRPr lang="zh-CN" altLang="en-US" sz="1200" dirty="0">
              <a:solidFill>
                <a:schemeClr val="bg1"/>
              </a:solidFill>
              <a:latin typeface="Calibri" pitchFamily="34" charset="0"/>
              <a:ea typeface="方正兰亭超细黑简体" pitchFamily="2" charset="-122"/>
            </a:endParaRPr>
          </a:p>
        </p:txBody>
      </p:sp>
      <p:grpSp>
        <p:nvGrpSpPr>
          <p:cNvPr id="16397" name="组合 1"/>
          <p:cNvGrpSpPr/>
          <p:nvPr/>
        </p:nvGrpSpPr>
        <p:grpSpPr bwMode="auto">
          <a:xfrm>
            <a:off x="763588" y="1255713"/>
            <a:ext cx="466725" cy="466725"/>
            <a:chOff x="0" y="0"/>
            <a:chExt cx="672490" cy="672490"/>
          </a:xfrm>
        </p:grpSpPr>
        <p:sp>
          <p:nvSpPr>
            <p:cNvPr id="16398" name="椭圆 17"/>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6399" name="椭圆 19"/>
            <p:cNvSpPr>
              <a:spLocks noChangeArrowheads="1"/>
            </p:cNvSpPr>
            <p:nvPr/>
          </p:nvSpPr>
          <p:spPr bwMode="auto">
            <a:xfrm>
              <a:off x="80058" y="80058"/>
              <a:ext cx="512373" cy="512373"/>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6400" name="椭圆 21"/>
            <p:cNvSpPr>
              <a:spLocks noChangeArrowheads="1"/>
            </p:cNvSpPr>
            <p:nvPr/>
          </p:nvSpPr>
          <p:spPr bwMode="auto">
            <a:xfrm>
              <a:off x="160117" y="164691"/>
              <a:ext cx="352257" cy="35225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grpSp>
      <p:grpSp>
        <p:nvGrpSpPr>
          <p:cNvPr id="16401" name="组合 23"/>
          <p:cNvGrpSpPr/>
          <p:nvPr/>
        </p:nvGrpSpPr>
        <p:grpSpPr bwMode="auto">
          <a:xfrm>
            <a:off x="5295900" y="1300163"/>
            <a:ext cx="466725" cy="466725"/>
            <a:chOff x="0" y="0"/>
            <a:chExt cx="672490" cy="672490"/>
          </a:xfrm>
        </p:grpSpPr>
        <p:sp>
          <p:nvSpPr>
            <p:cNvPr id="16402" name="椭圆 24"/>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6403" name="椭圆 25"/>
            <p:cNvSpPr>
              <a:spLocks noChangeArrowheads="1"/>
            </p:cNvSpPr>
            <p:nvPr/>
          </p:nvSpPr>
          <p:spPr bwMode="auto">
            <a:xfrm>
              <a:off x="80059" y="80058"/>
              <a:ext cx="512373" cy="512373"/>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6404" name="椭圆 26"/>
            <p:cNvSpPr>
              <a:spLocks noChangeArrowheads="1"/>
            </p:cNvSpPr>
            <p:nvPr/>
          </p:nvSpPr>
          <p:spPr bwMode="auto">
            <a:xfrm>
              <a:off x="160117" y="164691"/>
              <a:ext cx="352257" cy="35225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grpSp>
      <p:grpSp>
        <p:nvGrpSpPr>
          <p:cNvPr id="16405" name="组合 27"/>
          <p:cNvGrpSpPr/>
          <p:nvPr/>
        </p:nvGrpSpPr>
        <p:grpSpPr bwMode="auto">
          <a:xfrm>
            <a:off x="763588" y="3143250"/>
            <a:ext cx="466725" cy="466725"/>
            <a:chOff x="0" y="0"/>
            <a:chExt cx="672490" cy="672490"/>
          </a:xfrm>
        </p:grpSpPr>
        <p:sp>
          <p:nvSpPr>
            <p:cNvPr id="16406" name="椭圆 28"/>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6407" name="椭圆 29"/>
            <p:cNvSpPr>
              <a:spLocks noChangeArrowheads="1"/>
            </p:cNvSpPr>
            <p:nvPr/>
          </p:nvSpPr>
          <p:spPr bwMode="auto">
            <a:xfrm>
              <a:off x="80058" y="80059"/>
              <a:ext cx="512373" cy="512373"/>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6408" name="椭圆 30"/>
            <p:cNvSpPr>
              <a:spLocks noChangeArrowheads="1"/>
            </p:cNvSpPr>
            <p:nvPr/>
          </p:nvSpPr>
          <p:spPr bwMode="auto">
            <a:xfrm>
              <a:off x="160117" y="164691"/>
              <a:ext cx="352257" cy="35225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circle(in)">
                                      <p:cBhvr>
                                        <p:cTn id="7" dur="2000"/>
                                        <p:tgtEl>
                                          <p:spTgt spid="1638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6390"/>
                                        </p:tgtEl>
                                        <p:attrNameLst>
                                          <p:attrName>style.visibility</p:attrName>
                                        </p:attrNameLst>
                                      </p:cBhvr>
                                      <p:to>
                                        <p:strVal val="visible"/>
                                      </p:to>
                                    </p:set>
                                    <p:animEffect transition="in" filter="circle(in)">
                                      <p:cBhvr>
                                        <p:cTn id="10" dur="2000"/>
                                        <p:tgtEl>
                                          <p:spTgt spid="16390"/>
                                        </p:tgtEl>
                                      </p:cBhvr>
                                    </p:animEffect>
                                  </p:childTnLst>
                                </p:cTn>
                              </p:par>
                              <p:par>
                                <p:cTn id="11" presetID="6" presetClass="entr" presetSubtype="16" fill="hold" nodeType="withEffect">
                                  <p:stCondLst>
                                    <p:cond delay="0"/>
                                  </p:stCondLst>
                                  <p:childTnLst>
                                    <p:set>
                                      <p:cBhvr>
                                        <p:cTn id="12" dur="1" fill="hold">
                                          <p:stCondLst>
                                            <p:cond delay="0"/>
                                          </p:stCondLst>
                                        </p:cTn>
                                        <p:tgtEl>
                                          <p:spTgt spid="16397"/>
                                        </p:tgtEl>
                                        <p:attrNameLst>
                                          <p:attrName>style.visibility</p:attrName>
                                        </p:attrNameLst>
                                      </p:cBhvr>
                                      <p:to>
                                        <p:strVal val="visible"/>
                                      </p:to>
                                    </p:set>
                                    <p:animEffect transition="in" filter="circle(in)">
                                      <p:cBhvr>
                                        <p:cTn id="13" dur="2000"/>
                                        <p:tgtEl>
                                          <p:spTgt spid="16397"/>
                                        </p:tgtEl>
                                      </p:cBhvr>
                                    </p:animEffect>
                                  </p:childTnLst>
                                </p:cTn>
                              </p:par>
                            </p:childTnLst>
                          </p:cTn>
                        </p:par>
                        <p:par>
                          <p:cTn id="14" fill="hold">
                            <p:stCondLst>
                              <p:cond delay="2000"/>
                            </p:stCondLst>
                            <p:childTnLst>
                              <p:par>
                                <p:cTn id="15" presetID="6" presetClass="entr" presetSubtype="16" fill="hold" grpId="0" nodeType="afterEffect">
                                  <p:stCondLst>
                                    <p:cond delay="0"/>
                                  </p:stCondLst>
                                  <p:childTnLst>
                                    <p:set>
                                      <p:cBhvr>
                                        <p:cTn id="16" dur="1" fill="hold">
                                          <p:stCondLst>
                                            <p:cond delay="0"/>
                                          </p:stCondLst>
                                        </p:cTn>
                                        <p:tgtEl>
                                          <p:spTgt spid="16391"/>
                                        </p:tgtEl>
                                        <p:attrNameLst>
                                          <p:attrName>style.visibility</p:attrName>
                                        </p:attrNameLst>
                                      </p:cBhvr>
                                      <p:to>
                                        <p:strVal val="visible"/>
                                      </p:to>
                                    </p:set>
                                    <p:animEffect transition="in" filter="circle(in)">
                                      <p:cBhvr>
                                        <p:cTn id="17" dur="2000"/>
                                        <p:tgtEl>
                                          <p:spTgt spid="16391"/>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6392"/>
                                        </p:tgtEl>
                                        <p:attrNameLst>
                                          <p:attrName>style.visibility</p:attrName>
                                        </p:attrNameLst>
                                      </p:cBhvr>
                                      <p:to>
                                        <p:strVal val="visible"/>
                                      </p:to>
                                    </p:set>
                                    <p:animEffect transition="in" filter="circle(in)">
                                      <p:cBhvr>
                                        <p:cTn id="20" dur="2000"/>
                                        <p:tgtEl>
                                          <p:spTgt spid="16392"/>
                                        </p:tgtEl>
                                      </p:cBhvr>
                                    </p:animEffect>
                                  </p:childTnLst>
                                </p:cTn>
                              </p:par>
                              <p:par>
                                <p:cTn id="21" presetID="6" presetClass="entr" presetSubtype="16" fill="hold" nodeType="withEffect">
                                  <p:stCondLst>
                                    <p:cond delay="0"/>
                                  </p:stCondLst>
                                  <p:childTnLst>
                                    <p:set>
                                      <p:cBhvr>
                                        <p:cTn id="22" dur="1" fill="hold">
                                          <p:stCondLst>
                                            <p:cond delay="0"/>
                                          </p:stCondLst>
                                        </p:cTn>
                                        <p:tgtEl>
                                          <p:spTgt spid="16401"/>
                                        </p:tgtEl>
                                        <p:attrNameLst>
                                          <p:attrName>style.visibility</p:attrName>
                                        </p:attrNameLst>
                                      </p:cBhvr>
                                      <p:to>
                                        <p:strVal val="visible"/>
                                      </p:to>
                                    </p:set>
                                    <p:animEffect transition="in" filter="circle(in)">
                                      <p:cBhvr>
                                        <p:cTn id="23" dur="2000"/>
                                        <p:tgtEl>
                                          <p:spTgt spid="16401"/>
                                        </p:tgtEl>
                                      </p:cBhvr>
                                    </p:animEffect>
                                  </p:childTnLst>
                                </p:cTn>
                              </p:par>
                            </p:childTnLst>
                          </p:cTn>
                        </p:par>
                        <p:par>
                          <p:cTn id="24" fill="hold">
                            <p:stCondLst>
                              <p:cond delay="4000"/>
                            </p:stCondLst>
                            <p:childTnLst>
                              <p:par>
                                <p:cTn id="25" presetID="6" presetClass="entr" presetSubtype="16" fill="hold" nodeType="afterEffect">
                                  <p:stCondLst>
                                    <p:cond delay="0"/>
                                  </p:stCondLst>
                                  <p:childTnLst>
                                    <p:set>
                                      <p:cBhvr>
                                        <p:cTn id="26" dur="1" fill="hold">
                                          <p:stCondLst>
                                            <p:cond delay="0"/>
                                          </p:stCondLst>
                                        </p:cTn>
                                        <p:tgtEl>
                                          <p:spTgt spid="16405"/>
                                        </p:tgtEl>
                                        <p:attrNameLst>
                                          <p:attrName>style.visibility</p:attrName>
                                        </p:attrNameLst>
                                      </p:cBhvr>
                                      <p:to>
                                        <p:strVal val="visible"/>
                                      </p:to>
                                    </p:set>
                                    <p:animEffect transition="in" filter="circle(in)">
                                      <p:cBhvr>
                                        <p:cTn id="27" dur="2000"/>
                                        <p:tgtEl>
                                          <p:spTgt spid="16405"/>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6393"/>
                                        </p:tgtEl>
                                        <p:attrNameLst>
                                          <p:attrName>style.visibility</p:attrName>
                                        </p:attrNameLst>
                                      </p:cBhvr>
                                      <p:to>
                                        <p:strVal val="visible"/>
                                      </p:to>
                                    </p:set>
                                    <p:animEffect transition="in" filter="circle(in)">
                                      <p:cBhvr>
                                        <p:cTn id="30" dur="2000"/>
                                        <p:tgtEl>
                                          <p:spTgt spid="16393"/>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16394"/>
                                        </p:tgtEl>
                                        <p:attrNameLst>
                                          <p:attrName>style.visibility</p:attrName>
                                        </p:attrNameLst>
                                      </p:cBhvr>
                                      <p:to>
                                        <p:strVal val="visible"/>
                                      </p:to>
                                    </p:set>
                                    <p:animEffect transition="in" filter="circle(in)">
                                      <p:cBhvr>
                                        <p:cTn id="33" dur="20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P spid="16390" grpId="0"/>
      <p:bldP spid="16391" grpId="0"/>
      <p:bldP spid="16392" grpId="0"/>
      <p:bldP spid="16393" grpId="0"/>
      <p:bldP spid="1639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24581" name="矩形 54"/>
          <p:cNvSpPr>
            <a:spLocks noChangeArrowheads="1"/>
          </p:cNvSpPr>
          <p:nvPr/>
        </p:nvSpPr>
        <p:spPr bwMode="auto">
          <a:xfrm>
            <a:off x="563563" y="1347788"/>
            <a:ext cx="7927975" cy="2395537"/>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dirty="0">
              <a:solidFill>
                <a:srgbClr val="FFFFFF"/>
              </a:solidFill>
            </a:endParaRPr>
          </a:p>
        </p:txBody>
      </p:sp>
      <p:grpSp>
        <p:nvGrpSpPr>
          <p:cNvPr id="24588" name="组合 4"/>
          <p:cNvGrpSpPr/>
          <p:nvPr/>
        </p:nvGrpSpPr>
        <p:grpSpPr bwMode="auto">
          <a:xfrm>
            <a:off x="3392488" y="684213"/>
            <a:ext cx="2135187" cy="3668712"/>
            <a:chOff x="0" y="0"/>
            <a:chExt cx="2135187" cy="3668712"/>
          </a:xfrm>
        </p:grpSpPr>
        <p:pic>
          <p:nvPicPr>
            <p:cNvPr id="24589" name="图片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5187"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0" name="矩形 64"/>
            <p:cNvSpPr>
              <a:spLocks noChangeArrowheads="1"/>
            </p:cNvSpPr>
            <p:nvPr/>
          </p:nvSpPr>
          <p:spPr bwMode="auto">
            <a:xfrm>
              <a:off x="442912" y="663575"/>
              <a:ext cx="1343025" cy="2366962"/>
            </a:xfrm>
            <a:prstGeom prst="rect">
              <a:avLst/>
            </a:prstGeom>
            <a:gradFill rotWithShape="0">
              <a:gsLst>
                <a:gs pos="0">
                  <a:srgbClr val="2B7777"/>
                </a:gs>
                <a:gs pos="34000">
                  <a:srgbClr val="266874"/>
                </a:gs>
                <a:gs pos="66000">
                  <a:srgbClr val="184667"/>
                </a:gs>
                <a:gs pos="100000">
                  <a:srgbClr val="061B4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sp>
        <p:nvSpPr>
          <p:cNvPr id="24592" name="矩形 117"/>
          <p:cNvSpPr>
            <a:spLocks noChangeArrowheads="1"/>
          </p:cNvSpPr>
          <p:nvPr/>
        </p:nvSpPr>
        <p:spPr bwMode="auto">
          <a:xfrm>
            <a:off x="1371600" y="2569771"/>
            <a:ext cx="2343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200" dirty="0">
                <a:solidFill>
                  <a:schemeClr val="bg1"/>
                </a:solidFill>
              </a:rPr>
              <a:t>-Raspberry Pi   </a:t>
            </a:r>
          </a:p>
          <a:p>
            <a:pPr eaLnBrk="1" hangingPunct="1"/>
            <a:r>
              <a:rPr lang="en-US" altLang="zh-CN" sz="1200" dirty="0">
                <a:solidFill>
                  <a:schemeClr val="bg1"/>
                </a:solidFill>
              </a:rPr>
              <a:t>-USB camera </a:t>
            </a:r>
          </a:p>
          <a:p>
            <a:pPr eaLnBrk="1" hangingPunct="1"/>
            <a:r>
              <a:rPr lang="en-US" altLang="zh-CN" sz="1200" dirty="0">
                <a:solidFill>
                  <a:schemeClr val="bg1"/>
                </a:solidFill>
              </a:rPr>
              <a:t>-</a:t>
            </a:r>
            <a:r>
              <a:rPr lang="en-US" altLang="zh-CN" sz="1200" dirty="0" err="1">
                <a:solidFill>
                  <a:schemeClr val="bg1"/>
                </a:solidFill>
              </a:rPr>
              <a:t>JoyStick</a:t>
            </a:r>
            <a:r>
              <a:rPr lang="en-US" altLang="zh-CN" sz="1200" dirty="0">
                <a:solidFill>
                  <a:schemeClr val="bg1"/>
                </a:solidFill>
              </a:rPr>
              <a:t>  </a:t>
            </a:r>
          </a:p>
          <a:p>
            <a:pPr eaLnBrk="1" hangingPunct="1"/>
            <a:r>
              <a:rPr lang="it-IT" altLang="zh-CN" sz="1200" dirty="0">
                <a:solidFill>
                  <a:schemeClr val="bg1"/>
                </a:solidFill>
              </a:rPr>
              <a:t>-Arduino UNO</a:t>
            </a:r>
            <a:endParaRPr lang="en-US" sz="1200" dirty="0">
              <a:solidFill>
                <a:schemeClr val="bg1"/>
              </a:solidFill>
              <a:latin typeface="Arial" pitchFamily="34" charset="0"/>
              <a:ea typeface="方正兰亭超细黑简体" pitchFamily="2" charset="-122"/>
            </a:endParaRPr>
          </a:p>
        </p:txBody>
      </p:sp>
      <p:grpSp>
        <p:nvGrpSpPr>
          <p:cNvPr id="24593" name="Hexagon 16"/>
          <p:cNvGrpSpPr/>
          <p:nvPr/>
        </p:nvGrpSpPr>
        <p:grpSpPr bwMode="auto">
          <a:xfrm>
            <a:off x="739720" y="1294013"/>
            <a:ext cx="2159001" cy="1981142"/>
            <a:chOff x="-1" y="-11"/>
            <a:chExt cx="1302" cy="1210"/>
          </a:xfrm>
        </p:grpSpPr>
        <p:pic>
          <p:nvPicPr>
            <p:cNvPr id="24594" name="Hexagon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
              <a:ext cx="1302"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5" name="Text Box 19"/>
            <p:cNvSpPr txBox="1">
              <a:spLocks noChangeArrowheads="1"/>
            </p:cNvSpPr>
            <p:nvPr/>
          </p:nvSpPr>
          <p:spPr bwMode="auto">
            <a:xfrm>
              <a:off x="542" y="280"/>
              <a:ext cx="466"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9pPr>
            </a:lstStyle>
            <a:p>
              <a:pPr algn="ctr" defTabSz="914400" eaLnBrk="1" hangingPunct="1"/>
              <a:endParaRPr lang="en-US" sz="1400" b="1">
                <a:solidFill>
                  <a:srgbClr val="181818"/>
                </a:solidFill>
                <a:latin typeface="Calibri" pitchFamily="34" charset="0"/>
                <a:ea typeface="方正兰亭特黑简体"/>
                <a:cs typeface="方正兰亭特黑简体"/>
              </a:endParaRPr>
            </a:p>
          </p:txBody>
        </p:sp>
      </p:grpSp>
      <p:grpSp>
        <p:nvGrpSpPr>
          <p:cNvPr id="24596" name="Hexagon 16"/>
          <p:cNvGrpSpPr/>
          <p:nvPr/>
        </p:nvGrpSpPr>
        <p:grpSpPr bwMode="auto">
          <a:xfrm>
            <a:off x="5661767" y="1300808"/>
            <a:ext cx="2137007" cy="1995465"/>
            <a:chOff x="0" y="0"/>
            <a:chExt cx="1302" cy="1210"/>
          </a:xfrm>
        </p:grpSpPr>
        <p:pic>
          <p:nvPicPr>
            <p:cNvPr id="24597" name="Hexagon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02"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8" name="Text Box 22"/>
            <p:cNvSpPr txBox="1">
              <a:spLocks noChangeArrowheads="1"/>
            </p:cNvSpPr>
            <p:nvPr/>
          </p:nvSpPr>
          <p:spPr bwMode="auto">
            <a:xfrm>
              <a:off x="545" y="280"/>
              <a:ext cx="466"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9pPr>
            </a:lstStyle>
            <a:p>
              <a:pPr algn="ctr" defTabSz="914400" eaLnBrk="1" hangingPunct="1"/>
              <a:endParaRPr lang="en-US" sz="1400" b="1">
                <a:solidFill>
                  <a:srgbClr val="181818"/>
                </a:solidFill>
                <a:latin typeface="Calibri" pitchFamily="34" charset="0"/>
                <a:ea typeface="方正兰亭特黑简体"/>
                <a:cs typeface="方正兰亭特黑简体"/>
              </a:endParaRPr>
            </a:p>
          </p:txBody>
        </p:sp>
      </p:grpSp>
      <p:sp>
        <p:nvSpPr>
          <p:cNvPr id="24599" name="矩形 117"/>
          <p:cNvSpPr>
            <a:spLocks noChangeArrowheads="1"/>
          </p:cNvSpPr>
          <p:nvPr/>
        </p:nvSpPr>
        <p:spPr bwMode="auto">
          <a:xfrm>
            <a:off x="6161511" y="2645097"/>
            <a:ext cx="3067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solidFill>
                  <a:schemeClr val="bg1"/>
                </a:solidFill>
              </a:rPr>
              <a:t>-Mac OS(</a:t>
            </a:r>
            <a:r>
              <a:rPr lang="en-US" altLang="zh-CN" sz="1200" dirty="0" err="1">
                <a:solidFill>
                  <a:schemeClr val="bg1"/>
                </a:solidFill>
              </a:rPr>
              <a:t>pycharm</a:t>
            </a:r>
            <a:r>
              <a:rPr lang="en-US" altLang="zh-CN" sz="1200" dirty="0">
                <a:solidFill>
                  <a:schemeClr val="bg1"/>
                </a:solidFill>
              </a:rPr>
              <a:t>)</a:t>
            </a:r>
          </a:p>
          <a:p>
            <a:r>
              <a:rPr lang="en-US" altLang="zh-CN" sz="1200" dirty="0">
                <a:solidFill>
                  <a:schemeClr val="bg1"/>
                </a:solidFill>
              </a:rPr>
              <a:t>-Linux(</a:t>
            </a:r>
            <a:r>
              <a:rPr lang="en-US" altLang="zh-CN" sz="1200" dirty="0" err="1">
                <a:solidFill>
                  <a:schemeClr val="bg1"/>
                </a:solidFill>
              </a:rPr>
              <a:t>Geany</a:t>
            </a:r>
            <a:r>
              <a:rPr lang="en-US" altLang="zh-CN" sz="1200" dirty="0">
                <a:solidFill>
                  <a:schemeClr val="bg1"/>
                </a:solidFill>
              </a:rPr>
              <a:t>)</a:t>
            </a:r>
            <a:endParaRPr lang="zh-CN" altLang="zh-CN" sz="1200" dirty="0">
              <a:solidFill>
                <a:schemeClr val="bg1"/>
              </a:solidFill>
            </a:endParaRPr>
          </a:p>
        </p:txBody>
      </p:sp>
      <p:sp>
        <p:nvSpPr>
          <p:cNvPr id="24600" name="矩形 3"/>
          <p:cNvSpPr>
            <a:spLocks noChangeArrowheads="1"/>
          </p:cNvSpPr>
          <p:nvPr/>
        </p:nvSpPr>
        <p:spPr bwMode="auto">
          <a:xfrm>
            <a:off x="1461599" y="1917632"/>
            <a:ext cx="109517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b="1" dirty="0">
                <a:solidFill>
                  <a:srgbClr val="1F576D"/>
                </a:solidFill>
              </a:rPr>
              <a:t>Equipment</a:t>
            </a:r>
            <a:endParaRPr lang="zh-CN" altLang="en-US" b="1" dirty="0">
              <a:solidFill>
                <a:srgbClr val="1F576D"/>
              </a:solidFill>
            </a:endParaRPr>
          </a:p>
        </p:txBody>
      </p:sp>
      <p:sp>
        <p:nvSpPr>
          <p:cNvPr id="24601" name="矩形 78"/>
          <p:cNvSpPr>
            <a:spLocks noChangeArrowheads="1"/>
          </p:cNvSpPr>
          <p:nvPr/>
        </p:nvSpPr>
        <p:spPr bwMode="auto">
          <a:xfrm>
            <a:off x="6279154" y="1806098"/>
            <a:ext cx="134184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en-US" altLang="zh-CN" b="1" dirty="0">
                <a:solidFill>
                  <a:srgbClr val="1F576D"/>
                </a:solidFill>
              </a:rPr>
              <a:t>Develop</a:t>
            </a:r>
          </a:p>
          <a:p>
            <a:pPr algn="ctr" eaLnBrk="1" hangingPunct="1"/>
            <a:r>
              <a:rPr lang="en-US" altLang="zh-CN" b="1" dirty="0">
                <a:solidFill>
                  <a:srgbClr val="1F576D"/>
                </a:solidFill>
              </a:rPr>
              <a:t>Environment</a:t>
            </a:r>
            <a:endParaRPr lang="zh-CN" altLang="en-US" b="1" dirty="0">
              <a:solidFill>
                <a:srgbClr val="1F576D"/>
              </a:solidFill>
            </a:endParaRPr>
          </a:p>
        </p:txBody>
      </p:sp>
      <p:sp>
        <p:nvSpPr>
          <p:cNvPr id="26" name="矩形 12">
            <a:extLst>
              <a:ext uri="{FF2B5EF4-FFF2-40B4-BE49-F238E27FC236}">
                <a16:creationId xmlns:a16="http://schemas.microsoft.com/office/drawing/2014/main" id="{24F88477-678E-4327-84FC-0243D20F125D}"/>
              </a:ext>
            </a:extLst>
          </p:cNvPr>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7" name="文本框 33">
            <a:extLst>
              <a:ext uri="{FF2B5EF4-FFF2-40B4-BE49-F238E27FC236}">
                <a16:creationId xmlns:a16="http://schemas.microsoft.com/office/drawing/2014/main" id="{95949754-5EE3-4B37-A092-B21291FA056D}"/>
              </a:ext>
            </a:extLst>
          </p:cNvPr>
          <p:cNvSpPr txBox="1">
            <a:spLocks noChangeArrowheads="1"/>
          </p:cNvSpPr>
          <p:nvPr/>
        </p:nvSpPr>
        <p:spPr bwMode="auto">
          <a:xfrm>
            <a:off x="129698" y="310958"/>
            <a:ext cx="53434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1600" b="1" dirty="0">
                <a:solidFill>
                  <a:schemeClr val="bg1"/>
                </a:solidFill>
              </a:rPr>
              <a:t>2.2 R</a:t>
            </a:r>
            <a:r>
              <a:rPr lang="en-US" altLang="zh-CN" sz="1600" b="1" dirty="0">
                <a:solidFill>
                  <a:schemeClr val="bg1"/>
                </a:solidFill>
              </a:rPr>
              <a:t>elevant Technology used in Relevant Projects</a:t>
            </a:r>
            <a:endParaRPr lang="zh-CN" altLang="zh-CN" sz="1600" b="1" dirty="0">
              <a:solidFill>
                <a:schemeClr val="bg1"/>
              </a:solidFill>
            </a:endParaRPr>
          </a:p>
          <a:p>
            <a:pPr defTabSz="914400" eaLnBrk="1" hangingPunct="1"/>
            <a:endParaRPr lang="zh-CN" altLang="en-US" sz="1600" b="1" dirty="0">
              <a:solidFill>
                <a:schemeClr val="bg1"/>
              </a:solidFill>
            </a:endParaRPr>
          </a:p>
        </p:txBody>
      </p:sp>
      <p:pic>
        <p:nvPicPr>
          <p:cNvPr id="29" name="图片 28">
            <a:extLst>
              <a:ext uri="{FF2B5EF4-FFF2-40B4-BE49-F238E27FC236}">
                <a16:creationId xmlns:a16="http://schemas.microsoft.com/office/drawing/2014/main" id="{C2B3FFFA-4525-4965-BF15-23FF2CD220FB}"/>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047607" y="2052319"/>
            <a:ext cx="920857" cy="920857"/>
          </a:xfrm>
          <a:prstGeom prst="rect">
            <a:avLst/>
          </a:prstGeom>
          <a:ln>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4592"/>
                                        </p:tgtEl>
                                        <p:attrNameLst>
                                          <p:attrName>style.visibility</p:attrName>
                                        </p:attrNameLst>
                                      </p:cBhvr>
                                      <p:to>
                                        <p:strVal val="visible"/>
                                      </p:to>
                                    </p:set>
                                    <p:animEffect transition="in" filter="fade">
                                      <p:cBhvr>
                                        <p:cTn id="7" dur="500"/>
                                        <p:tgtEl>
                                          <p:spTgt spid="24592"/>
                                        </p:tgtEl>
                                      </p:cBhvr>
                                    </p:animEffect>
                                  </p:childTnLst>
                                </p:cTn>
                              </p:par>
                              <p:par>
                                <p:cTn id="8" presetID="10" presetClass="entr" presetSubtype="0" fill="hold" nodeType="withEffect">
                                  <p:stCondLst>
                                    <p:cond delay="500"/>
                                  </p:stCondLst>
                                  <p:childTnLst>
                                    <p:set>
                                      <p:cBhvr>
                                        <p:cTn id="9" dur="1" fill="hold">
                                          <p:stCondLst>
                                            <p:cond delay="0"/>
                                          </p:stCondLst>
                                        </p:cTn>
                                        <p:tgtEl>
                                          <p:spTgt spid="24593"/>
                                        </p:tgtEl>
                                        <p:attrNameLst>
                                          <p:attrName>style.visibility</p:attrName>
                                        </p:attrNameLst>
                                      </p:cBhvr>
                                      <p:to>
                                        <p:strVal val="visible"/>
                                      </p:to>
                                    </p:set>
                                    <p:animEffect transition="in" filter="fade">
                                      <p:cBhvr>
                                        <p:cTn id="10" dur="500"/>
                                        <p:tgtEl>
                                          <p:spTgt spid="2459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600"/>
                                        </p:tgtEl>
                                        <p:attrNameLst>
                                          <p:attrName>style.visibility</p:attrName>
                                        </p:attrNameLst>
                                      </p:cBhvr>
                                      <p:to>
                                        <p:strVal val="visible"/>
                                      </p:to>
                                    </p:set>
                                    <p:animEffect transition="in" filter="fade">
                                      <p:cBhvr>
                                        <p:cTn id="13" dur="500"/>
                                        <p:tgtEl>
                                          <p:spTgt spid="24600"/>
                                        </p:tgtEl>
                                      </p:cBhvr>
                                    </p:animEffect>
                                  </p:childTnLst>
                                </p:cTn>
                              </p:par>
                              <p:par>
                                <p:cTn id="14" presetID="10" presetClass="entr" presetSubtype="0" fill="hold" nodeType="withEffect">
                                  <p:stCondLst>
                                    <p:cond delay="500"/>
                                  </p:stCondLst>
                                  <p:childTnLst>
                                    <p:set>
                                      <p:cBhvr>
                                        <p:cTn id="15" dur="1" fill="hold">
                                          <p:stCondLst>
                                            <p:cond delay="0"/>
                                          </p:stCondLst>
                                        </p:cTn>
                                        <p:tgtEl>
                                          <p:spTgt spid="24596"/>
                                        </p:tgtEl>
                                        <p:attrNameLst>
                                          <p:attrName>style.visibility</p:attrName>
                                        </p:attrNameLst>
                                      </p:cBhvr>
                                      <p:to>
                                        <p:strVal val="visible"/>
                                      </p:to>
                                    </p:set>
                                    <p:animEffect transition="in" filter="fade">
                                      <p:cBhvr>
                                        <p:cTn id="16" dur="500"/>
                                        <p:tgtEl>
                                          <p:spTgt spid="24596"/>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4599"/>
                                        </p:tgtEl>
                                        <p:attrNameLst>
                                          <p:attrName>style.visibility</p:attrName>
                                        </p:attrNameLst>
                                      </p:cBhvr>
                                      <p:to>
                                        <p:strVal val="visible"/>
                                      </p:to>
                                    </p:set>
                                    <p:animEffect transition="in" filter="fade">
                                      <p:cBhvr>
                                        <p:cTn id="19" dur="500"/>
                                        <p:tgtEl>
                                          <p:spTgt spid="2459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4601"/>
                                        </p:tgtEl>
                                        <p:attrNameLst>
                                          <p:attrName>style.visibility</p:attrName>
                                        </p:attrNameLst>
                                      </p:cBhvr>
                                      <p:to>
                                        <p:strVal val="visible"/>
                                      </p:to>
                                    </p:set>
                                    <p:animEffect transition="in" filter="fade">
                                      <p:cBhvr>
                                        <p:cTn id="22" dur="500"/>
                                        <p:tgtEl>
                                          <p:spTgt spid="24601"/>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4581"/>
                                        </p:tgtEl>
                                        <p:attrNameLst>
                                          <p:attrName>style.visibility</p:attrName>
                                        </p:attrNameLst>
                                      </p:cBhvr>
                                      <p:to>
                                        <p:strVal val="visible"/>
                                      </p:to>
                                    </p:set>
                                    <p:anim calcmode="lin" valueType="num">
                                      <p:cBhvr>
                                        <p:cTn id="25" dur="500" fill="hold"/>
                                        <p:tgtEl>
                                          <p:spTgt spid="24581"/>
                                        </p:tgtEl>
                                        <p:attrNameLst>
                                          <p:attrName>ppt_w</p:attrName>
                                        </p:attrNameLst>
                                      </p:cBhvr>
                                      <p:tavLst>
                                        <p:tav tm="0">
                                          <p:val>
                                            <p:fltVal val="0"/>
                                          </p:val>
                                        </p:tav>
                                        <p:tav tm="100000">
                                          <p:val>
                                            <p:strVal val="#ppt_w"/>
                                          </p:val>
                                        </p:tav>
                                      </p:tavLst>
                                    </p:anim>
                                    <p:anim calcmode="lin" valueType="num">
                                      <p:cBhvr>
                                        <p:cTn id="26" dur="500" fill="hold"/>
                                        <p:tgtEl>
                                          <p:spTgt spid="24581"/>
                                        </p:tgtEl>
                                        <p:attrNameLst>
                                          <p:attrName>ppt_h</p:attrName>
                                        </p:attrNameLst>
                                      </p:cBhvr>
                                      <p:tavLst>
                                        <p:tav tm="0">
                                          <p:val>
                                            <p:fltVal val="0"/>
                                          </p:val>
                                        </p:tav>
                                        <p:tav tm="100000">
                                          <p:val>
                                            <p:strVal val="#ppt_h"/>
                                          </p:val>
                                        </p:tav>
                                      </p:tavLst>
                                    </p:anim>
                                    <p:animEffect transition="in" filter="fade">
                                      <p:cBhvr>
                                        <p:cTn id="27"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P spid="24592" grpId="0"/>
      <p:bldP spid="24599" grpId="0"/>
      <p:bldP spid="24600" grpId="0"/>
      <p:bldP spid="246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23"/>
          <p:cNvSpPr txBox="1">
            <a:spLocks noChangeArrowheads="1"/>
          </p:cNvSpPr>
          <p:nvPr/>
        </p:nvSpPr>
        <p:spPr bwMode="auto">
          <a:xfrm>
            <a:off x="1372632" y="2217807"/>
            <a:ext cx="68323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4000" b="1" i="1" dirty="0">
                <a:solidFill>
                  <a:srgbClr val="266874"/>
                </a:solidFill>
                <a:latin typeface="方正兰亭中黑_GBK" pitchFamily="2" charset="-122"/>
                <a:ea typeface="方正兰亭中黑_GBK" pitchFamily="2" charset="-122"/>
              </a:rPr>
              <a:t>03.Program Development</a:t>
            </a:r>
            <a:endParaRPr lang="zh-CN" altLang="en-US" sz="4000" b="1" i="1" dirty="0">
              <a:solidFill>
                <a:srgbClr val="266874"/>
              </a:solidFill>
              <a:latin typeface="方正兰亭中黑_GBK" pitchFamily="2" charset="-122"/>
              <a:ea typeface="方正兰亭中黑_GBK" pitchFamily="2" charset="-122"/>
            </a:endParaRPr>
          </a:p>
        </p:txBody>
      </p:sp>
    </p:spTree>
  </p:cSld>
  <p:clrMapOvr>
    <a:masterClrMapping/>
  </p:clrMapOvr>
  <p:transition spd="slow">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2">
            <a:extLst>
              <a:ext uri="{FF2B5EF4-FFF2-40B4-BE49-F238E27FC236}">
                <a16:creationId xmlns:a16="http://schemas.microsoft.com/office/drawing/2014/main" id="{C2B548A8-950C-4E24-8853-E4BE783047D4}"/>
              </a:ext>
            </a:extLst>
          </p:cNvPr>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4" name="文本框 33">
            <a:extLst>
              <a:ext uri="{FF2B5EF4-FFF2-40B4-BE49-F238E27FC236}">
                <a16:creationId xmlns:a16="http://schemas.microsoft.com/office/drawing/2014/main" id="{8227844A-85DA-40FD-B41E-30953F4BE0F3}"/>
              </a:ext>
            </a:extLst>
          </p:cNvPr>
          <p:cNvSpPr txBox="1">
            <a:spLocks noChangeArrowheads="1"/>
          </p:cNvSpPr>
          <p:nvPr/>
        </p:nvSpPr>
        <p:spPr bwMode="auto">
          <a:xfrm>
            <a:off x="129698" y="310958"/>
            <a:ext cx="19925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1600" b="1" dirty="0">
                <a:solidFill>
                  <a:schemeClr val="bg1"/>
                </a:solidFill>
              </a:rPr>
              <a:t>3.1 Requirements</a:t>
            </a:r>
            <a:endParaRPr lang="zh-CN" altLang="zh-CN" sz="1600" b="1" dirty="0">
              <a:solidFill>
                <a:schemeClr val="bg1"/>
              </a:solidFill>
            </a:endParaRPr>
          </a:p>
          <a:p>
            <a:pPr defTabSz="914400" eaLnBrk="1" hangingPunct="1"/>
            <a:endParaRPr lang="zh-CN" altLang="en-US" sz="1600" b="1" dirty="0">
              <a:solidFill>
                <a:schemeClr val="bg1"/>
              </a:solidFill>
            </a:endParaRPr>
          </a:p>
        </p:txBody>
      </p:sp>
      <p:sp>
        <p:nvSpPr>
          <p:cNvPr id="2" name="文本框 1">
            <a:extLst>
              <a:ext uri="{FF2B5EF4-FFF2-40B4-BE49-F238E27FC236}">
                <a16:creationId xmlns:a16="http://schemas.microsoft.com/office/drawing/2014/main" id="{BB38DC7C-2E30-4350-AEC7-AE2126952F46}"/>
              </a:ext>
            </a:extLst>
          </p:cNvPr>
          <p:cNvSpPr txBox="1"/>
          <p:nvPr/>
        </p:nvSpPr>
        <p:spPr>
          <a:xfrm>
            <a:off x="2182545" y="1628568"/>
            <a:ext cx="4778909" cy="1384995"/>
          </a:xfrm>
          <a:prstGeom prst="rect">
            <a:avLst/>
          </a:prstGeom>
          <a:noFill/>
        </p:spPr>
        <p:txBody>
          <a:bodyPr wrap="square" rtlCol="0">
            <a:spAutoFit/>
          </a:bodyPr>
          <a:lstStyle/>
          <a:p>
            <a:r>
              <a:rPr lang="en-US" altLang="zh-CN" sz="1400" dirty="0">
                <a:solidFill>
                  <a:schemeClr val="bg1"/>
                </a:solidFill>
              </a:rPr>
              <a:t>Users ask the basic control to UAV on the ground by using the webpages such as take off, landing, position control through SDK. Besides, the petrol system are essential  based automatic object recognition module from videos taken by an UAV onboard camera.</a:t>
            </a:r>
            <a:endParaRPr lang="zh-CN" altLang="en-US" sz="1400" dirty="0">
              <a:solidFill>
                <a:schemeClr val="bg1"/>
              </a:solidFill>
            </a:endParaRPr>
          </a:p>
        </p:txBody>
      </p:sp>
    </p:spTree>
    <p:extLst>
      <p:ext uri="{BB962C8B-B14F-4D97-AF65-F5344CB8AC3E}">
        <p14:creationId xmlns:p14="http://schemas.microsoft.com/office/powerpoint/2010/main" val="1907803717"/>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
            <a:extLst>
              <a:ext uri="{FF2B5EF4-FFF2-40B4-BE49-F238E27FC236}">
                <a16:creationId xmlns:a16="http://schemas.microsoft.com/office/drawing/2014/main" id="{BA0A45DD-6E1E-46D9-91BA-B0424355BCF7}"/>
              </a:ext>
            </a:extLst>
          </p:cNvPr>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 name="文本框 33">
            <a:extLst>
              <a:ext uri="{FF2B5EF4-FFF2-40B4-BE49-F238E27FC236}">
                <a16:creationId xmlns:a16="http://schemas.microsoft.com/office/drawing/2014/main" id="{FA8041D1-9630-41BD-B9E2-C0799C348593}"/>
              </a:ext>
            </a:extLst>
          </p:cNvPr>
          <p:cNvSpPr txBox="1">
            <a:spLocks noChangeArrowheads="1"/>
          </p:cNvSpPr>
          <p:nvPr/>
        </p:nvSpPr>
        <p:spPr bwMode="auto">
          <a:xfrm>
            <a:off x="129698" y="310958"/>
            <a:ext cx="41998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1600" b="1" dirty="0">
                <a:solidFill>
                  <a:schemeClr val="bg1"/>
                </a:solidFill>
              </a:rPr>
              <a:t>3.2 Software Approaches and Methods</a:t>
            </a:r>
            <a:endParaRPr lang="zh-CN" altLang="zh-CN" sz="1600" b="1" dirty="0">
              <a:solidFill>
                <a:schemeClr val="bg1"/>
              </a:solidFill>
            </a:endParaRPr>
          </a:p>
          <a:p>
            <a:pPr defTabSz="914400" eaLnBrk="1" hangingPunct="1"/>
            <a:endParaRPr lang="zh-CN" altLang="en-US" sz="1600" b="1" dirty="0">
              <a:solidFill>
                <a:schemeClr val="bg1"/>
              </a:solidFill>
            </a:endParaRPr>
          </a:p>
        </p:txBody>
      </p:sp>
      <p:sp>
        <p:nvSpPr>
          <p:cNvPr id="4" name="文本框 3">
            <a:extLst>
              <a:ext uri="{FF2B5EF4-FFF2-40B4-BE49-F238E27FC236}">
                <a16:creationId xmlns:a16="http://schemas.microsoft.com/office/drawing/2014/main" id="{5621F95C-94DC-498E-B6B0-7E54530BD475}"/>
              </a:ext>
            </a:extLst>
          </p:cNvPr>
          <p:cNvSpPr txBox="1"/>
          <p:nvPr/>
        </p:nvSpPr>
        <p:spPr>
          <a:xfrm>
            <a:off x="1595200" y="1468379"/>
            <a:ext cx="5953600" cy="1815882"/>
          </a:xfrm>
          <a:prstGeom prst="rect">
            <a:avLst/>
          </a:prstGeom>
          <a:noFill/>
        </p:spPr>
        <p:txBody>
          <a:bodyPr wrap="square" rtlCol="0">
            <a:spAutoFit/>
          </a:bodyPr>
          <a:lstStyle/>
          <a:p>
            <a:r>
              <a:rPr lang="en-US" altLang="zh-CN" sz="1400" dirty="0">
                <a:solidFill>
                  <a:schemeClr val="bg1"/>
                </a:solidFill>
              </a:rPr>
              <a:t>We would divide the whole project into two parts. 1. The webpages and the connection and transfer between the control machine and UAV steadily. 2. the video stream collect, transfer, process and analysis the fly control system. We will apply agile development. We have six students who are in the small teams, with small budgets. Agile methods exist to be flexible about the SE stages, there are times when it is good to plan, which gives us possibilities to fix our problem.</a:t>
            </a:r>
            <a:endParaRPr lang="zh-CN" altLang="zh-CN" sz="1400" dirty="0">
              <a:solidFill>
                <a:schemeClr val="bg1"/>
              </a:solidFill>
            </a:endParaRPr>
          </a:p>
        </p:txBody>
      </p:sp>
    </p:spTree>
    <p:extLst>
      <p:ext uri="{BB962C8B-B14F-4D97-AF65-F5344CB8AC3E}">
        <p14:creationId xmlns:p14="http://schemas.microsoft.com/office/powerpoint/2010/main" val="967136385"/>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
            <a:extLst>
              <a:ext uri="{FF2B5EF4-FFF2-40B4-BE49-F238E27FC236}">
                <a16:creationId xmlns:a16="http://schemas.microsoft.com/office/drawing/2014/main" id="{BA0A45DD-6E1E-46D9-91BA-B0424355BCF7}"/>
              </a:ext>
            </a:extLst>
          </p:cNvPr>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 name="文本框 33">
            <a:extLst>
              <a:ext uri="{FF2B5EF4-FFF2-40B4-BE49-F238E27FC236}">
                <a16:creationId xmlns:a16="http://schemas.microsoft.com/office/drawing/2014/main" id="{FA8041D1-9630-41BD-B9E2-C0799C348593}"/>
              </a:ext>
            </a:extLst>
          </p:cNvPr>
          <p:cNvSpPr txBox="1">
            <a:spLocks noChangeArrowheads="1"/>
          </p:cNvSpPr>
          <p:nvPr/>
        </p:nvSpPr>
        <p:spPr bwMode="auto">
          <a:xfrm>
            <a:off x="129698" y="310958"/>
            <a:ext cx="37340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1600" b="1" dirty="0">
                <a:solidFill>
                  <a:schemeClr val="bg1"/>
                </a:solidFill>
              </a:rPr>
              <a:t>3.3 Website and Algorithm Design</a:t>
            </a:r>
            <a:endParaRPr lang="zh-CN" altLang="zh-CN" sz="1600" b="1" dirty="0">
              <a:solidFill>
                <a:schemeClr val="bg1"/>
              </a:solidFill>
            </a:endParaRPr>
          </a:p>
          <a:p>
            <a:pPr defTabSz="914400" eaLnBrk="1" hangingPunct="1"/>
            <a:endParaRPr lang="zh-CN" altLang="en-US" sz="1600" b="1" dirty="0">
              <a:solidFill>
                <a:schemeClr val="bg1"/>
              </a:solidFill>
            </a:endParaRPr>
          </a:p>
        </p:txBody>
      </p:sp>
      <p:sp>
        <p:nvSpPr>
          <p:cNvPr id="4" name="文本框 3">
            <a:extLst>
              <a:ext uri="{FF2B5EF4-FFF2-40B4-BE49-F238E27FC236}">
                <a16:creationId xmlns:a16="http://schemas.microsoft.com/office/drawing/2014/main" id="{0F2E62B7-070F-4075-A4F4-94CC567F7841}"/>
              </a:ext>
            </a:extLst>
          </p:cNvPr>
          <p:cNvSpPr txBox="1"/>
          <p:nvPr/>
        </p:nvSpPr>
        <p:spPr>
          <a:xfrm>
            <a:off x="994493" y="1218637"/>
            <a:ext cx="4525279" cy="1169551"/>
          </a:xfrm>
          <a:prstGeom prst="rect">
            <a:avLst/>
          </a:prstGeom>
          <a:noFill/>
        </p:spPr>
        <p:txBody>
          <a:bodyPr wrap="square" rtlCol="0">
            <a:spAutoFit/>
          </a:bodyPr>
          <a:lstStyle/>
          <a:p>
            <a:r>
              <a:rPr lang="en-US" altLang="zh-CN" sz="1400" dirty="0">
                <a:solidFill>
                  <a:schemeClr val="bg1"/>
                </a:solidFill>
              </a:rPr>
              <a:t>In the webpage, the basic function should be fixed for many times and improve its stability. Besides, the connection between the base ground equipment and the UAV is a serious problem in the project.</a:t>
            </a:r>
          </a:p>
        </p:txBody>
      </p:sp>
      <p:sp>
        <p:nvSpPr>
          <p:cNvPr id="5" name="文本框 4">
            <a:extLst>
              <a:ext uri="{FF2B5EF4-FFF2-40B4-BE49-F238E27FC236}">
                <a16:creationId xmlns:a16="http://schemas.microsoft.com/office/drawing/2014/main" id="{9BF595EF-CCAE-4720-840E-4D72297DF936}"/>
              </a:ext>
            </a:extLst>
          </p:cNvPr>
          <p:cNvSpPr txBox="1"/>
          <p:nvPr/>
        </p:nvSpPr>
        <p:spPr>
          <a:xfrm>
            <a:off x="3257133" y="2711092"/>
            <a:ext cx="4805606" cy="1369606"/>
          </a:xfrm>
          <a:prstGeom prst="rect">
            <a:avLst/>
          </a:prstGeom>
          <a:noFill/>
        </p:spPr>
        <p:txBody>
          <a:bodyPr wrap="square" rtlCol="0">
            <a:spAutoFit/>
          </a:bodyPr>
          <a:lstStyle/>
          <a:p>
            <a:r>
              <a:rPr lang="en-US" altLang="zh-CN" sz="1400" dirty="0">
                <a:solidFill>
                  <a:schemeClr val="bg1"/>
                </a:solidFill>
              </a:rPr>
              <a:t>Considering about the process unit power on the UAV and the camera video stream quality, we need try best to improve the code quality and frame clear and easy. Using less resources algorithm may be a considerable solution.</a:t>
            </a:r>
            <a:endParaRPr lang="zh-CN" altLang="zh-CN" sz="1400" dirty="0">
              <a:solidFill>
                <a:schemeClr val="bg1"/>
              </a:solidFill>
            </a:endParaRPr>
          </a:p>
          <a:p>
            <a:endParaRPr lang="zh-CN" altLang="en-US" dirty="0"/>
          </a:p>
        </p:txBody>
      </p:sp>
    </p:spTree>
    <p:extLst>
      <p:ext uri="{BB962C8B-B14F-4D97-AF65-F5344CB8AC3E}">
        <p14:creationId xmlns:p14="http://schemas.microsoft.com/office/powerpoint/2010/main" val="2743502817"/>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
            <a:extLst>
              <a:ext uri="{FF2B5EF4-FFF2-40B4-BE49-F238E27FC236}">
                <a16:creationId xmlns:a16="http://schemas.microsoft.com/office/drawing/2014/main" id="{BA0A45DD-6E1E-46D9-91BA-B0424355BCF7}"/>
              </a:ext>
            </a:extLst>
          </p:cNvPr>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 name="文本框 33">
            <a:extLst>
              <a:ext uri="{FF2B5EF4-FFF2-40B4-BE49-F238E27FC236}">
                <a16:creationId xmlns:a16="http://schemas.microsoft.com/office/drawing/2014/main" id="{FA8041D1-9630-41BD-B9E2-C0799C348593}"/>
              </a:ext>
            </a:extLst>
          </p:cNvPr>
          <p:cNvSpPr txBox="1">
            <a:spLocks noChangeArrowheads="1"/>
          </p:cNvSpPr>
          <p:nvPr/>
        </p:nvSpPr>
        <p:spPr bwMode="auto">
          <a:xfrm>
            <a:off x="129698" y="310958"/>
            <a:ext cx="1297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1600" b="1" dirty="0">
                <a:solidFill>
                  <a:schemeClr val="bg1"/>
                </a:solidFill>
              </a:rPr>
              <a:t>3.4 Coding</a:t>
            </a:r>
            <a:endParaRPr lang="zh-CN" altLang="zh-CN" sz="1600" b="1" dirty="0">
              <a:solidFill>
                <a:schemeClr val="bg1"/>
              </a:solidFill>
            </a:endParaRPr>
          </a:p>
          <a:p>
            <a:pPr defTabSz="914400" eaLnBrk="1" hangingPunct="1"/>
            <a:endParaRPr lang="zh-CN" altLang="en-US" sz="1600" b="1" dirty="0">
              <a:solidFill>
                <a:schemeClr val="bg1"/>
              </a:solidFill>
            </a:endParaRPr>
          </a:p>
        </p:txBody>
      </p:sp>
      <p:sp>
        <p:nvSpPr>
          <p:cNvPr id="4" name="文本框 3">
            <a:extLst>
              <a:ext uri="{FF2B5EF4-FFF2-40B4-BE49-F238E27FC236}">
                <a16:creationId xmlns:a16="http://schemas.microsoft.com/office/drawing/2014/main" id="{74E00359-539C-453D-97D7-DC15083659A4}"/>
              </a:ext>
            </a:extLst>
          </p:cNvPr>
          <p:cNvSpPr txBox="1"/>
          <p:nvPr/>
        </p:nvSpPr>
        <p:spPr>
          <a:xfrm>
            <a:off x="1441681" y="1448356"/>
            <a:ext cx="6260637" cy="2031325"/>
          </a:xfrm>
          <a:prstGeom prst="rect">
            <a:avLst/>
          </a:prstGeom>
          <a:noFill/>
        </p:spPr>
        <p:txBody>
          <a:bodyPr wrap="square" rtlCol="0">
            <a:spAutoFit/>
          </a:bodyPr>
          <a:lstStyle/>
          <a:p>
            <a:r>
              <a:rPr lang="en-US" altLang="zh-CN" sz="1400" dirty="0">
                <a:solidFill>
                  <a:schemeClr val="bg1"/>
                </a:solidFill>
              </a:rPr>
              <a:t>Coding is very important. Well coding means “easy to maintain”. In order to code to certain standards, we will coding according to certain strategies and keep good coding manners. One student will be the manager and other five students will be in charge of different developing parts, but all of us will have enough ideas of the whole situation. We will communicate frequently, and be sure that all of people meet the requirements. Besides, the third parts libraries are our main aim to follow them and find some key point to equip on our projects.</a:t>
            </a:r>
            <a:endParaRPr lang="zh-CN" altLang="en-US" sz="1400" dirty="0">
              <a:solidFill>
                <a:schemeClr val="bg1"/>
              </a:solidFill>
            </a:endParaRPr>
          </a:p>
        </p:txBody>
      </p:sp>
    </p:spTree>
    <p:extLst>
      <p:ext uri="{BB962C8B-B14F-4D97-AF65-F5344CB8AC3E}">
        <p14:creationId xmlns:p14="http://schemas.microsoft.com/office/powerpoint/2010/main" val="3623159528"/>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
            <a:extLst>
              <a:ext uri="{FF2B5EF4-FFF2-40B4-BE49-F238E27FC236}">
                <a16:creationId xmlns:a16="http://schemas.microsoft.com/office/drawing/2014/main" id="{48A4F2CC-7939-429F-9B1E-8124B34ECB41}"/>
              </a:ext>
            </a:extLst>
          </p:cNvPr>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 name="文本框 33">
            <a:extLst>
              <a:ext uri="{FF2B5EF4-FFF2-40B4-BE49-F238E27FC236}">
                <a16:creationId xmlns:a16="http://schemas.microsoft.com/office/drawing/2014/main" id="{04F631CD-F864-4B4A-ACEE-20B08C190D06}"/>
              </a:ext>
            </a:extLst>
          </p:cNvPr>
          <p:cNvSpPr txBox="1">
            <a:spLocks noChangeArrowheads="1"/>
          </p:cNvSpPr>
          <p:nvPr/>
        </p:nvSpPr>
        <p:spPr bwMode="auto">
          <a:xfrm>
            <a:off x="129698" y="310958"/>
            <a:ext cx="17123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1600" b="1" dirty="0">
                <a:solidFill>
                  <a:schemeClr val="bg1"/>
                </a:solidFill>
              </a:rPr>
              <a:t>3.5 Debugging</a:t>
            </a:r>
            <a:endParaRPr lang="zh-CN" altLang="zh-CN" sz="1600" b="1" dirty="0">
              <a:solidFill>
                <a:schemeClr val="bg1"/>
              </a:solidFill>
            </a:endParaRPr>
          </a:p>
          <a:p>
            <a:pPr defTabSz="914400" eaLnBrk="1" hangingPunct="1"/>
            <a:endParaRPr lang="zh-CN" altLang="en-US" sz="1600" b="1" dirty="0">
              <a:solidFill>
                <a:schemeClr val="bg1"/>
              </a:solidFill>
            </a:endParaRPr>
          </a:p>
        </p:txBody>
      </p:sp>
      <p:sp>
        <p:nvSpPr>
          <p:cNvPr id="4" name="文本框 3">
            <a:extLst>
              <a:ext uri="{FF2B5EF4-FFF2-40B4-BE49-F238E27FC236}">
                <a16:creationId xmlns:a16="http://schemas.microsoft.com/office/drawing/2014/main" id="{4174E390-85E2-4673-A356-F5A1EAF15113}"/>
              </a:ext>
            </a:extLst>
          </p:cNvPr>
          <p:cNvSpPr txBox="1"/>
          <p:nvPr/>
        </p:nvSpPr>
        <p:spPr>
          <a:xfrm>
            <a:off x="1583575" y="1521776"/>
            <a:ext cx="5976849" cy="1585049"/>
          </a:xfrm>
          <a:prstGeom prst="rect">
            <a:avLst/>
          </a:prstGeom>
          <a:noFill/>
        </p:spPr>
        <p:txBody>
          <a:bodyPr wrap="square" rtlCol="0">
            <a:spAutoFit/>
          </a:bodyPr>
          <a:lstStyle/>
          <a:p>
            <a:r>
              <a:rPr lang="en-US" altLang="zh-CN" sz="1400" dirty="0">
                <a:solidFill>
                  <a:schemeClr val="bg1"/>
                </a:solidFill>
              </a:rPr>
              <a:t>Debugging is a social, multi-faceted skill. So, we should first find bugs, try and reproduce it. We may use some debugging strategy such as binary search and hypothesis testing. Also, we may use a bug tracker which records data to help us judge the defect. Our group will print out the code and do a group code inspection twice a week or once a month.</a:t>
            </a:r>
            <a:endParaRPr lang="zh-CN" altLang="zh-CN" sz="1400" dirty="0">
              <a:solidFill>
                <a:schemeClr val="bg1"/>
              </a:solidFill>
            </a:endParaRPr>
          </a:p>
          <a:p>
            <a:endParaRPr lang="zh-CN" altLang="en-US" dirty="0"/>
          </a:p>
        </p:txBody>
      </p:sp>
    </p:spTree>
    <p:extLst>
      <p:ext uri="{BB962C8B-B14F-4D97-AF65-F5344CB8AC3E}">
        <p14:creationId xmlns:p14="http://schemas.microsoft.com/office/powerpoint/2010/main" val="34919208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a:extLst>
              <a:ext uri="{FF2B5EF4-FFF2-40B4-BE49-F238E27FC236}">
                <a16:creationId xmlns:a16="http://schemas.microsoft.com/office/drawing/2014/main" id="{C62B5F75-5CFC-4CD7-9E80-97B72205FD42}"/>
              </a:ext>
            </a:extLst>
          </p:cNvPr>
          <p:cNvSpPr txBox="1">
            <a:spLocks noChangeArrowheads="1"/>
          </p:cNvSpPr>
          <p:nvPr/>
        </p:nvSpPr>
        <p:spPr bwMode="auto">
          <a:xfrm>
            <a:off x="3627331" y="1023803"/>
            <a:ext cx="15262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9pPr>
          </a:lstStyle>
          <a:p>
            <a:pPr eaLnBrk="1" hangingPunct="1"/>
            <a:r>
              <a:rPr lang="en-US" altLang="zh-CN" sz="2800" b="1" dirty="0">
                <a:solidFill>
                  <a:schemeClr val="bg1"/>
                </a:solidFill>
                <a:latin typeface="微软雅黑" pitchFamily="34" charset="-122"/>
                <a:ea typeface="微软雅黑" pitchFamily="34" charset="-122"/>
              </a:rPr>
              <a:t>Preface</a:t>
            </a:r>
            <a:endParaRPr lang="zh-CN" altLang="en-US" sz="2800" b="1" dirty="0">
              <a:solidFill>
                <a:schemeClr val="bg1"/>
              </a:solidFill>
              <a:latin typeface="微软雅黑" pitchFamily="34" charset="-122"/>
              <a:ea typeface="微软雅黑" pitchFamily="34" charset="-122"/>
            </a:endParaRPr>
          </a:p>
        </p:txBody>
      </p:sp>
      <p:pic>
        <p:nvPicPr>
          <p:cNvPr id="4" name="直接连接符 21">
            <a:extLst>
              <a:ext uri="{FF2B5EF4-FFF2-40B4-BE49-F238E27FC236}">
                <a16:creationId xmlns:a16="http://schemas.microsoft.com/office/drawing/2014/main" id="{0E631BBC-2518-437B-8720-1FE69CE7DCE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794" y="886335"/>
            <a:ext cx="279082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直接连接符 23">
            <a:extLst>
              <a:ext uri="{FF2B5EF4-FFF2-40B4-BE49-F238E27FC236}">
                <a16:creationId xmlns:a16="http://schemas.microsoft.com/office/drawing/2014/main" id="{98E0CC25-7DC2-44B6-A0F0-05F136172BC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607" y="1611823"/>
            <a:ext cx="2792412"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40A96901-DEC6-484F-ACA9-B9F19EA0B981}"/>
              </a:ext>
            </a:extLst>
          </p:cNvPr>
          <p:cNvSpPr txBox="1"/>
          <p:nvPr/>
        </p:nvSpPr>
        <p:spPr>
          <a:xfrm>
            <a:off x="1328216" y="1742032"/>
            <a:ext cx="6380777" cy="1323439"/>
          </a:xfrm>
          <a:prstGeom prst="rect">
            <a:avLst/>
          </a:prstGeom>
          <a:noFill/>
        </p:spPr>
        <p:txBody>
          <a:bodyPr wrap="square" rtlCol="0">
            <a:spAutoFit/>
          </a:bodyPr>
          <a:lstStyle/>
          <a:p>
            <a:r>
              <a:rPr lang="en-US" altLang="zh-CN" sz="1600" dirty="0">
                <a:solidFill>
                  <a:schemeClr val="bg1"/>
                </a:solidFill>
              </a:rPr>
              <a:t>Dear </a:t>
            </a:r>
            <a:r>
              <a:rPr lang="en-US" altLang="zh-CN" sz="1600" dirty="0" err="1">
                <a:solidFill>
                  <a:schemeClr val="bg1"/>
                </a:solidFill>
              </a:rPr>
              <a:t>Tenderee</a:t>
            </a:r>
            <a:r>
              <a:rPr lang="zh-CN" altLang="en-US" sz="1600" dirty="0">
                <a:solidFill>
                  <a:schemeClr val="bg1"/>
                </a:solidFill>
              </a:rPr>
              <a:t>，</a:t>
            </a:r>
            <a:endParaRPr lang="en-US" altLang="zh-CN" sz="1600" dirty="0">
              <a:solidFill>
                <a:schemeClr val="bg1"/>
              </a:solidFill>
            </a:endParaRPr>
          </a:p>
          <a:p>
            <a:r>
              <a:rPr lang="en-US" altLang="zh-CN" sz="1600" dirty="0">
                <a:solidFill>
                  <a:schemeClr val="bg1"/>
                </a:solidFill>
              </a:rPr>
              <a:t>    This PowerPoint is the display of our bid, which can help you understand our ideas more clearly. However, some of the details have been omitted in the PowerPoint. So please check the bid document for all the context. Thank you!</a:t>
            </a:r>
            <a:endParaRPr lang="zh-CN" altLang="en-US" sz="1600" dirty="0">
              <a:solidFill>
                <a:schemeClr val="bg1"/>
              </a:solidFill>
            </a:endParaRPr>
          </a:p>
        </p:txBody>
      </p:sp>
    </p:spTree>
    <p:extLst>
      <p:ext uri="{BB962C8B-B14F-4D97-AF65-F5344CB8AC3E}">
        <p14:creationId xmlns:p14="http://schemas.microsoft.com/office/powerpoint/2010/main" val="784361920"/>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
            <a:extLst>
              <a:ext uri="{FF2B5EF4-FFF2-40B4-BE49-F238E27FC236}">
                <a16:creationId xmlns:a16="http://schemas.microsoft.com/office/drawing/2014/main" id="{48A4F2CC-7939-429F-9B1E-8124B34ECB41}"/>
              </a:ext>
            </a:extLst>
          </p:cNvPr>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 name="文本框 33">
            <a:extLst>
              <a:ext uri="{FF2B5EF4-FFF2-40B4-BE49-F238E27FC236}">
                <a16:creationId xmlns:a16="http://schemas.microsoft.com/office/drawing/2014/main" id="{04F631CD-F864-4B4A-ACEE-20B08C190D06}"/>
              </a:ext>
            </a:extLst>
          </p:cNvPr>
          <p:cNvSpPr txBox="1">
            <a:spLocks noChangeArrowheads="1"/>
          </p:cNvSpPr>
          <p:nvPr/>
        </p:nvSpPr>
        <p:spPr bwMode="auto">
          <a:xfrm>
            <a:off x="129698" y="310958"/>
            <a:ext cx="13025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1600" b="1" dirty="0">
                <a:solidFill>
                  <a:schemeClr val="bg1"/>
                </a:solidFill>
              </a:rPr>
              <a:t>3.6 Testing</a:t>
            </a:r>
            <a:endParaRPr lang="zh-CN" altLang="zh-CN" sz="1600" b="1" dirty="0">
              <a:solidFill>
                <a:schemeClr val="bg1"/>
              </a:solidFill>
            </a:endParaRPr>
          </a:p>
          <a:p>
            <a:pPr defTabSz="914400" eaLnBrk="1" hangingPunct="1"/>
            <a:endParaRPr lang="zh-CN" altLang="en-US" sz="1600" b="1" dirty="0">
              <a:solidFill>
                <a:schemeClr val="bg1"/>
              </a:solidFill>
            </a:endParaRPr>
          </a:p>
        </p:txBody>
      </p:sp>
      <p:sp>
        <p:nvSpPr>
          <p:cNvPr id="4" name="文本框 3">
            <a:extLst>
              <a:ext uri="{FF2B5EF4-FFF2-40B4-BE49-F238E27FC236}">
                <a16:creationId xmlns:a16="http://schemas.microsoft.com/office/drawing/2014/main" id="{44D4C603-F0CC-4325-A310-EE691C41AF99}"/>
              </a:ext>
            </a:extLst>
          </p:cNvPr>
          <p:cNvSpPr txBox="1"/>
          <p:nvPr/>
        </p:nvSpPr>
        <p:spPr>
          <a:xfrm>
            <a:off x="1421658" y="1361589"/>
            <a:ext cx="6300684" cy="2031325"/>
          </a:xfrm>
          <a:prstGeom prst="rect">
            <a:avLst/>
          </a:prstGeom>
          <a:noFill/>
        </p:spPr>
        <p:txBody>
          <a:bodyPr wrap="square" rtlCol="0">
            <a:spAutoFit/>
          </a:bodyPr>
          <a:lstStyle/>
          <a:p>
            <a:r>
              <a:rPr lang="en-US" altLang="zh-CN" sz="1400" dirty="0">
                <a:solidFill>
                  <a:schemeClr val="bg1"/>
                </a:solidFill>
              </a:rPr>
              <a:t>First, we will build a test plan that developers can use it to test code before delivering it and managers can use it to estimate testing workload, and schedule it and include it in the budget. We may use Unit Testing to test the individual pieces and Integration Testing when we test combinations of pieces. Following are the Release Testing and Acceptance Testing. We will consider the result and may need to change our framework until the acceptance goes very successfully. Finally, the actually flying test is essential and we would try our best to take more time on that project.</a:t>
            </a:r>
            <a:endParaRPr lang="zh-CN" altLang="en-US" sz="1400" dirty="0">
              <a:solidFill>
                <a:schemeClr val="bg1"/>
              </a:solidFill>
            </a:endParaRPr>
          </a:p>
        </p:txBody>
      </p:sp>
    </p:spTree>
    <p:extLst>
      <p:ext uri="{BB962C8B-B14F-4D97-AF65-F5344CB8AC3E}">
        <p14:creationId xmlns:p14="http://schemas.microsoft.com/office/powerpoint/2010/main" val="491561330"/>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23"/>
          <p:cNvSpPr txBox="1">
            <a:spLocks noChangeArrowheads="1"/>
          </p:cNvSpPr>
          <p:nvPr/>
        </p:nvSpPr>
        <p:spPr bwMode="auto">
          <a:xfrm>
            <a:off x="2912599" y="2217737"/>
            <a:ext cx="328968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4000" b="1" i="1" dirty="0">
                <a:solidFill>
                  <a:srgbClr val="266874"/>
                </a:solidFill>
                <a:latin typeface="方正兰亭中黑_GBK" pitchFamily="2" charset="-122"/>
                <a:ea typeface="方正兰亭中黑_GBK" pitchFamily="2" charset="-122"/>
              </a:rPr>
              <a:t>04.</a:t>
            </a:r>
            <a:r>
              <a:rPr lang="en-US" altLang="zh-CN" sz="4000" b="1" i="1" dirty="0">
                <a:solidFill>
                  <a:srgbClr val="266874"/>
                </a:solidFill>
                <a:latin typeface="方正兰亭中黑_GBK" pitchFamily="2" charset="-122"/>
                <a:ea typeface="方正兰亭中黑_GBK" pitchFamily="2" charset="-122"/>
              </a:rPr>
              <a:t>Schedule</a:t>
            </a:r>
            <a:endParaRPr lang="zh-CN" altLang="en-US" sz="4000" b="1" i="1" dirty="0">
              <a:solidFill>
                <a:srgbClr val="266874"/>
              </a:solidFill>
              <a:latin typeface="方正兰亭中黑_GBK" pitchFamily="2" charset="-122"/>
              <a:ea typeface="方正兰亭中黑_GBK" pitchFamily="2" charset="-122"/>
            </a:endParaRPr>
          </a:p>
        </p:txBody>
      </p:sp>
    </p:spTree>
  </p:cSld>
  <p:clrMapOvr>
    <a:masterClrMapping/>
  </p:clrMapOvr>
  <p:transition spd="slow">
    <p:circle/>
  </p:transition>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grpSp>
        <p:nvGrpSpPr>
          <p:cNvPr id="22530" name="任意多边形 426"/>
          <p:cNvGrpSpPr/>
          <p:nvPr/>
        </p:nvGrpSpPr>
        <p:grpSpPr bwMode="auto">
          <a:xfrm>
            <a:off x="548139" y="1474788"/>
            <a:ext cx="1571625" cy="1095375"/>
            <a:chOff x="0" y="-80"/>
            <a:chExt cx="990" cy="690"/>
          </a:xfrm>
        </p:grpSpPr>
        <p:pic>
          <p:nvPicPr>
            <p:cNvPr id="22531" name="任意多边形 4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4"/>
            <p:cNvSpPr txBox="1">
              <a:spLocks noChangeArrowheads="1"/>
            </p:cNvSpPr>
            <p:nvPr/>
          </p:nvSpPr>
          <p:spPr bwMode="auto">
            <a:xfrm>
              <a:off x="54" y="-80"/>
              <a:ext cx="93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9pPr>
            </a:lstStyle>
            <a:p>
              <a:pPr algn="ctr" defTabSz="914400" eaLnBrk="1" hangingPunct="1"/>
              <a:r>
                <a:rPr lang="en-US" altLang="zh-CN" sz="1400" b="1" dirty="0">
                  <a:solidFill>
                    <a:schemeClr val="bg1"/>
                  </a:solidFill>
                  <a:latin typeface="Calibri" pitchFamily="34" charset="0"/>
                  <a:ea typeface="方正兰亭特黑简体"/>
                  <a:cs typeface="方正兰亭特黑简体"/>
                </a:rPr>
                <a:t>22:00</a:t>
              </a:r>
            </a:p>
            <a:p>
              <a:pPr algn="ctr" defTabSz="914400" eaLnBrk="1" hangingPunct="1"/>
              <a:r>
                <a:rPr lang="en-US" altLang="zh-CN" sz="1400" b="1" dirty="0">
                  <a:solidFill>
                    <a:schemeClr val="bg1"/>
                  </a:solidFill>
                  <a:latin typeface="Calibri" pitchFamily="34" charset="0"/>
                  <a:ea typeface="方正兰亭特黑简体"/>
                  <a:cs typeface="方正兰亭特黑简体"/>
                </a:rPr>
                <a:t>10/10/2018</a:t>
              </a:r>
            </a:p>
          </p:txBody>
        </p:sp>
      </p:grpSp>
      <p:grpSp>
        <p:nvGrpSpPr>
          <p:cNvPr id="22533" name="任意多边形 427"/>
          <p:cNvGrpSpPr/>
          <p:nvPr/>
        </p:nvGrpSpPr>
        <p:grpSpPr bwMode="auto">
          <a:xfrm>
            <a:off x="2182630" y="1601600"/>
            <a:ext cx="1530350" cy="968375"/>
            <a:chOff x="0" y="0"/>
            <a:chExt cx="964" cy="610"/>
          </a:xfrm>
        </p:grpSpPr>
        <p:pic>
          <p:nvPicPr>
            <p:cNvPr id="22534" name="任意多边形 4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64"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 Box 7"/>
            <p:cNvSpPr txBox="1">
              <a:spLocks noChangeArrowheads="1"/>
            </p:cNvSpPr>
            <p:nvPr/>
          </p:nvSpPr>
          <p:spPr bwMode="auto">
            <a:xfrm>
              <a:off x="16" y="9"/>
              <a:ext cx="93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9pPr>
            </a:lstStyle>
            <a:p>
              <a:pPr algn="ctr" defTabSz="914400" eaLnBrk="1" hangingPunct="1"/>
              <a:endParaRPr lang="zh-CN" altLang="en-US" sz="1400" b="1">
                <a:solidFill>
                  <a:srgbClr val="181818"/>
                </a:solidFill>
                <a:latin typeface="Calibri" pitchFamily="34" charset="0"/>
                <a:ea typeface="方正兰亭特黑简体"/>
                <a:cs typeface="方正兰亭特黑简体"/>
              </a:endParaRPr>
            </a:p>
          </p:txBody>
        </p:sp>
      </p:grpSp>
      <p:grpSp>
        <p:nvGrpSpPr>
          <p:cNvPr id="22536" name="任意多边形 428"/>
          <p:cNvGrpSpPr/>
          <p:nvPr/>
        </p:nvGrpSpPr>
        <p:grpSpPr bwMode="auto">
          <a:xfrm>
            <a:off x="3815599" y="1616075"/>
            <a:ext cx="1530350" cy="968375"/>
            <a:chOff x="0" y="0"/>
            <a:chExt cx="964" cy="610"/>
          </a:xfrm>
        </p:grpSpPr>
        <p:pic>
          <p:nvPicPr>
            <p:cNvPr id="22537" name="任意多边形 42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64"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Text Box 10"/>
            <p:cNvSpPr txBox="1">
              <a:spLocks noChangeArrowheads="1"/>
            </p:cNvSpPr>
            <p:nvPr/>
          </p:nvSpPr>
          <p:spPr bwMode="auto">
            <a:xfrm>
              <a:off x="18" y="9"/>
              <a:ext cx="93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9pPr>
            </a:lstStyle>
            <a:p>
              <a:pPr algn="ctr" defTabSz="914400" eaLnBrk="1" hangingPunct="1"/>
              <a:endParaRPr lang="zh-CN" altLang="en-US" sz="1400" b="1">
                <a:solidFill>
                  <a:srgbClr val="181818"/>
                </a:solidFill>
                <a:latin typeface="Calibri" pitchFamily="34" charset="0"/>
                <a:ea typeface="方正兰亭特黑简体"/>
                <a:cs typeface="方正兰亭特黑简体"/>
              </a:endParaRPr>
            </a:p>
          </p:txBody>
        </p:sp>
      </p:grpSp>
      <p:grpSp>
        <p:nvGrpSpPr>
          <p:cNvPr id="22742" name="任意多边形 429"/>
          <p:cNvGrpSpPr/>
          <p:nvPr/>
        </p:nvGrpSpPr>
        <p:grpSpPr bwMode="auto">
          <a:xfrm>
            <a:off x="7020496" y="1616075"/>
            <a:ext cx="1624013" cy="968375"/>
            <a:chOff x="0" y="0"/>
            <a:chExt cx="1023" cy="610"/>
          </a:xfrm>
        </p:grpSpPr>
        <p:pic>
          <p:nvPicPr>
            <p:cNvPr id="22743" name="任意多边形 4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64"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44" name="Text Box 216"/>
            <p:cNvSpPr txBox="1">
              <a:spLocks noChangeArrowheads="1"/>
            </p:cNvSpPr>
            <p:nvPr/>
          </p:nvSpPr>
          <p:spPr bwMode="auto">
            <a:xfrm>
              <a:off x="87" y="2"/>
              <a:ext cx="93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9pPr>
            </a:lstStyle>
            <a:p>
              <a:pPr algn="ctr" defTabSz="914400" eaLnBrk="1" hangingPunct="1"/>
              <a:r>
                <a:rPr lang="en-US" altLang="zh-CN" sz="2000" b="1" dirty="0">
                  <a:solidFill>
                    <a:srgbClr val="1F576D"/>
                  </a:solidFill>
                  <a:latin typeface="Calibri" pitchFamily="34" charset="0"/>
                  <a:ea typeface="方正兰亭特黑简体"/>
                  <a:cs typeface="方正兰亭特黑简体"/>
                </a:rPr>
                <a:t>11/4/2019</a:t>
              </a:r>
              <a:endParaRPr lang="zh-CN" altLang="en-US" sz="2000" b="1" dirty="0">
                <a:solidFill>
                  <a:srgbClr val="1F576D"/>
                </a:solidFill>
                <a:latin typeface="Calibri" pitchFamily="34" charset="0"/>
                <a:ea typeface="方正兰亭特黑简体"/>
                <a:cs typeface="方正兰亭特黑简体"/>
              </a:endParaRPr>
            </a:p>
          </p:txBody>
        </p:sp>
      </p:grpSp>
      <p:sp>
        <p:nvSpPr>
          <p:cNvPr id="22746" name="矩形 431"/>
          <p:cNvSpPr>
            <a:spLocks noChangeArrowheads="1"/>
          </p:cNvSpPr>
          <p:nvPr/>
        </p:nvSpPr>
        <p:spPr bwMode="auto">
          <a:xfrm>
            <a:off x="2535532" y="1917007"/>
            <a:ext cx="1069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400" b="1" dirty="0">
                <a:solidFill>
                  <a:schemeClr val="bg1"/>
                </a:solidFill>
                <a:latin typeface="Calibri" pitchFamily="34" charset="0"/>
              </a:rPr>
              <a:t>15/10/2018</a:t>
            </a:r>
            <a:endParaRPr lang="zh-CN" altLang="en-US" sz="1400" dirty="0">
              <a:solidFill>
                <a:schemeClr val="bg1"/>
              </a:solidFill>
              <a:latin typeface="Calibri" pitchFamily="34" charset="0"/>
            </a:endParaRPr>
          </a:p>
        </p:txBody>
      </p:sp>
      <p:sp>
        <p:nvSpPr>
          <p:cNvPr id="22747" name="矩形 432"/>
          <p:cNvSpPr>
            <a:spLocks noChangeArrowheads="1"/>
          </p:cNvSpPr>
          <p:nvPr/>
        </p:nvSpPr>
        <p:spPr bwMode="auto">
          <a:xfrm>
            <a:off x="4163897" y="1946373"/>
            <a:ext cx="1069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1400" b="1" dirty="0">
                <a:solidFill>
                  <a:schemeClr val="bg1"/>
                </a:solidFill>
                <a:latin typeface="Calibri" pitchFamily="34" charset="0"/>
              </a:rPr>
              <a:t>31/10/2018</a:t>
            </a:r>
            <a:endParaRPr lang="zh-CN" altLang="en-US" sz="1400" dirty="0">
              <a:solidFill>
                <a:schemeClr val="bg1"/>
              </a:solidFill>
              <a:latin typeface="Calibri" pitchFamily="34" charset="0"/>
            </a:endParaRPr>
          </a:p>
        </p:txBody>
      </p:sp>
      <p:sp>
        <p:nvSpPr>
          <p:cNvPr id="22753" name="矩形 439"/>
          <p:cNvSpPr>
            <a:spLocks noChangeArrowheads="1"/>
          </p:cNvSpPr>
          <p:nvPr/>
        </p:nvSpPr>
        <p:spPr bwMode="auto">
          <a:xfrm>
            <a:off x="411513" y="2734333"/>
            <a:ext cx="15664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eaLnBrk="1" hangingPunct="1"/>
            <a:r>
              <a:rPr lang="en-US" altLang="zh-CN" sz="1800" b="1" dirty="0">
                <a:solidFill>
                  <a:srgbClr val="FFFFFF"/>
                </a:solidFill>
              </a:rPr>
              <a:t>Project Bids</a:t>
            </a:r>
            <a:endParaRPr lang="zh-CN" altLang="en-US" sz="1800" b="1" dirty="0">
              <a:solidFill>
                <a:srgbClr val="FFFFFF"/>
              </a:solidFill>
            </a:endParaRPr>
          </a:p>
        </p:txBody>
      </p:sp>
      <p:sp>
        <p:nvSpPr>
          <p:cNvPr id="22754" name="矩形 440"/>
          <p:cNvSpPr>
            <a:spLocks noChangeArrowheads="1"/>
          </p:cNvSpPr>
          <p:nvPr/>
        </p:nvSpPr>
        <p:spPr bwMode="auto">
          <a:xfrm>
            <a:off x="2127037" y="2669273"/>
            <a:ext cx="15167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eaLnBrk="1" hangingPunct="1"/>
            <a:r>
              <a:rPr lang="en-US" altLang="zh-CN" sz="1800" b="1" dirty="0">
                <a:solidFill>
                  <a:srgbClr val="FFFFFF"/>
                </a:solidFill>
              </a:rPr>
              <a:t>Equipment </a:t>
            </a:r>
          </a:p>
          <a:p>
            <a:pPr defTabSz="914400" eaLnBrk="1" hangingPunct="1"/>
            <a:r>
              <a:rPr lang="en-US" altLang="zh-CN" sz="1800" b="1" dirty="0">
                <a:solidFill>
                  <a:srgbClr val="FFFFFF"/>
                </a:solidFill>
              </a:rPr>
              <a:t>Requests</a:t>
            </a:r>
            <a:endParaRPr lang="zh-CN" altLang="en-US" sz="1800" b="1" dirty="0">
              <a:solidFill>
                <a:srgbClr val="FFFFFF"/>
              </a:solidFill>
            </a:endParaRPr>
          </a:p>
        </p:txBody>
      </p:sp>
      <p:sp>
        <p:nvSpPr>
          <p:cNvPr id="22755" name="矩形 441"/>
          <p:cNvSpPr>
            <a:spLocks noChangeArrowheads="1"/>
          </p:cNvSpPr>
          <p:nvPr/>
        </p:nvSpPr>
        <p:spPr bwMode="auto">
          <a:xfrm>
            <a:off x="3587250" y="2654769"/>
            <a:ext cx="184537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14400" eaLnBrk="1" hangingPunct="1"/>
            <a:r>
              <a:rPr lang="en-US" altLang="zh-CN" sz="1800" b="1" dirty="0">
                <a:solidFill>
                  <a:srgbClr val="FFFFFF"/>
                </a:solidFill>
              </a:rPr>
              <a:t>Project Set Up</a:t>
            </a:r>
          </a:p>
          <a:p>
            <a:pPr algn="ctr" defTabSz="914400" eaLnBrk="1" hangingPunct="1"/>
            <a:r>
              <a:rPr lang="en-US" altLang="zh-CN" sz="1800" b="1" dirty="0">
                <a:solidFill>
                  <a:srgbClr val="FFFFFF"/>
                </a:solidFill>
              </a:rPr>
              <a:t>and</a:t>
            </a:r>
          </a:p>
          <a:p>
            <a:pPr algn="ctr" defTabSz="914400" eaLnBrk="1" hangingPunct="1"/>
            <a:r>
              <a:rPr lang="en-US" altLang="zh-CN" sz="1800" b="1" dirty="0">
                <a:solidFill>
                  <a:srgbClr val="FFFFFF"/>
                </a:solidFill>
              </a:rPr>
              <a:t>Running</a:t>
            </a:r>
            <a:endParaRPr lang="zh-CN" altLang="en-US" sz="1800" b="1" dirty="0">
              <a:solidFill>
                <a:srgbClr val="FFFFFF"/>
              </a:solidFill>
            </a:endParaRPr>
          </a:p>
        </p:txBody>
      </p:sp>
      <p:sp>
        <p:nvSpPr>
          <p:cNvPr id="22756" name="矩形 442"/>
          <p:cNvSpPr>
            <a:spLocks noChangeArrowheads="1"/>
          </p:cNvSpPr>
          <p:nvPr/>
        </p:nvSpPr>
        <p:spPr bwMode="auto">
          <a:xfrm>
            <a:off x="5515584" y="2666445"/>
            <a:ext cx="12618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eaLnBrk="1" hangingPunct="1"/>
            <a:r>
              <a:rPr lang="en-US" altLang="zh-CN" sz="2000" b="1" dirty="0">
                <a:solidFill>
                  <a:srgbClr val="FFFFFF"/>
                </a:solidFill>
              </a:rPr>
              <a:t>Medium</a:t>
            </a:r>
          </a:p>
          <a:p>
            <a:pPr defTabSz="914400" eaLnBrk="1" hangingPunct="1"/>
            <a:r>
              <a:rPr lang="en-US" altLang="zh-CN" sz="2000" b="1" dirty="0">
                <a:solidFill>
                  <a:srgbClr val="FFFFFF"/>
                </a:solidFill>
              </a:rPr>
              <a:t>Reports</a:t>
            </a:r>
            <a:endParaRPr lang="zh-CN" altLang="en-US" sz="2000" b="1" dirty="0">
              <a:solidFill>
                <a:srgbClr val="FFFFFF"/>
              </a:solidFill>
            </a:endParaRPr>
          </a:p>
        </p:txBody>
      </p:sp>
      <p:sp>
        <p:nvSpPr>
          <p:cNvPr id="229" name="矩形 12">
            <a:extLst>
              <a:ext uri="{FF2B5EF4-FFF2-40B4-BE49-F238E27FC236}">
                <a16:creationId xmlns:a16="http://schemas.microsoft.com/office/drawing/2014/main" id="{FB79A2D0-D4DE-4017-9595-359F3E5ACC92}"/>
              </a:ext>
            </a:extLst>
          </p:cNvPr>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30" name="文本框 33">
            <a:extLst>
              <a:ext uri="{FF2B5EF4-FFF2-40B4-BE49-F238E27FC236}">
                <a16:creationId xmlns:a16="http://schemas.microsoft.com/office/drawing/2014/main" id="{86189DAA-8DC3-4C7C-86DB-2A7DCDBFC6A0}"/>
              </a:ext>
            </a:extLst>
          </p:cNvPr>
          <p:cNvSpPr txBox="1">
            <a:spLocks noChangeArrowheads="1"/>
          </p:cNvSpPr>
          <p:nvPr/>
        </p:nvSpPr>
        <p:spPr bwMode="auto">
          <a:xfrm>
            <a:off x="129698" y="310958"/>
            <a:ext cx="18876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1600" b="1" dirty="0">
                <a:solidFill>
                  <a:schemeClr val="bg1"/>
                </a:solidFill>
              </a:rPr>
              <a:t>Important Dates</a:t>
            </a:r>
            <a:endParaRPr lang="zh-CN" altLang="zh-CN" sz="1600" b="1" dirty="0">
              <a:solidFill>
                <a:schemeClr val="bg1"/>
              </a:solidFill>
            </a:endParaRPr>
          </a:p>
          <a:p>
            <a:pPr defTabSz="914400" eaLnBrk="1" hangingPunct="1"/>
            <a:endParaRPr lang="zh-CN" altLang="en-US" sz="1600" b="1" dirty="0">
              <a:solidFill>
                <a:schemeClr val="bg1"/>
              </a:solidFill>
            </a:endParaRPr>
          </a:p>
        </p:txBody>
      </p:sp>
      <p:grpSp>
        <p:nvGrpSpPr>
          <p:cNvPr id="231" name="任意多边形 428">
            <a:extLst>
              <a:ext uri="{FF2B5EF4-FFF2-40B4-BE49-F238E27FC236}">
                <a16:creationId xmlns:a16="http://schemas.microsoft.com/office/drawing/2014/main" id="{6171AE1D-C50A-4D17-B56B-929A716DB5F0}"/>
              </a:ext>
            </a:extLst>
          </p:cNvPr>
          <p:cNvGrpSpPr/>
          <p:nvPr/>
        </p:nvGrpSpPr>
        <p:grpSpPr bwMode="auto">
          <a:xfrm>
            <a:off x="5426646" y="1601787"/>
            <a:ext cx="1593850" cy="969963"/>
            <a:chOff x="0" y="-1"/>
            <a:chExt cx="1004" cy="611"/>
          </a:xfrm>
        </p:grpSpPr>
        <p:pic>
          <p:nvPicPr>
            <p:cNvPr id="232" name="任意多边形 428">
              <a:extLst>
                <a:ext uri="{FF2B5EF4-FFF2-40B4-BE49-F238E27FC236}">
                  <a16:creationId xmlns:a16="http://schemas.microsoft.com/office/drawing/2014/main" id="{CF0ADE0D-9E18-4FBA-8D4D-FED79E0B446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64"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Text Box 10">
              <a:extLst>
                <a:ext uri="{FF2B5EF4-FFF2-40B4-BE49-F238E27FC236}">
                  <a16:creationId xmlns:a16="http://schemas.microsoft.com/office/drawing/2014/main" id="{155E0B6D-E0D9-4F4C-9730-B537EC417E56}"/>
                </a:ext>
              </a:extLst>
            </p:cNvPr>
            <p:cNvSpPr txBox="1">
              <a:spLocks noChangeArrowheads="1"/>
            </p:cNvSpPr>
            <p:nvPr/>
          </p:nvSpPr>
          <p:spPr bwMode="auto">
            <a:xfrm>
              <a:off x="68" y="-1"/>
              <a:ext cx="93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9pPr>
            </a:lstStyle>
            <a:p>
              <a:pPr algn="ctr" defTabSz="914400" eaLnBrk="1" hangingPunct="1"/>
              <a:r>
                <a:rPr lang="en-US" altLang="zh-CN" sz="1400" b="1" dirty="0">
                  <a:solidFill>
                    <a:schemeClr val="bg1"/>
                  </a:solidFill>
                  <a:latin typeface="Calibri" pitchFamily="34" charset="0"/>
                  <a:ea typeface="方正兰亭特黑简体"/>
                  <a:cs typeface="方正兰亭特黑简体"/>
                </a:rPr>
                <a:t>13/11/2018</a:t>
              </a:r>
              <a:endParaRPr lang="zh-CN" altLang="en-US" sz="1400" b="1" dirty="0">
                <a:solidFill>
                  <a:schemeClr val="bg1"/>
                </a:solidFill>
                <a:latin typeface="Calibri" pitchFamily="34" charset="0"/>
                <a:ea typeface="方正兰亭特黑简体"/>
                <a:cs typeface="方正兰亭特黑简体"/>
              </a:endParaRPr>
            </a:p>
          </p:txBody>
        </p:sp>
      </p:grpSp>
      <p:sp>
        <p:nvSpPr>
          <p:cNvPr id="2" name="文本框 1">
            <a:extLst>
              <a:ext uri="{FF2B5EF4-FFF2-40B4-BE49-F238E27FC236}">
                <a16:creationId xmlns:a16="http://schemas.microsoft.com/office/drawing/2014/main" id="{6E7B1F3A-3521-4AAF-9D85-07BD8FDCE600}"/>
              </a:ext>
            </a:extLst>
          </p:cNvPr>
          <p:cNvSpPr txBox="1"/>
          <p:nvPr/>
        </p:nvSpPr>
        <p:spPr>
          <a:xfrm>
            <a:off x="6952298" y="2697222"/>
            <a:ext cx="2332282" cy="646331"/>
          </a:xfrm>
          <a:prstGeom prst="rect">
            <a:avLst/>
          </a:prstGeom>
          <a:noFill/>
        </p:spPr>
        <p:txBody>
          <a:bodyPr wrap="square" rtlCol="0">
            <a:spAutoFit/>
          </a:bodyPr>
          <a:lstStyle/>
          <a:p>
            <a:r>
              <a:rPr lang="en-US" altLang="zh-CN" sz="1800" b="1" dirty="0">
                <a:solidFill>
                  <a:schemeClr val="bg1"/>
                </a:solidFill>
              </a:rPr>
              <a:t>Final Reports</a:t>
            </a:r>
          </a:p>
          <a:p>
            <a:r>
              <a:rPr lang="en-US" altLang="zh-CN" sz="1800" b="1" dirty="0">
                <a:solidFill>
                  <a:schemeClr val="bg1"/>
                </a:solidFill>
              </a:rPr>
              <a:t>Open Day</a:t>
            </a:r>
            <a:endParaRPr lang="zh-CN" altLang="en-US" sz="1800" b="1" dirty="0">
              <a:solidFill>
                <a:schemeClr val="bg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down)">
                                      <p:cBhvr>
                                        <p:cTn id="7" dur="500"/>
                                        <p:tgtEl>
                                          <p:spTgt spid="2253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753"/>
                                        </p:tgtEl>
                                        <p:attrNameLst>
                                          <p:attrName>style.visibility</p:attrName>
                                        </p:attrNameLst>
                                      </p:cBhvr>
                                      <p:to>
                                        <p:strVal val="visible"/>
                                      </p:to>
                                    </p:set>
                                    <p:animEffect transition="in" filter="wipe(down)">
                                      <p:cBhvr>
                                        <p:cTn id="10" dur="500"/>
                                        <p:tgtEl>
                                          <p:spTgt spid="22753"/>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2533"/>
                                        </p:tgtEl>
                                        <p:attrNameLst>
                                          <p:attrName>style.visibility</p:attrName>
                                        </p:attrNameLst>
                                      </p:cBhvr>
                                      <p:to>
                                        <p:strVal val="visible"/>
                                      </p:to>
                                    </p:set>
                                    <p:animEffect transition="in" filter="wipe(down)">
                                      <p:cBhvr>
                                        <p:cTn id="14" dur="500"/>
                                        <p:tgtEl>
                                          <p:spTgt spid="2253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2746"/>
                                        </p:tgtEl>
                                        <p:attrNameLst>
                                          <p:attrName>style.visibility</p:attrName>
                                        </p:attrNameLst>
                                      </p:cBhvr>
                                      <p:to>
                                        <p:strVal val="visible"/>
                                      </p:to>
                                    </p:set>
                                    <p:animEffect transition="in" filter="wipe(down)">
                                      <p:cBhvr>
                                        <p:cTn id="17" dur="500"/>
                                        <p:tgtEl>
                                          <p:spTgt spid="2274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2754"/>
                                        </p:tgtEl>
                                        <p:attrNameLst>
                                          <p:attrName>style.visibility</p:attrName>
                                        </p:attrNameLst>
                                      </p:cBhvr>
                                      <p:to>
                                        <p:strVal val="visible"/>
                                      </p:to>
                                    </p:set>
                                    <p:animEffect transition="in" filter="wipe(down)">
                                      <p:cBhvr>
                                        <p:cTn id="20" dur="500"/>
                                        <p:tgtEl>
                                          <p:spTgt spid="22754"/>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22536"/>
                                        </p:tgtEl>
                                        <p:attrNameLst>
                                          <p:attrName>style.visibility</p:attrName>
                                        </p:attrNameLst>
                                      </p:cBhvr>
                                      <p:to>
                                        <p:strVal val="visible"/>
                                      </p:to>
                                    </p:set>
                                    <p:animEffect transition="in" filter="wipe(down)">
                                      <p:cBhvr>
                                        <p:cTn id="24" dur="500"/>
                                        <p:tgtEl>
                                          <p:spTgt spid="2253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2747"/>
                                        </p:tgtEl>
                                        <p:attrNameLst>
                                          <p:attrName>style.visibility</p:attrName>
                                        </p:attrNameLst>
                                      </p:cBhvr>
                                      <p:to>
                                        <p:strVal val="visible"/>
                                      </p:to>
                                    </p:set>
                                    <p:animEffect transition="in" filter="wipe(down)">
                                      <p:cBhvr>
                                        <p:cTn id="27" dur="500"/>
                                        <p:tgtEl>
                                          <p:spTgt spid="2274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2755"/>
                                        </p:tgtEl>
                                        <p:attrNameLst>
                                          <p:attrName>style.visibility</p:attrName>
                                        </p:attrNameLst>
                                      </p:cBhvr>
                                      <p:to>
                                        <p:strVal val="visible"/>
                                      </p:to>
                                    </p:set>
                                    <p:animEffect transition="in" filter="wipe(down)">
                                      <p:cBhvr>
                                        <p:cTn id="30" dur="500"/>
                                        <p:tgtEl>
                                          <p:spTgt spid="22755"/>
                                        </p:tgtEl>
                                      </p:cBhvr>
                                    </p:animEffect>
                                  </p:childTnLst>
                                </p:cTn>
                              </p:par>
                            </p:childTnLst>
                          </p:cTn>
                        </p:par>
                        <p:par>
                          <p:cTn id="31" fill="hold">
                            <p:stCondLst>
                              <p:cond delay="1500"/>
                            </p:stCondLst>
                            <p:childTnLst>
                              <p:par>
                                <p:cTn id="32" presetID="22" presetClass="entr" presetSubtype="4" fill="hold" grpId="0" nodeType="afterEffect">
                                  <p:stCondLst>
                                    <p:cond delay="0"/>
                                  </p:stCondLst>
                                  <p:childTnLst>
                                    <p:set>
                                      <p:cBhvr>
                                        <p:cTn id="33" dur="1" fill="hold">
                                          <p:stCondLst>
                                            <p:cond delay="0"/>
                                          </p:stCondLst>
                                        </p:cTn>
                                        <p:tgtEl>
                                          <p:spTgt spid="22756"/>
                                        </p:tgtEl>
                                        <p:attrNameLst>
                                          <p:attrName>style.visibility</p:attrName>
                                        </p:attrNameLst>
                                      </p:cBhvr>
                                      <p:to>
                                        <p:strVal val="visible"/>
                                      </p:to>
                                    </p:set>
                                    <p:animEffect transition="in" filter="wipe(down)">
                                      <p:cBhvr>
                                        <p:cTn id="34" dur="500"/>
                                        <p:tgtEl>
                                          <p:spTgt spid="22756"/>
                                        </p:tgtEl>
                                      </p:cBhvr>
                                    </p:animEffect>
                                  </p:childTnLst>
                                </p:cTn>
                              </p:par>
                              <p:par>
                                <p:cTn id="35" presetID="22" presetClass="entr" presetSubtype="4" fill="hold" nodeType="withEffect">
                                  <p:stCondLst>
                                    <p:cond delay="0"/>
                                  </p:stCondLst>
                                  <p:childTnLst>
                                    <p:set>
                                      <p:cBhvr>
                                        <p:cTn id="36" dur="1" fill="hold">
                                          <p:stCondLst>
                                            <p:cond delay="0"/>
                                          </p:stCondLst>
                                        </p:cTn>
                                        <p:tgtEl>
                                          <p:spTgt spid="231"/>
                                        </p:tgtEl>
                                        <p:attrNameLst>
                                          <p:attrName>style.visibility</p:attrName>
                                        </p:attrNameLst>
                                      </p:cBhvr>
                                      <p:to>
                                        <p:strVal val="visible"/>
                                      </p:to>
                                    </p:set>
                                    <p:animEffect transition="in" filter="wipe(down)">
                                      <p:cBhvr>
                                        <p:cTn id="37" dur="500"/>
                                        <p:tgtEl>
                                          <p:spTgt spid="231"/>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22742"/>
                                        </p:tgtEl>
                                        <p:attrNameLst>
                                          <p:attrName>style.visibility</p:attrName>
                                        </p:attrNameLst>
                                      </p:cBhvr>
                                      <p:to>
                                        <p:strVal val="visible"/>
                                      </p:to>
                                    </p:set>
                                    <p:animEffect transition="in" filter="wipe(down)">
                                      <p:cBhvr>
                                        <p:cTn id="41" dur="500"/>
                                        <p:tgtEl>
                                          <p:spTgt spid="2274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46" grpId="0"/>
      <p:bldP spid="22747" grpId="0"/>
      <p:bldP spid="22753" grpId="0"/>
      <p:bldP spid="22754" grpId="0"/>
      <p:bldP spid="22755" grpId="0"/>
      <p:bldP spid="22756"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a:extLst>
              <a:ext uri="{FF2B5EF4-FFF2-40B4-BE49-F238E27FC236}">
                <a16:creationId xmlns:a16="http://schemas.microsoft.com/office/drawing/2014/main" id="{70E5B1E5-1F51-4059-87DF-67041099CFD1}"/>
              </a:ext>
            </a:extLst>
          </p:cNvPr>
          <p:cNvSpPr txBox="1">
            <a:spLocks noChangeArrowheads="1"/>
          </p:cNvSpPr>
          <p:nvPr/>
        </p:nvSpPr>
        <p:spPr bwMode="auto">
          <a:xfrm>
            <a:off x="2365209" y="2078124"/>
            <a:ext cx="44135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9pPr>
          </a:lstStyle>
          <a:p>
            <a:pPr algn="ctr" eaLnBrk="1" hangingPunct="1"/>
            <a:r>
              <a:rPr lang="en-US" altLang="zh-CN" sz="2800" b="1" dirty="0">
                <a:solidFill>
                  <a:schemeClr val="bg1"/>
                </a:solidFill>
                <a:latin typeface="微软雅黑" pitchFamily="34" charset="-122"/>
                <a:ea typeface="微软雅黑" pitchFamily="34" charset="-122"/>
              </a:rPr>
              <a:t>Thanks for watching!</a:t>
            </a:r>
            <a:endParaRPr lang="zh-CN" altLang="en-US" sz="2800" b="1" dirty="0">
              <a:solidFill>
                <a:schemeClr val="bg1"/>
              </a:solidFill>
              <a:latin typeface="微软雅黑" pitchFamily="34" charset="-122"/>
              <a:ea typeface="微软雅黑" pitchFamily="34" charset="-122"/>
            </a:endParaRPr>
          </a:p>
        </p:txBody>
      </p:sp>
      <p:pic>
        <p:nvPicPr>
          <p:cNvPr id="3" name="直接连接符 21">
            <a:extLst>
              <a:ext uri="{FF2B5EF4-FFF2-40B4-BE49-F238E27FC236}">
                <a16:creationId xmlns:a16="http://schemas.microsoft.com/office/drawing/2014/main" id="{AD0CD08C-F33B-4162-B795-34EE26CBC18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672" y="1959687"/>
            <a:ext cx="4909316"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直接连接符 23">
            <a:extLst>
              <a:ext uri="{FF2B5EF4-FFF2-40B4-BE49-F238E27FC236}">
                <a16:creationId xmlns:a16="http://schemas.microsoft.com/office/drawing/2014/main" id="{51F8EAC7-DD0E-4DDB-A2A3-18DFBBCBB03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938671" y="2674062"/>
            <a:ext cx="4909315" cy="45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572766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1"/>
          <p:cNvGrpSpPr/>
          <p:nvPr/>
        </p:nvGrpSpPr>
        <p:grpSpPr bwMode="auto">
          <a:xfrm>
            <a:off x="-2519363" y="107950"/>
            <a:ext cx="7473951" cy="7473950"/>
            <a:chOff x="0" y="0"/>
            <a:chExt cx="4028072" cy="4028072"/>
          </a:xfrm>
        </p:grpSpPr>
        <p:grpSp>
          <p:nvGrpSpPr>
            <p:cNvPr id="13315" name="组合 19"/>
            <p:cNvGrpSpPr/>
            <p:nvPr/>
          </p:nvGrpSpPr>
          <p:grpSpPr bwMode="auto">
            <a:xfrm>
              <a:off x="0" y="0"/>
              <a:ext cx="4028072" cy="4028072"/>
              <a:chOff x="0" y="0"/>
              <a:chExt cx="672490" cy="672490"/>
            </a:xfrm>
          </p:grpSpPr>
          <p:sp>
            <p:nvSpPr>
              <p:cNvPr id="13316" name="椭圆 29"/>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3317" name="椭圆 33"/>
              <p:cNvSpPr>
                <a:spLocks noChangeArrowheads="1"/>
              </p:cNvSpPr>
              <p:nvPr/>
            </p:nvSpPr>
            <p:spPr bwMode="auto">
              <a:xfrm>
                <a:off x="80276" y="80276"/>
                <a:ext cx="511938" cy="51193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3318" name="椭圆 35"/>
              <p:cNvSpPr>
                <a:spLocks noChangeArrowheads="1"/>
              </p:cNvSpPr>
              <p:nvPr/>
            </p:nvSpPr>
            <p:spPr bwMode="auto">
              <a:xfrm>
                <a:off x="160552" y="165123"/>
                <a:ext cx="351386" cy="35138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grpSp>
        <p:sp>
          <p:nvSpPr>
            <p:cNvPr id="13319" name="椭圆 36"/>
            <p:cNvSpPr>
              <a:spLocks noChangeArrowheads="1"/>
            </p:cNvSpPr>
            <p:nvPr/>
          </p:nvSpPr>
          <p:spPr bwMode="auto">
            <a:xfrm>
              <a:off x="1290215" y="1394596"/>
              <a:ext cx="1390318" cy="139031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grpSp>
      <p:sp>
        <p:nvSpPr>
          <p:cNvPr id="13320" name="文本框 23"/>
          <p:cNvSpPr txBox="1">
            <a:spLocks noChangeArrowheads="1"/>
          </p:cNvSpPr>
          <p:nvPr/>
        </p:nvSpPr>
        <p:spPr bwMode="auto">
          <a:xfrm>
            <a:off x="-76165" y="3603339"/>
            <a:ext cx="24811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3200" b="1" i="1" dirty="0">
                <a:solidFill>
                  <a:srgbClr val="184667"/>
                </a:solidFill>
                <a:latin typeface="方正兰亭中黑_GBK" pitchFamily="2" charset="-122"/>
                <a:ea typeface="方正兰亭中黑_GBK" pitchFamily="2" charset="-122"/>
              </a:rPr>
              <a:t>CONTENTS</a:t>
            </a:r>
          </a:p>
        </p:txBody>
      </p:sp>
      <p:sp>
        <p:nvSpPr>
          <p:cNvPr id="13322" name="文本框 18"/>
          <p:cNvSpPr txBox="1">
            <a:spLocks noChangeArrowheads="1"/>
          </p:cNvSpPr>
          <p:nvPr/>
        </p:nvSpPr>
        <p:spPr bwMode="auto">
          <a:xfrm>
            <a:off x="5992624" y="1895202"/>
            <a:ext cx="23840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9pPr>
          </a:lstStyle>
          <a:p>
            <a:pPr defTabSz="914400" eaLnBrk="1" hangingPunct="1"/>
            <a:r>
              <a:rPr lang="en-US" altLang="zh-CN" sz="2000" b="1" i="1" dirty="0">
                <a:solidFill>
                  <a:schemeClr val="bg1"/>
                </a:solidFill>
              </a:rPr>
              <a:t>Project Overview</a:t>
            </a:r>
          </a:p>
        </p:txBody>
      </p:sp>
      <p:sp>
        <p:nvSpPr>
          <p:cNvPr id="13323" name="文本框 19"/>
          <p:cNvSpPr txBox="1">
            <a:spLocks noChangeArrowheads="1"/>
          </p:cNvSpPr>
          <p:nvPr/>
        </p:nvSpPr>
        <p:spPr bwMode="auto">
          <a:xfrm>
            <a:off x="5957895" y="2936914"/>
            <a:ext cx="31042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9pPr>
          </a:lstStyle>
          <a:p>
            <a:pPr eaLnBrk="1" hangingPunct="1"/>
            <a:r>
              <a:rPr lang="en-US" altLang="zh-CN" sz="2000" b="1" i="1" dirty="0">
                <a:solidFill>
                  <a:schemeClr val="bg1"/>
                </a:solidFill>
              </a:rPr>
              <a:t>Program Development</a:t>
            </a:r>
            <a:endParaRPr lang="zh-CN" altLang="en-US" sz="2000" b="1" i="1" dirty="0">
              <a:solidFill>
                <a:schemeClr val="bg1"/>
              </a:solidFill>
            </a:endParaRPr>
          </a:p>
        </p:txBody>
      </p:sp>
      <p:sp>
        <p:nvSpPr>
          <p:cNvPr id="13324" name="文本框 20"/>
          <p:cNvSpPr txBox="1">
            <a:spLocks noChangeArrowheads="1"/>
          </p:cNvSpPr>
          <p:nvPr/>
        </p:nvSpPr>
        <p:spPr bwMode="auto">
          <a:xfrm>
            <a:off x="5992624" y="3940243"/>
            <a:ext cx="13468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itchFamily="34" charset="0"/>
              <a:defRPr sz="1300">
                <a:solidFill>
                  <a:schemeClr val="tx1"/>
                </a:solidFill>
                <a:latin typeface="方正兰亭黑_GBK" pitchFamily="2" charset="-122"/>
                <a:ea typeface="方正兰亭黑_GBK" pitchFamily="2" charset="-122"/>
              </a:defRPr>
            </a:lvl9pPr>
          </a:lstStyle>
          <a:p>
            <a:pPr eaLnBrk="1" hangingPunct="1"/>
            <a:r>
              <a:rPr lang="en-US" altLang="zh-CN" sz="2000" b="1" i="1" dirty="0">
                <a:solidFill>
                  <a:schemeClr val="bg1"/>
                </a:solidFill>
              </a:rPr>
              <a:t>Schedule</a:t>
            </a:r>
            <a:endParaRPr lang="zh-CN" altLang="en-US" sz="2000" b="1" i="1" dirty="0">
              <a:solidFill>
                <a:schemeClr val="bg1"/>
              </a:solidFill>
            </a:endParaRPr>
          </a:p>
        </p:txBody>
      </p:sp>
      <p:sp>
        <p:nvSpPr>
          <p:cNvPr id="13325" name="文本框 24"/>
          <p:cNvSpPr txBox="1">
            <a:spLocks noChangeArrowheads="1"/>
          </p:cNvSpPr>
          <p:nvPr/>
        </p:nvSpPr>
        <p:spPr bwMode="auto">
          <a:xfrm>
            <a:off x="5992624" y="946735"/>
            <a:ext cx="1805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2000" b="1" i="1" dirty="0">
                <a:solidFill>
                  <a:schemeClr val="bg1"/>
                </a:solidFill>
              </a:rPr>
              <a:t>Introduction</a:t>
            </a:r>
          </a:p>
        </p:txBody>
      </p:sp>
      <p:sp>
        <p:nvSpPr>
          <p:cNvPr id="13329" name="文本框 23"/>
          <p:cNvSpPr txBox="1">
            <a:spLocks noChangeArrowheads="1"/>
          </p:cNvSpPr>
          <p:nvPr/>
        </p:nvSpPr>
        <p:spPr bwMode="auto">
          <a:xfrm>
            <a:off x="5149661" y="825311"/>
            <a:ext cx="8082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3200" b="1" i="1" dirty="0">
                <a:solidFill>
                  <a:schemeClr val="bg1"/>
                </a:solidFill>
                <a:latin typeface="方正兰亭中黑_GBK" pitchFamily="2" charset="-122"/>
                <a:ea typeface="方正兰亭中黑_GBK" pitchFamily="2" charset="-122"/>
              </a:rPr>
              <a:t>01.</a:t>
            </a:r>
          </a:p>
        </p:txBody>
      </p:sp>
      <p:sp>
        <p:nvSpPr>
          <p:cNvPr id="13330" name="文本框 23"/>
          <p:cNvSpPr txBox="1">
            <a:spLocks noChangeArrowheads="1"/>
          </p:cNvSpPr>
          <p:nvPr/>
        </p:nvSpPr>
        <p:spPr bwMode="auto">
          <a:xfrm>
            <a:off x="5149661" y="1787336"/>
            <a:ext cx="8082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3200" b="1" i="1" dirty="0">
                <a:solidFill>
                  <a:schemeClr val="bg1"/>
                </a:solidFill>
                <a:latin typeface="方正兰亭中黑_GBK" pitchFamily="2" charset="-122"/>
                <a:ea typeface="方正兰亭中黑_GBK" pitchFamily="2" charset="-122"/>
              </a:rPr>
              <a:t>02.</a:t>
            </a:r>
          </a:p>
        </p:txBody>
      </p:sp>
      <p:sp>
        <p:nvSpPr>
          <p:cNvPr id="13331" name="文本框 23"/>
          <p:cNvSpPr txBox="1">
            <a:spLocks noChangeArrowheads="1"/>
          </p:cNvSpPr>
          <p:nvPr/>
        </p:nvSpPr>
        <p:spPr bwMode="auto">
          <a:xfrm>
            <a:off x="5149661" y="2847786"/>
            <a:ext cx="8082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3200" b="1" i="1" dirty="0">
                <a:solidFill>
                  <a:schemeClr val="bg1"/>
                </a:solidFill>
                <a:latin typeface="方正兰亭中黑_GBK" pitchFamily="2" charset="-122"/>
                <a:ea typeface="方正兰亭中黑_GBK" pitchFamily="2" charset="-122"/>
              </a:rPr>
              <a:t>03.</a:t>
            </a:r>
          </a:p>
        </p:txBody>
      </p:sp>
      <p:sp>
        <p:nvSpPr>
          <p:cNvPr id="13332" name="文本框 23"/>
          <p:cNvSpPr txBox="1">
            <a:spLocks noChangeArrowheads="1"/>
          </p:cNvSpPr>
          <p:nvPr/>
        </p:nvSpPr>
        <p:spPr bwMode="auto">
          <a:xfrm>
            <a:off x="5149661" y="3847911"/>
            <a:ext cx="8082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3200" b="1" i="1" dirty="0">
                <a:solidFill>
                  <a:schemeClr val="bg1"/>
                </a:solidFill>
                <a:latin typeface="方正兰亭中黑_GBK" pitchFamily="2" charset="-122"/>
                <a:ea typeface="方正兰亭中黑_GBK" pitchFamily="2" charset="-122"/>
              </a:rPr>
              <a:t>04.</a:t>
            </a:r>
          </a:p>
        </p:txBody>
      </p:sp>
      <p:pic>
        <p:nvPicPr>
          <p:cNvPr id="13333" name="直接连接符 3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099" y="1466661"/>
            <a:ext cx="2268537" cy="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4" name="直接连接符 4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311" y="2417574"/>
            <a:ext cx="2266950" cy="1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5" name="直接连接符 4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174" y="3544699"/>
            <a:ext cx="2266950" cy="1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6" name="直接连接符 4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174" y="4478149"/>
            <a:ext cx="2266950" cy="1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23"/>
          <p:cNvSpPr txBox="1">
            <a:spLocks noChangeArrowheads="1"/>
          </p:cNvSpPr>
          <p:nvPr/>
        </p:nvSpPr>
        <p:spPr bwMode="auto">
          <a:xfrm>
            <a:off x="2343936" y="2217807"/>
            <a:ext cx="42024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4000" b="1" i="1" dirty="0">
                <a:solidFill>
                  <a:srgbClr val="266874"/>
                </a:solidFill>
                <a:latin typeface="方正兰亭中黑_GBK" pitchFamily="2" charset="-122"/>
                <a:ea typeface="方正兰亭中黑_GBK" pitchFamily="2" charset="-122"/>
              </a:rPr>
              <a:t>01.</a:t>
            </a:r>
            <a:r>
              <a:rPr lang="en-US" altLang="zh-CN" sz="4000" b="1" i="1" dirty="0">
                <a:solidFill>
                  <a:srgbClr val="266874"/>
                </a:solidFill>
                <a:latin typeface="方正兰亭中黑_GBK" pitchFamily="2" charset="-122"/>
                <a:ea typeface="方正兰亭中黑_GBK" pitchFamily="2" charset="-122"/>
              </a:rPr>
              <a:t>Introduction</a:t>
            </a:r>
            <a:endParaRPr lang="zh-CN" altLang="en-US" sz="4000" b="1" i="1" dirty="0">
              <a:solidFill>
                <a:srgbClr val="266874"/>
              </a:solidFill>
              <a:latin typeface="方正兰亭中黑_GBK" pitchFamily="2" charset="-122"/>
              <a:ea typeface="方正兰亭中黑_GBK" pitchFamily="2" charset="-122"/>
            </a:endParaRPr>
          </a:p>
        </p:txBody>
      </p:sp>
    </p:spTree>
  </p:cSld>
  <p:clrMapOvr>
    <a:masterClrMapping/>
  </p:clrMapOvr>
  <p:transition spd="slow">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B642AEE-D068-44F2-AF26-E372189DDE44}"/>
              </a:ext>
            </a:extLst>
          </p:cNvPr>
          <p:cNvSpPr txBox="1"/>
          <p:nvPr/>
        </p:nvSpPr>
        <p:spPr>
          <a:xfrm>
            <a:off x="368012" y="981370"/>
            <a:ext cx="5353915" cy="1308050"/>
          </a:xfrm>
          <a:prstGeom prst="rect">
            <a:avLst/>
          </a:prstGeom>
          <a:noFill/>
        </p:spPr>
        <p:txBody>
          <a:bodyPr wrap="square" rtlCol="0">
            <a:spAutoFit/>
          </a:bodyPr>
          <a:lstStyle/>
          <a:p>
            <a:r>
              <a:rPr lang="zh-CN" altLang="zh-CN" sz="1100" dirty="0">
                <a:solidFill>
                  <a:schemeClr val="bg1"/>
                </a:solidFill>
              </a:rPr>
              <a:t>Members of our team generally have the ability and experience of using </a:t>
            </a:r>
            <a:r>
              <a:rPr lang="en-US" altLang="zh-CN" sz="1100" dirty="0">
                <a:solidFill>
                  <a:schemeClr val="bg1"/>
                </a:solidFill>
              </a:rPr>
              <a:t>programming </a:t>
            </a:r>
            <a:r>
              <a:rPr lang="zh-CN" altLang="zh-CN" sz="1100" dirty="0">
                <a:solidFill>
                  <a:schemeClr val="bg1"/>
                </a:solidFill>
              </a:rPr>
              <a:t>languages such as Java</a:t>
            </a:r>
            <a:r>
              <a:rPr lang="en-US" altLang="zh-CN" sz="1100" dirty="0">
                <a:solidFill>
                  <a:schemeClr val="bg1"/>
                </a:solidFill>
              </a:rPr>
              <a:t>, c, </a:t>
            </a:r>
            <a:r>
              <a:rPr lang="zh-CN" altLang="zh-CN" sz="1100" dirty="0">
                <a:solidFill>
                  <a:schemeClr val="bg1"/>
                </a:solidFill>
              </a:rPr>
              <a:t>c++, python and have a strong interest in machine learning, artificial intelligence, hardware and software development. Some of the team members have participated in computer competitions and won awards.</a:t>
            </a:r>
            <a:endParaRPr lang="en-US" altLang="zh-CN" sz="1100" dirty="0">
              <a:solidFill>
                <a:schemeClr val="bg1"/>
              </a:solidFill>
            </a:endParaRPr>
          </a:p>
          <a:p>
            <a:endParaRPr lang="zh-CN" altLang="zh-CN" sz="1100" dirty="0">
              <a:solidFill>
                <a:schemeClr val="bg1"/>
              </a:solidFill>
            </a:endParaRPr>
          </a:p>
          <a:p>
            <a:endParaRPr lang="zh-CN" altLang="en-US" dirty="0"/>
          </a:p>
        </p:txBody>
      </p:sp>
      <p:sp>
        <p:nvSpPr>
          <p:cNvPr id="10" name="文本框 9">
            <a:extLst>
              <a:ext uri="{FF2B5EF4-FFF2-40B4-BE49-F238E27FC236}">
                <a16:creationId xmlns:a16="http://schemas.microsoft.com/office/drawing/2014/main" id="{5387ECC6-3A15-46EB-9016-9F4D8F3ADD67}"/>
              </a:ext>
            </a:extLst>
          </p:cNvPr>
          <p:cNvSpPr txBox="1"/>
          <p:nvPr/>
        </p:nvSpPr>
        <p:spPr>
          <a:xfrm>
            <a:off x="2486892" y="2027571"/>
            <a:ext cx="6525490" cy="1308050"/>
          </a:xfrm>
          <a:prstGeom prst="rect">
            <a:avLst/>
          </a:prstGeom>
          <a:noFill/>
        </p:spPr>
        <p:txBody>
          <a:bodyPr wrap="square" rtlCol="0">
            <a:spAutoFit/>
          </a:bodyPr>
          <a:lstStyle/>
          <a:p>
            <a:r>
              <a:rPr lang="zh-CN" altLang="zh-CN" sz="1100" dirty="0">
                <a:solidFill>
                  <a:schemeClr val="bg1"/>
                </a:solidFill>
              </a:rPr>
              <a:t>There are six members in the team, including a team leader. Everyone has unique</a:t>
            </a:r>
            <a:r>
              <a:rPr lang="en-US" altLang="zh-CN" sz="1100" dirty="0">
                <a:solidFill>
                  <a:schemeClr val="bg1"/>
                </a:solidFill>
              </a:rPr>
              <a:t> advantages as well as</a:t>
            </a:r>
            <a:r>
              <a:rPr lang="zh-CN" altLang="zh-CN" sz="1100" dirty="0">
                <a:solidFill>
                  <a:schemeClr val="bg1"/>
                </a:solidFill>
              </a:rPr>
              <a:t> clear logic, good understanding and expression skills. When work arrangements are </a:t>
            </a:r>
            <a:r>
              <a:rPr lang="en-US" altLang="zh-CN" sz="1100" dirty="0">
                <a:solidFill>
                  <a:schemeClr val="bg1"/>
                </a:solidFill>
              </a:rPr>
              <a:t>in need</a:t>
            </a:r>
            <a:r>
              <a:rPr lang="zh-CN" altLang="zh-CN" sz="1100" dirty="0">
                <a:solidFill>
                  <a:schemeClr val="bg1"/>
                </a:solidFill>
              </a:rPr>
              <a:t>, it is generally up to each member to come up with their own ideas, and then analyze them together</a:t>
            </a:r>
            <a:r>
              <a:rPr lang="en-US" altLang="zh-CN" sz="1100" dirty="0">
                <a:solidFill>
                  <a:schemeClr val="bg1"/>
                </a:solidFill>
              </a:rPr>
              <a:t>.</a:t>
            </a:r>
            <a:r>
              <a:rPr lang="zh-CN" altLang="zh-CN" sz="1100" dirty="0">
                <a:solidFill>
                  <a:schemeClr val="bg1"/>
                </a:solidFill>
              </a:rPr>
              <a:t> The final choice will made by group leader and the tasks will be assigned reasonably to everyone according to their interests and abilities. Therefore, our </a:t>
            </a:r>
            <a:r>
              <a:rPr lang="en-US" altLang="zh-CN" sz="1100" dirty="0">
                <a:solidFill>
                  <a:schemeClr val="bg1"/>
                </a:solidFill>
              </a:rPr>
              <a:t>team</a:t>
            </a:r>
            <a:r>
              <a:rPr lang="zh-CN" altLang="zh-CN" sz="1100" dirty="0">
                <a:solidFill>
                  <a:schemeClr val="bg1"/>
                </a:solidFill>
              </a:rPr>
              <a:t> is able to complete the project correctly and efficiently.</a:t>
            </a:r>
          </a:p>
          <a:p>
            <a:endParaRPr lang="zh-CN" altLang="en-US" dirty="0"/>
          </a:p>
        </p:txBody>
      </p:sp>
      <p:sp>
        <p:nvSpPr>
          <p:cNvPr id="11" name="矩形 97">
            <a:extLst>
              <a:ext uri="{FF2B5EF4-FFF2-40B4-BE49-F238E27FC236}">
                <a16:creationId xmlns:a16="http://schemas.microsoft.com/office/drawing/2014/main" id="{42B9B246-482E-4C18-B254-F62175AABB09}"/>
              </a:ext>
            </a:extLst>
          </p:cNvPr>
          <p:cNvSpPr>
            <a:spLocks noChangeArrowheads="1"/>
          </p:cNvSpPr>
          <p:nvPr/>
        </p:nvSpPr>
        <p:spPr bwMode="auto">
          <a:xfrm>
            <a:off x="0" y="152400"/>
            <a:ext cx="2122488" cy="695061"/>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2" name="文本框 11">
            <a:extLst>
              <a:ext uri="{FF2B5EF4-FFF2-40B4-BE49-F238E27FC236}">
                <a16:creationId xmlns:a16="http://schemas.microsoft.com/office/drawing/2014/main" id="{586EB61C-11BC-4E8C-9472-A9E2C053D8A7}"/>
              </a:ext>
            </a:extLst>
          </p:cNvPr>
          <p:cNvSpPr txBox="1"/>
          <p:nvPr/>
        </p:nvSpPr>
        <p:spPr>
          <a:xfrm>
            <a:off x="180974" y="330653"/>
            <a:ext cx="2437533" cy="338554"/>
          </a:xfrm>
          <a:prstGeom prst="rect">
            <a:avLst/>
          </a:prstGeom>
          <a:noFill/>
        </p:spPr>
        <p:txBody>
          <a:bodyPr wrap="square" rtlCol="0">
            <a:spAutoFit/>
          </a:bodyPr>
          <a:lstStyle/>
          <a:p>
            <a:r>
              <a:rPr lang="en-US" altLang="zh-CN" sz="1600" b="1" dirty="0">
                <a:solidFill>
                  <a:schemeClr val="bg1"/>
                </a:solidFill>
              </a:rPr>
              <a:t>1.1 Team Overview</a:t>
            </a:r>
            <a:endParaRPr lang="zh-CN" altLang="en-US" sz="1600" b="1" dirty="0">
              <a:solidFill>
                <a:schemeClr val="bg1"/>
              </a:solidFill>
            </a:endParaRPr>
          </a:p>
        </p:txBody>
      </p:sp>
    </p:spTree>
    <p:extLst>
      <p:ext uri="{BB962C8B-B14F-4D97-AF65-F5344CB8AC3E}">
        <p14:creationId xmlns:p14="http://schemas.microsoft.com/office/powerpoint/2010/main" val="927446445"/>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19473" name="椭圆 26"/>
          <p:cNvSpPr>
            <a:spLocks noChangeArrowheads="1"/>
          </p:cNvSpPr>
          <p:nvPr/>
        </p:nvSpPr>
        <p:spPr bwMode="auto">
          <a:xfrm>
            <a:off x="1356355" y="1061938"/>
            <a:ext cx="910529" cy="93203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9476" name="矩形 97"/>
          <p:cNvSpPr>
            <a:spLocks noChangeArrowheads="1"/>
          </p:cNvSpPr>
          <p:nvPr/>
        </p:nvSpPr>
        <p:spPr bwMode="auto">
          <a:xfrm>
            <a:off x="0" y="152400"/>
            <a:ext cx="2122488" cy="695061"/>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9477" name="文本框 95"/>
          <p:cNvSpPr txBox="1">
            <a:spLocks noChangeArrowheads="1"/>
          </p:cNvSpPr>
          <p:nvPr/>
        </p:nvSpPr>
        <p:spPr bwMode="auto">
          <a:xfrm>
            <a:off x="178125" y="330653"/>
            <a:ext cx="28335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altLang="zh-CN" sz="1600" b="1" dirty="0">
                <a:solidFill>
                  <a:schemeClr val="bg1"/>
                </a:solidFill>
              </a:rPr>
              <a:t>1.2 Individual Description</a:t>
            </a:r>
          </a:p>
        </p:txBody>
      </p:sp>
      <p:grpSp>
        <p:nvGrpSpPr>
          <p:cNvPr id="19480" name="组合 4"/>
          <p:cNvGrpSpPr/>
          <p:nvPr/>
        </p:nvGrpSpPr>
        <p:grpSpPr bwMode="auto">
          <a:xfrm>
            <a:off x="1181625" y="2132664"/>
            <a:ext cx="1221060" cy="330200"/>
            <a:chOff x="-25673" y="4762"/>
            <a:chExt cx="1221060" cy="330200"/>
          </a:xfrm>
        </p:grpSpPr>
        <p:sp>
          <p:nvSpPr>
            <p:cNvPr id="19481" name="圆角矩形 121"/>
            <p:cNvSpPr>
              <a:spLocks noChangeArrowheads="1"/>
            </p:cNvSpPr>
            <p:nvPr/>
          </p:nvSpPr>
          <p:spPr bwMode="auto">
            <a:xfrm>
              <a:off x="0" y="4762"/>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9482" name="矩形 108"/>
            <p:cNvSpPr>
              <a:spLocks noChangeArrowheads="1"/>
            </p:cNvSpPr>
            <p:nvPr/>
          </p:nvSpPr>
          <p:spPr bwMode="auto">
            <a:xfrm>
              <a:off x="-25673" y="42641"/>
              <a:ext cx="122020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dirty="0" err="1">
                  <a:solidFill>
                    <a:srgbClr val="1F576D"/>
                  </a:solidFill>
                </a:rPr>
                <a:t>Runyu</a:t>
              </a:r>
              <a:r>
                <a:rPr lang="en-US" altLang="zh-CN" sz="1100" b="1" dirty="0">
                  <a:solidFill>
                    <a:srgbClr val="1F576D"/>
                  </a:solidFill>
                </a:rPr>
                <a:t> ZHANG</a:t>
              </a:r>
              <a:endParaRPr lang="zh-CN" altLang="en-US" sz="1100" b="1" dirty="0">
                <a:solidFill>
                  <a:srgbClr val="1F576D"/>
                </a:solidFill>
              </a:endParaRPr>
            </a:p>
          </p:txBody>
        </p:sp>
      </p:grpSp>
      <p:grpSp>
        <p:nvGrpSpPr>
          <p:cNvPr id="19483" name="组合 6"/>
          <p:cNvGrpSpPr/>
          <p:nvPr/>
        </p:nvGrpSpPr>
        <p:grpSpPr bwMode="auto">
          <a:xfrm>
            <a:off x="6779873" y="2152529"/>
            <a:ext cx="1706262" cy="331787"/>
            <a:chOff x="0" y="3175"/>
            <a:chExt cx="1706262" cy="331787"/>
          </a:xfrm>
        </p:grpSpPr>
        <p:sp>
          <p:nvSpPr>
            <p:cNvPr id="19484" name="圆角矩形 124"/>
            <p:cNvSpPr>
              <a:spLocks noChangeArrowheads="1"/>
            </p:cNvSpPr>
            <p:nvPr/>
          </p:nvSpPr>
          <p:spPr bwMode="auto">
            <a:xfrm>
              <a:off x="0" y="3175"/>
              <a:ext cx="1195387" cy="331787"/>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9485" name="矩形 109"/>
            <p:cNvSpPr>
              <a:spLocks noChangeArrowheads="1"/>
            </p:cNvSpPr>
            <p:nvPr/>
          </p:nvSpPr>
          <p:spPr bwMode="auto">
            <a:xfrm>
              <a:off x="54934" y="51900"/>
              <a:ext cx="16513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100" b="1" dirty="0" err="1">
                  <a:solidFill>
                    <a:srgbClr val="1F576D"/>
                  </a:solidFill>
                </a:rPr>
                <a:t>Zeyu</a:t>
              </a:r>
              <a:r>
                <a:rPr lang="en-US" altLang="zh-CN" sz="1100" b="1" dirty="0">
                  <a:solidFill>
                    <a:srgbClr val="1F576D"/>
                  </a:solidFill>
                </a:rPr>
                <a:t> ZHANG</a:t>
              </a:r>
              <a:endParaRPr lang="zh-CN" altLang="en-US" sz="1100" b="1" dirty="0">
                <a:solidFill>
                  <a:srgbClr val="1F576D"/>
                </a:solidFill>
              </a:endParaRPr>
            </a:p>
          </p:txBody>
        </p:sp>
      </p:grpSp>
      <p:grpSp>
        <p:nvGrpSpPr>
          <p:cNvPr id="19486" name="组合 5"/>
          <p:cNvGrpSpPr/>
          <p:nvPr/>
        </p:nvGrpSpPr>
        <p:grpSpPr bwMode="auto">
          <a:xfrm>
            <a:off x="4108449" y="2133063"/>
            <a:ext cx="1195388" cy="331788"/>
            <a:chOff x="6628" y="-1671"/>
            <a:chExt cx="1195387" cy="330200"/>
          </a:xfrm>
        </p:grpSpPr>
        <p:sp>
          <p:nvSpPr>
            <p:cNvPr id="19487" name="圆角矩形 127"/>
            <p:cNvSpPr>
              <a:spLocks noChangeArrowheads="1"/>
            </p:cNvSpPr>
            <p:nvPr/>
          </p:nvSpPr>
          <p:spPr bwMode="auto">
            <a:xfrm>
              <a:off x="6628" y="-1671"/>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9488" name="矩形 110"/>
            <p:cNvSpPr>
              <a:spLocks noChangeArrowheads="1"/>
            </p:cNvSpPr>
            <p:nvPr/>
          </p:nvSpPr>
          <p:spPr bwMode="auto">
            <a:xfrm>
              <a:off x="149058" y="26892"/>
              <a:ext cx="893192" cy="260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dirty="0" err="1">
                  <a:solidFill>
                    <a:srgbClr val="1F576D"/>
                  </a:solidFill>
                </a:rPr>
                <a:t>Yinglun</a:t>
              </a:r>
              <a:r>
                <a:rPr lang="en-US" altLang="zh-CN" sz="1100" b="1" dirty="0">
                  <a:solidFill>
                    <a:srgbClr val="1F576D"/>
                  </a:solidFill>
                </a:rPr>
                <a:t> LI</a:t>
              </a:r>
              <a:endParaRPr lang="zh-CN" altLang="en-US" sz="1100" b="1" dirty="0">
                <a:solidFill>
                  <a:srgbClr val="1F576D"/>
                </a:solidFill>
              </a:endParaRPr>
            </a:p>
          </p:txBody>
        </p:sp>
      </p:grpSp>
      <p:sp>
        <p:nvSpPr>
          <p:cNvPr id="19489" name="矩形 129"/>
          <p:cNvSpPr>
            <a:spLocks noChangeArrowheads="1"/>
          </p:cNvSpPr>
          <p:nvPr/>
        </p:nvSpPr>
        <p:spPr bwMode="auto">
          <a:xfrm>
            <a:off x="507259" y="2692301"/>
            <a:ext cx="27565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lvl="0" indent="-171450">
              <a:buFont typeface="Wingdings" panose="05000000000000000000" pitchFamily="2" charset="2"/>
              <a:buChar char="l"/>
            </a:pPr>
            <a:r>
              <a:rPr lang="en-US" altLang="zh-CN" sz="800" dirty="0">
                <a:solidFill>
                  <a:schemeClr val="bg1"/>
                </a:solidFill>
                <a:latin typeface="Arial" panose="020B0604020202020204" pitchFamily="34" charset="0"/>
                <a:cs typeface="Arial" panose="020B0604020202020204" pitchFamily="34" charset="0"/>
              </a:rPr>
              <a:t>Familiar with C, C++, Python, Java and have experience of writing programs in these languages.</a:t>
            </a:r>
            <a:endParaRPr lang="zh-CN" altLang="zh-CN" sz="800" dirty="0">
              <a:solidFill>
                <a:schemeClr val="bg1"/>
              </a:solidFill>
              <a:latin typeface="Arial" panose="020B0604020202020204" pitchFamily="34" charset="0"/>
              <a:cs typeface="Arial" panose="020B0604020202020204" pitchFamily="34" charset="0"/>
            </a:endParaRPr>
          </a:p>
          <a:p>
            <a:pPr marL="171450" lvl="0" indent="-171450">
              <a:buFont typeface="Wingdings" panose="05000000000000000000" pitchFamily="2" charset="2"/>
              <a:buChar char="l"/>
            </a:pPr>
            <a:r>
              <a:rPr lang="zh-CN" altLang="zh-CN" sz="800" dirty="0">
                <a:solidFill>
                  <a:schemeClr val="bg1"/>
                </a:solidFill>
                <a:latin typeface="Arial" panose="020B0604020202020204" pitchFamily="34" charset="0"/>
                <a:cs typeface="Arial" panose="020B0604020202020204" pitchFamily="34" charset="0"/>
              </a:rPr>
              <a:t>Participated in robot competitions.</a:t>
            </a:r>
          </a:p>
          <a:p>
            <a:r>
              <a:rPr lang="en-US" altLang="zh-CN" sz="800" b="1" dirty="0">
                <a:solidFill>
                  <a:schemeClr val="bg1"/>
                </a:solidFill>
                <a:latin typeface="Arial" panose="020B0604020202020204" pitchFamily="34" charset="0"/>
                <a:cs typeface="Arial" panose="020B0604020202020204" pitchFamily="34" charset="0"/>
              </a:rPr>
              <a:t>  </a:t>
            </a:r>
            <a:r>
              <a:rPr lang="zh-CN" altLang="zh-CN" sz="800" b="1" dirty="0">
                <a:solidFill>
                  <a:schemeClr val="bg1"/>
                </a:solidFill>
                <a:latin typeface="Arial" panose="020B0604020202020204" pitchFamily="34" charset="0"/>
                <a:cs typeface="Arial" panose="020B0604020202020204" pitchFamily="34" charset="0"/>
              </a:rPr>
              <a:t>-</a:t>
            </a:r>
            <a:r>
              <a:rPr lang="zh-CN" altLang="zh-CN" sz="800" dirty="0">
                <a:solidFill>
                  <a:schemeClr val="bg1"/>
                </a:solidFill>
                <a:latin typeface="Arial" panose="020B0604020202020204" pitchFamily="34" charset="0"/>
                <a:cs typeface="Arial" panose="020B0604020202020204" pitchFamily="34" charset="0"/>
              </a:rPr>
              <a:t>Third prize in national robot competitions</a:t>
            </a:r>
            <a:r>
              <a:rPr lang="en-US" altLang="zh-CN" sz="800" dirty="0">
                <a:solidFill>
                  <a:schemeClr val="bg1"/>
                </a:solidFill>
                <a:latin typeface="Arial" panose="020B0604020202020204" pitchFamily="34" charset="0"/>
                <a:cs typeface="Arial" panose="020B0604020202020204" pitchFamily="34" charset="0"/>
              </a:rPr>
              <a:t> </a:t>
            </a:r>
            <a:r>
              <a:rPr lang="zh-CN" altLang="zh-CN" sz="800" dirty="0">
                <a:solidFill>
                  <a:schemeClr val="bg1"/>
                </a:solidFill>
                <a:latin typeface="Arial" panose="020B0604020202020204" pitchFamily="34" charset="0"/>
                <a:cs typeface="Arial" panose="020B0604020202020204" pitchFamily="34" charset="0"/>
              </a:rPr>
              <a:t>in</a:t>
            </a:r>
            <a:r>
              <a:rPr lang="en-US" altLang="zh-CN" sz="800" dirty="0">
                <a:solidFill>
                  <a:schemeClr val="bg1"/>
                </a:solidFill>
                <a:latin typeface="Arial" panose="020B0604020202020204" pitchFamily="34" charset="0"/>
                <a:cs typeface="Arial" panose="020B0604020202020204" pitchFamily="34" charset="0"/>
              </a:rPr>
              <a:t>      </a:t>
            </a:r>
            <a:r>
              <a:rPr lang="zh-CN" altLang="zh-CN" sz="800" dirty="0">
                <a:solidFill>
                  <a:schemeClr val="bg1"/>
                </a:solidFill>
                <a:latin typeface="Arial" panose="020B0604020202020204" pitchFamily="34" charset="0"/>
                <a:cs typeface="Arial" panose="020B0604020202020204" pitchFamily="34" charset="0"/>
              </a:rPr>
              <a:t>high school and university.</a:t>
            </a:r>
            <a:endParaRPr lang="en-US" altLang="zh-CN" sz="800" dirty="0">
              <a:solidFill>
                <a:schemeClr val="bg1"/>
              </a:solidFill>
              <a:latin typeface="Arial" panose="020B0604020202020204" pitchFamily="34" charset="0"/>
              <a:cs typeface="Arial" panose="020B0604020202020204" pitchFamily="34" charset="0"/>
            </a:endParaRPr>
          </a:p>
          <a:p>
            <a:r>
              <a:rPr lang="en-US" altLang="zh-CN" sz="800" b="1" dirty="0">
                <a:solidFill>
                  <a:schemeClr val="bg1"/>
                </a:solidFill>
                <a:latin typeface="Arial" panose="020B0604020202020204" pitchFamily="34" charset="0"/>
                <a:cs typeface="Arial" panose="020B0604020202020204" pitchFamily="34" charset="0"/>
              </a:rPr>
              <a:t>  </a:t>
            </a:r>
            <a:r>
              <a:rPr lang="zh-CN" altLang="zh-CN" sz="800" b="1" dirty="0">
                <a:solidFill>
                  <a:schemeClr val="bg1"/>
                </a:solidFill>
                <a:latin typeface="Arial" panose="020B0604020202020204" pitchFamily="34" charset="0"/>
                <a:cs typeface="Arial" panose="020B0604020202020204" pitchFamily="34" charset="0"/>
              </a:rPr>
              <a:t>-</a:t>
            </a:r>
            <a:r>
              <a:rPr lang="zh-CN" altLang="zh-CN" sz="800" dirty="0">
                <a:solidFill>
                  <a:schemeClr val="bg1"/>
                </a:solidFill>
                <a:latin typeface="Arial" panose="020B0604020202020204" pitchFamily="34" charset="0"/>
                <a:cs typeface="Arial" panose="020B0604020202020204" pitchFamily="34" charset="0"/>
              </a:rPr>
              <a:t>Second place in the Hong Kong Robot Track</a:t>
            </a:r>
            <a:endParaRPr lang="en-US" altLang="zh-CN" sz="800" dirty="0">
              <a:solidFill>
                <a:schemeClr val="bg1"/>
              </a:solidFill>
              <a:latin typeface="Arial" panose="020B0604020202020204" pitchFamily="34" charset="0"/>
              <a:cs typeface="Arial" panose="020B0604020202020204" pitchFamily="34" charset="0"/>
            </a:endParaRPr>
          </a:p>
          <a:p>
            <a:r>
              <a:rPr lang="zh-CN" altLang="zh-CN" sz="800" dirty="0">
                <a:solidFill>
                  <a:schemeClr val="bg1"/>
                </a:solidFill>
                <a:latin typeface="Arial" panose="020B0604020202020204" pitchFamily="34" charset="0"/>
                <a:cs typeface="Arial" panose="020B0604020202020204" pitchFamily="34" charset="0"/>
              </a:rPr>
              <a:t>Obstacle Race.</a:t>
            </a:r>
          </a:p>
          <a:p>
            <a:pPr marL="171450" lvl="0" indent="-171450">
              <a:buFont typeface="Wingdings" panose="05000000000000000000" pitchFamily="2" charset="2"/>
              <a:buChar char="l"/>
            </a:pPr>
            <a:r>
              <a:rPr lang="zh-CN" altLang="zh-CN" sz="800" dirty="0">
                <a:solidFill>
                  <a:schemeClr val="bg1"/>
                </a:solidFill>
                <a:latin typeface="Arial" panose="020B0604020202020204" pitchFamily="34" charset="0"/>
                <a:cs typeface="Arial" panose="020B0604020202020204" pitchFamily="34" charset="0"/>
              </a:rPr>
              <a:t>Excellent decision making and leadership</a:t>
            </a:r>
            <a:r>
              <a:rPr lang="en-US" altLang="zh-CN" sz="800" dirty="0">
                <a:solidFill>
                  <a:schemeClr val="bg1"/>
                </a:solidFill>
                <a:latin typeface="Arial" panose="020B0604020202020204" pitchFamily="34" charset="0"/>
                <a:cs typeface="Arial" panose="020B0604020202020204" pitchFamily="34" charset="0"/>
              </a:rPr>
              <a:t>.</a:t>
            </a:r>
            <a:endParaRPr lang="zh-CN" altLang="zh-CN" sz="800" dirty="0">
              <a:solidFill>
                <a:schemeClr val="bg1"/>
              </a:solidFill>
              <a:latin typeface="Arial" panose="020B0604020202020204" pitchFamily="34" charset="0"/>
              <a:cs typeface="Arial" panose="020B0604020202020204" pitchFamily="34" charset="0"/>
            </a:endParaRPr>
          </a:p>
          <a:p>
            <a:pPr marL="171450" lvl="0" indent="-171450">
              <a:buFont typeface="Wingdings" panose="05000000000000000000" pitchFamily="2" charset="2"/>
              <a:buChar char="l"/>
            </a:pPr>
            <a:r>
              <a:rPr lang="zh-CN" altLang="zh-CN" sz="800" dirty="0">
                <a:solidFill>
                  <a:schemeClr val="bg1"/>
                </a:solidFill>
                <a:latin typeface="Arial" panose="020B0604020202020204" pitchFamily="34" charset="0"/>
                <a:cs typeface="Arial" panose="020B0604020202020204" pitchFamily="34" charset="0"/>
              </a:rPr>
              <a:t>Interested in artificial intelligence and machine learning fields</a:t>
            </a:r>
            <a:r>
              <a:rPr lang="en-US" altLang="zh-CN" sz="800" dirty="0">
                <a:solidFill>
                  <a:schemeClr val="bg1"/>
                </a:solidFill>
                <a:latin typeface="Arial" panose="020B0604020202020204" pitchFamily="34" charset="0"/>
                <a:cs typeface="Arial" panose="020B0604020202020204" pitchFamily="34" charset="0"/>
              </a:rPr>
              <a:t>.</a:t>
            </a:r>
            <a:endParaRPr lang="zh-CN" altLang="zh-CN" sz="800" dirty="0">
              <a:solidFill>
                <a:schemeClr val="bg1"/>
              </a:solidFill>
              <a:latin typeface="Arial" panose="020B0604020202020204" pitchFamily="34" charset="0"/>
              <a:cs typeface="Arial" panose="020B0604020202020204" pitchFamily="34" charset="0"/>
            </a:endParaRPr>
          </a:p>
        </p:txBody>
      </p:sp>
      <p:sp>
        <p:nvSpPr>
          <p:cNvPr id="19490" name="矩形 130"/>
          <p:cNvSpPr>
            <a:spLocks noChangeArrowheads="1"/>
          </p:cNvSpPr>
          <p:nvPr/>
        </p:nvSpPr>
        <p:spPr bwMode="auto">
          <a:xfrm>
            <a:off x="3288154" y="2659185"/>
            <a:ext cx="291965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lvl="0" indent="-171450">
              <a:buFont typeface="Wingdings" panose="05000000000000000000" pitchFamily="2" charset="2"/>
              <a:buChar char="l"/>
            </a:pPr>
            <a:r>
              <a:rPr lang="zh-CN" altLang="zh-CN" sz="800" dirty="0">
                <a:solidFill>
                  <a:schemeClr val="bg1"/>
                </a:solidFill>
              </a:rPr>
              <a:t>Skilled in using C and Java and have studied Python and Swift</a:t>
            </a:r>
            <a:r>
              <a:rPr lang="en-US" altLang="zh-CN" sz="800" dirty="0">
                <a:solidFill>
                  <a:schemeClr val="bg1"/>
                </a:solidFill>
              </a:rPr>
              <a:t>.</a:t>
            </a:r>
            <a:endParaRPr lang="zh-CN" altLang="zh-CN" sz="800" dirty="0">
              <a:solidFill>
                <a:schemeClr val="bg1"/>
              </a:solidFill>
            </a:endParaRPr>
          </a:p>
          <a:p>
            <a:pPr marL="171450" lvl="0" indent="-171450">
              <a:buFont typeface="Wingdings" panose="05000000000000000000" pitchFamily="2" charset="2"/>
              <a:buChar char="l"/>
            </a:pPr>
            <a:r>
              <a:rPr lang="zh-CN" altLang="zh-CN" sz="800" dirty="0">
                <a:solidFill>
                  <a:schemeClr val="bg1"/>
                </a:solidFill>
              </a:rPr>
              <a:t>Have experience in program</a:t>
            </a:r>
            <a:endParaRPr lang="en-US" altLang="zh-CN" sz="800" dirty="0">
              <a:solidFill>
                <a:schemeClr val="bg1"/>
              </a:solidFill>
            </a:endParaRPr>
          </a:p>
          <a:p>
            <a:pPr lvl="0"/>
            <a:r>
              <a:rPr lang="zh-CN" altLang="zh-CN" sz="800" dirty="0">
                <a:solidFill>
                  <a:schemeClr val="bg1"/>
                </a:solidFill>
              </a:rPr>
              <a:t>development.</a:t>
            </a:r>
          </a:p>
          <a:p>
            <a:r>
              <a:rPr lang="en-US" altLang="zh-CN" sz="800" b="1" dirty="0">
                <a:solidFill>
                  <a:schemeClr val="bg1"/>
                </a:solidFill>
              </a:rPr>
              <a:t>  -</a:t>
            </a:r>
            <a:r>
              <a:rPr lang="en-US" altLang="zh-CN" sz="800" dirty="0">
                <a:solidFill>
                  <a:schemeClr val="bg1"/>
                </a:solidFill>
              </a:rPr>
              <a:t>Participated in a smart medical system  development.</a:t>
            </a:r>
            <a:endParaRPr lang="zh-CN" altLang="zh-CN" sz="800" dirty="0">
              <a:solidFill>
                <a:schemeClr val="bg1"/>
              </a:solidFill>
            </a:endParaRPr>
          </a:p>
          <a:p>
            <a:r>
              <a:rPr lang="en-US" altLang="zh-CN" sz="800" b="1" dirty="0">
                <a:solidFill>
                  <a:schemeClr val="bg1"/>
                </a:solidFill>
              </a:rPr>
              <a:t>  -</a:t>
            </a:r>
            <a:r>
              <a:rPr lang="zh-CN" altLang="zh-CN" sz="800" dirty="0">
                <a:solidFill>
                  <a:schemeClr val="bg1"/>
                </a:solidFill>
              </a:rPr>
              <a:t>Participated in the design and production of some web multimedia</a:t>
            </a:r>
            <a:r>
              <a:rPr lang="en-US" altLang="zh-CN" sz="800" dirty="0">
                <a:solidFill>
                  <a:schemeClr val="bg1"/>
                </a:solidFill>
              </a:rPr>
              <a:t>.</a:t>
            </a:r>
            <a:endParaRPr lang="zh-CN" altLang="zh-CN" sz="800" dirty="0">
              <a:solidFill>
                <a:schemeClr val="bg1"/>
              </a:solidFill>
            </a:endParaRPr>
          </a:p>
          <a:p>
            <a:pPr marL="171450" lvl="0" indent="-171450">
              <a:buFont typeface="Wingdings" panose="05000000000000000000" pitchFamily="2" charset="2"/>
              <a:buChar char="l"/>
            </a:pPr>
            <a:r>
              <a:rPr lang="zh-CN" altLang="zh-CN" sz="800" dirty="0">
                <a:solidFill>
                  <a:schemeClr val="bg1"/>
                </a:solidFill>
              </a:rPr>
              <a:t>Second Prize in the Computer and Multimedia Design Competition of the city</a:t>
            </a:r>
            <a:r>
              <a:rPr lang="en-US" altLang="zh-CN" sz="800" dirty="0">
                <a:solidFill>
                  <a:schemeClr val="bg1"/>
                </a:solidFill>
              </a:rPr>
              <a:t>.</a:t>
            </a:r>
            <a:endParaRPr lang="zh-CN" altLang="zh-CN" sz="800" dirty="0">
              <a:solidFill>
                <a:schemeClr val="bg1"/>
              </a:solidFill>
            </a:endParaRPr>
          </a:p>
          <a:p>
            <a:pPr marL="171450" lvl="0" indent="-171450">
              <a:buFont typeface="Wingdings" panose="05000000000000000000" pitchFamily="2" charset="2"/>
              <a:buChar char="l"/>
            </a:pPr>
            <a:r>
              <a:rPr lang="en-US" altLang="zh-CN" sz="800" dirty="0">
                <a:solidFill>
                  <a:schemeClr val="bg1"/>
                </a:solidFill>
              </a:rPr>
              <a:t>Great understanding in code specification.</a:t>
            </a:r>
            <a:endParaRPr lang="zh-CN" altLang="zh-CN" sz="800" dirty="0">
              <a:solidFill>
                <a:schemeClr val="bg1"/>
              </a:solidFill>
            </a:endParaRPr>
          </a:p>
          <a:p>
            <a:pPr marL="171450" lvl="0" indent="-171450">
              <a:buFont typeface="Wingdings" panose="05000000000000000000" pitchFamily="2" charset="2"/>
              <a:buChar char="l"/>
            </a:pPr>
            <a:r>
              <a:rPr lang="zh-CN" altLang="zh-CN" sz="800" dirty="0">
                <a:solidFill>
                  <a:schemeClr val="bg1"/>
                </a:solidFill>
              </a:rPr>
              <a:t>Strong aesthetic and design skills</a:t>
            </a:r>
            <a:r>
              <a:rPr lang="en-US" altLang="zh-CN" sz="800" dirty="0">
                <a:solidFill>
                  <a:schemeClr val="bg1"/>
                </a:solidFill>
              </a:rPr>
              <a:t>.</a:t>
            </a:r>
            <a:endParaRPr lang="zh-CN" altLang="zh-CN" sz="800" dirty="0">
              <a:solidFill>
                <a:schemeClr val="bg1"/>
              </a:solidFill>
            </a:endParaRPr>
          </a:p>
        </p:txBody>
      </p:sp>
      <p:sp>
        <p:nvSpPr>
          <p:cNvPr id="19491" name="矩形 131"/>
          <p:cNvSpPr>
            <a:spLocks noChangeArrowheads="1"/>
          </p:cNvSpPr>
          <p:nvPr/>
        </p:nvSpPr>
        <p:spPr bwMode="auto">
          <a:xfrm>
            <a:off x="6232154" y="2659185"/>
            <a:ext cx="27583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lvl="0" indent="-171450">
              <a:buFont typeface="Wingdings" panose="05000000000000000000" pitchFamily="2" charset="2"/>
              <a:buChar char="l"/>
            </a:pPr>
            <a:r>
              <a:rPr lang="en-US" altLang="zh-CN" sz="800" dirty="0">
                <a:solidFill>
                  <a:schemeClr val="bg1"/>
                </a:solidFill>
              </a:rPr>
              <a:t>Familiar with C, Java and </a:t>
            </a:r>
            <a:r>
              <a:rPr lang="zh-CN" altLang="zh-CN" sz="800" dirty="0">
                <a:solidFill>
                  <a:schemeClr val="bg1"/>
                </a:solidFill>
              </a:rPr>
              <a:t>Database establishment. Self-learned Python foundation.</a:t>
            </a:r>
          </a:p>
          <a:p>
            <a:pPr marL="171450" lvl="0" indent="-171450">
              <a:buFont typeface="Wingdings" panose="05000000000000000000" pitchFamily="2" charset="2"/>
              <a:buChar char="l"/>
            </a:pPr>
            <a:r>
              <a:rPr lang="en-US" altLang="zh-CN" sz="800" dirty="0">
                <a:solidFill>
                  <a:schemeClr val="bg1"/>
                </a:solidFill>
              </a:rPr>
              <a:t>Worked as an IT intern at an educational institution.</a:t>
            </a:r>
            <a:endParaRPr lang="zh-CN" altLang="zh-CN" sz="800" dirty="0">
              <a:solidFill>
                <a:schemeClr val="bg1"/>
              </a:solidFill>
            </a:endParaRPr>
          </a:p>
          <a:p>
            <a:pPr marL="171450" lvl="0" indent="-171450">
              <a:buFont typeface="Wingdings" panose="05000000000000000000" pitchFamily="2" charset="2"/>
              <a:buChar char="l"/>
            </a:pPr>
            <a:r>
              <a:rPr lang="en-US" altLang="zh-CN" sz="800" dirty="0">
                <a:solidFill>
                  <a:schemeClr val="bg1"/>
                </a:solidFill>
              </a:rPr>
              <a:t>Interested in machine learning, robot programming and AI.</a:t>
            </a:r>
            <a:endParaRPr lang="zh-CN" altLang="zh-CN" sz="800" dirty="0">
              <a:solidFill>
                <a:schemeClr val="bg1"/>
              </a:solidFill>
            </a:endParaRPr>
          </a:p>
          <a:p>
            <a:pPr marL="171450" lvl="0" indent="-171450">
              <a:buFont typeface="Wingdings" panose="05000000000000000000" pitchFamily="2" charset="2"/>
              <a:buChar char="l"/>
            </a:pPr>
            <a:r>
              <a:rPr lang="en-US" altLang="zh-CN" sz="800" dirty="0">
                <a:solidFill>
                  <a:schemeClr val="bg1"/>
                </a:solidFill>
              </a:rPr>
              <a:t>Good understanding and communication ability.</a:t>
            </a:r>
            <a:endParaRPr lang="zh-CN" altLang="zh-CN" sz="800" dirty="0">
              <a:solidFill>
                <a:schemeClr val="bg1"/>
              </a:solidFill>
            </a:endParaRPr>
          </a:p>
        </p:txBody>
      </p:sp>
      <p:sp>
        <p:nvSpPr>
          <p:cNvPr id="19492" name="文本框 132"/>
          <p:cNvSpPr txBox="1">
            <a:spLocks noChangeArrowheads="1"/>
          </p:cNvSpPr>
          <p:nvPr/>
        </p:nvSpPr>
        <p:spPr bwMode="auto">
          <a:xfrm>
            <a:off x="1240521" y="2484316"/>
            <a:ext cx="1195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1000" b="1" dirty="0">
                <a:solidFill>
                  <a:schemeClr val="bg1"/>
                </a:solidFill>
              </a:rPr>
              <a:t>Team Leader</a:t>
            </a:r>
          </a:p>
        </p:txBody>
      </p:sp>
      <p:pic>
        <p:nvPicPr>
          <p:cNvPr id="43" name="图片 42">
            <a:extLst>
              <a:ext uri="{FF2B5EF4-FFF2-40B4-BE49-F238E27FC236}">
                <a16:creationId xmlns:a16="http://schemas.microsoft.com/office/drawing/2014/main" id="{7050E7C6-9560-4FC4-BD5F-2552CF68AF6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0454" t="-766" r="20531" b="70367"/>
          <a:stretch/>
        </p:blipFill>
        <p:spPr>
          <a:xfrm>
            <a:off x="4373974" y="1224600"/>
            <a:ext cx="664340" cy="596943"/>
          </a:xfrm>
          <a:prstGeom prst="rect">
            <a:avLst/>
          </a:prstGeom>
        </p:spPr>
      </p:pic>
      <p:pic>
        <p:nvPicPr>
          <p:cNvPr id="46" name="图片 45">
            <a:extLst>
              <a:ext uri="{FF2B5EF4-FFF2-40B4-BE49-F238E27FC236}">
                <a16:creationId xmlns:a16="http://schemas.microsoft.com/office/drawing/2014/main" id="{1AAAF224-8673-4F35-9122-71B5D40F7D17}"/>
              </a:ext>
            </a:extLst>
          </p:cNvPr>
          <p:cNvPicPr>
            <a:picLocks noChangeAspect="1"/>
          </p:cNvPicPr>
          <p:nvPr/>
        </p:nvPicPr>
        <p:blipFill rotWithShape="1">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l="61401" t="33301" r="20830" b="31163"/>
          <a:stretch/>
        </p:blipFill>
        <p:spPr>
          <a:xfrm>
            <a:off x="1490762" y="1161623"/>
            <a:ext cx="641713" cy="721306"/>
          </a:xfrm>
          <a:prstGeom prst="rect">
            <a:avLst/>
          </a:prstGeom>
        </p:spPr>
      </p:pic>
      <p:sp>
        <p:nvSpPr>
          <p:cNvPr id="47" name="椭圆 26">
            <a:extLst>
              <a:ext uri="{FF2B5EF4-FFF2-40B4-BE49-F238E27FC236}">
                <a16:creationId xmlns:a16="http://schemas.microsoft.com/office/drawing/2014/main" id="{4C2D48E0-9268-4B0F-8F1E-0B4FE8082844}"/>
              </a:ext>
            </a:extLst>
          </p:cNvPr>
          <p:cNvSpPr>
            <a:spLocks noChangeArrowheads="1"/>
          </p:cNvSpPr>
          <p:nvPr/>
        </p:nvSpPr>
        <p:spPr bwMode="auto">
          <a:xfrm>
            <a:off x="4250879" y="1053135"/>
            <a:ext cx="910529" cy="93203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dirty="0">
              <a:solidFill>
                <a:srgbClr val="FFFFFF"/>
              </a:solidFill>
            </a:endParaRPr>
          </a:p>
        </p:txBody>
      </p:sp>
      <p:pic>
        <p:nvPicPr>
          <p:cNvPr id="48" name="图片 47">
            <a:extLst>
              <a:ext uri="{FF2B5EF4-FFF2-40B4-BE49-F238E27FC236}">
                <a16:creationId xmlns:a16="http://schemas.microsoft.com/office/drawing/2014/main" id="{2A6452C5-7637-4279-9A4B-7071D4AEF2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0454" t="-766" r="20531" b="70367"/>
          <a:stretch/>
        </p:blipFill>
        <p:spPr>
          <a:xfrm>
            <a:off x="7054903" y="1221481"/>
            <a:ext cx="664340" cy="596943"/>
          </a:xfrm>
          <a:prstGeom prst="rect">
            <a:avLst/>
          </a:prstGeom>
        </p:spPr>
      </p:pic>
      <p:sp>
        <p:nvSpPr>
          <p:cNvPr id="49" name="椭圆 26">
            <a:extLst>
              <a:ext uri="{FF2B5EF4-FFF2-40B4-BE49-F238E27FC236}">
                <a16:creationId xmlns:a16="http://schemas.microsoft.com/office/drawing/2014/main" id="{9F96B242-3182-449E-A119-B95623EF13EB}"/>
              </a:ext>
            </a:extLst>
          </p:cNvPr>
          <p:cNvSpPr>
            <a:spLocks noChangeArrowheads="1"/>
          </p:cNvSpPr>
          <p:nvPr/>
        </p:nvSpPr>
        <p:spPr bwMode="auto">
          <a:xfrm>
            <a:off x="6922303" y="1053135"/>
            <a:ext cx="910529" cy="93203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dirty="0">
              <a:solidFill>
                <a:srgbClr val="FFFFFF"/>
              </a:solidFill>
            </a:endParaRPr>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19473" name="椭圆 26"/>
          <p:cNvSpPr>
            <a:spLocks noChangeArrowheads="1"/>
          </p:cNvSpPr>
          <p:nvPr/>
        </p:nvSpPr>
        <p:spPr bwMode="auto">
          <a:xfrm>
            <a:off x="1356355" y="1061938"/>
            <a:ext cx="910529" cy="93203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grpSp>
        <p:nvGrpSpPr>
          <p:cNvPr id="19480" name="组合 4"/>
          <p:cNvGrpSpPr/>
          <p:nvPr/>
        </p:nvGrpSpPr>
        <p:grpSpPr bwMode="auto">
          <a:xfrm>
            <a:off x="1181624" y="2132664"/>
            <a:ext cx="1450789" cy="330200"/>
            <a:chOff x="-25674" y="4762"/>
            <a:chExt cx="1450789" cy="330200"/>
          </a:xfrm>
        </p:grpSpPr>
        <p:sp>
          <p:nvSpPr>
            <p:cNvPr id="19481" name="圆角矩形 121"/>
            <p:cNvSpPr>
              <a:spLocks noChangeArrowheads="1"/>
            </p:cNvSpPr>
            <p:nvPr/>
          </p:nvSpPr>
          <p:spPr bwMode="auto">
            <a:xfrm>
              <a:off x="0" y="4762"/>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dirty="0">
                <a:solidFill>
                  <a:srgbClr val="FFFFFF"/>
                </a:solidFill>
              </a:endParaRPr>
            </a:p>
          </p:txBody>
        </p:sp>
        <p:sp>
          <p:nvSpPr>
            <p:cNvPr id="19482" name="矩形 108"/>
            <p:cNvSpPr>
              <a:spLocks noChangeArrowheads="1"/>
            </p:cNvSpPr>
            <p:nvPr/>
          </p:nvSpPr>
          <p:spPr bwMode="auto">
            <a:xfrm>
              <a:off x="-25674" y="42641"/>
              <a:ext cx="14507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100" b="1" dirty="0" err="1">
                  <a:solidFill>
                    <a:srgbClr val="1F576D"/>
                  </a:solidFill>
                </a:rPr>
                <a:t>Danyun</a:t>
              </a:r>
              <a:r>
                <a:rPr lang="en-US" altLang="zh-CN" sz="1100" b="1" dirty="0">
                  <a:solidFill>
                    <a:srgbClr val="1F576D"/>
                  </a:solidFill>
                </a:rPr>
                <a:t> WANG</a:t>
              </a:r>
              <a:endParaRPr lang="zh-CN" altLang="en-US" sz="1100" b="1" dirty="0">
                <a:solidFill>
                  <a:srgbClr val="1F576D"/>
                </a:solidFill>
              </a:endParaRPr>
            </a:p>
          </p:txBody>
        </p:sp>
      </p:grpSp>
      <p:grpSp>
        <p:nvGrpSpPr>
          <p:cNvPr id="19483" name="组合 6"/>
          <p:cNvGrpSpPr/>
          <p:nvPr/>
        </p:nvGrpSpPr>
        <p:grpSpPr bwMode="auto">
          <a:xfrm>
            <a:off x="6764267" y="2152529"/>
            <a:ext cx="1651328" cy="331787"/>
            <a:chOff x="-15606" y="3175"/>
            <a:chExt cx="1651328" cy="331787"/>
          </a:xfrm>
        </p:grpSpPr>
        <p:sp>
          <p:nvSpPr>
            <p:cNvPr id="19484" name="圆角矩形 124"/>
            <p:cNvSpPr>
              <a:spLocks noChangeArrowheads="1"/>
            </p:cNvSpPr>
            <p:nvPr/>
          </p:nvSpPr>
          <p:spPr bwMode="auto">
            <a:xfrm>
              <a:off x="0" y="3175"/>
              <a:ext cx="1195387" cy="331787"/>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9485" name="矩形 109"/>
            <p:cNvSpPr>
              <a:spLocks noChangeArrowheads="1"/>
            </p:cNvSpPr>
            <p:nvPr/>
          </p:nvSpPr>
          <p:spPr bwMode="auto">
            <a:xfrm>
              <a:off x="-15606" y="51900"/>
              <a:ext cx="16513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100" b="1" dirty="0" err="1">
                  <a:solidFill>
                    <a:srgbClr val="1F576D"/>
                  </a:solidFill>
                </a:rPr>
                <a:t>Qichen</a:t>
              </a:r>
              <a:r>
                <a:rPr lang="en-US" altLang="zh-CN" sz="1100" b="1" dirty="0">
                  <a:solidFill>
                    <a:srgbClr val="1F576D"/>
                  </a:solidFill>
                </a:rPr>
                <a:t> ZHANG</a:t>
              </a:r>
              <a:endParaRPr lang="zh-CN" altLang="en-US" sz="1100" b="1" dirty="0">
                <a:solidFill>
                  <a:srgbClr val="1F576D"/>
                </a:solidFill>
              </a:endParaRPr>
            </a:p>
          </p:txBody>
        </p:sp>
      </p:grpSp>
      <p:grpSp>
        <p:nvGrpSpPr>
          <p:cNvPr id="19486" name="组合 5"/>
          <p:cNvGrpSpPr/>
          <p:nvPr/>
        </p:nvGrpSpPr>
        <p:grpSpPr bwMode="auto">
          <a:xfrm>
            <a:off x="4108449" y="2133063"/>
            <a:ext cx="1195388" cy="331788"/>
            <a:chOff x="6628" y="-1671"/>
            <a:chExt cx="1195387" cy="330200"/>
          </a:xfrm>
        </p:grpSpPr>
        <p:sp>
          <p:nvSpPr>
            <p:cNvPr id="19487" name="圆角矩形 127"/>
            <p:cNvSpPr>
              <a:spLocks noChangeArrowheads="1"/>
            </p:cNvSpPr>
            <p:nvPr/>
          </p:nvSpPr>
          <p:spPr bwMode="auto">
            <a:xfrm>
              <a:off x="6628" y="-1671"/>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9488" name="矩形 110"/>
            <p:cNvSpPr>
              <a:spLocks noChangeArrowheads="1"/>
            </p:cNvSpPr>
            <p:nvPr/>
          </p:nvSpPr>
          <p:spPr bwMode="auto">
            <a:xfrm>
              <a:off x="63949" y="34694"/>
              <a:ext cx="1080744" cy="260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dirty="0" err="1">
                  <a:solidFill>
                    <a:srgbClr val="1F576D"/>
                  </a:solidFill>
                </a:rPr>
                <a:t>Huixing</a:t>
              </a:r>
              <a:r>
                <a:rPr lang="en-US" altLang="zh-CN" sz="1100" b="1" dirty="0">
                  <a:solidFill>
                    <a:srgbClr val="1F576D"/>
                  </a:solidFill>
                </a:rPr>
                <a:t> REN</a:t>
              </a:r>
              <a:endParaRPr lang="zh-CN" altLang="en-US" sz="1100" b="1" dirty="0">
                <a:solidFill>
                  <a:srgbClr val="1F576D"/>
                </a:solidFill>
              </a:endParaRPr>
            </a:p>
          </p:txBody>
        </p:sp>
      </p:grpSp>
      <p:sp>
        <p:nvSpPr>
          <p:cNvPr id="19489" name="矩形 129"/>
          <p:cNvSpPr>
            <a:spLocks noChangeArrowheads="1"/>
          </p:cNvSpPr>
          <p:nvPr/>
        </p:nvSpPr>
        <p:spPr bwMode="auto">
          <a:xfrm>
            <a:off x="507259" y="2678017"/>
            <a:ext cx="27565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lvl="0" indent="-171450">
              <a:buFont typeface="Wingdings" panose="05000000000000000000" pitchFamily="2" charset="2"/>
              <a:buChar char="l"/>
            </a:pPr>
            <a:r>
              <a:rPr lang="en-US" altLang="zh-CN" sz="800" dirty="0">
                <a:solidFill>
                  <a:schemeClr val="bg1"/>
                </a:solidFill>
              </a:rPr>
              <a:t>Familiar with C, Java and </a:t>
            </a:r>
            <a:r>
              <a:rPr lang="zh-CN" altLang="zh-CN" sz="800" dirty="0">
                <a:solidFill>
                  <a:schemeClr val="bg1"/>
                </a:solidFill>
              </a:rPr>
              <a:t>Database establishment.</a:t>
            </a:r>
            <a:endParaRPr lang="en-US" altLang="zh-CN" sz="800" dirty="0">
              <a:solidFill>
                <a:schemeClr val="bg1"/>
              </a:solidFill>
            </a:endParaRPr>
          </a:p>
          <a:p>
            <a:pPr marL="171450" lvl="0" indent="-171450">
              <a:buFont typeface="Wingdings" panose="05000000000000000000" pitchFamily="2" charset="2"/>
              <a:buChar char="l"/>
            </a:pPr>
            <a:r>
              <a:rPr lang="en-US" altLang="zh-CN" sz="800" dirty="0">
                <a:solidFill>
                  <a:schemeClr val="bg1"/>
                </a:solidFill>
              </a:rPr>
              <a:t>Worked as an assistant of customer manager at the Bank of Communication.</a:t>
            </a:r>
            <a:endParaRPr lang="zh-CN" altLang="zh-CN" sz="800" dirty="0">
              <a:solidFill>
                <a:schemeClr val="bg1"/>
              </a:solidFill>
            </a:endParaRPr>
          </a:p>
          <a:p>
            <a:pPr marL="171450" lvl="0" indent="-171450">
              <a:buFont typeface="Wingdings" panose="05000000000000000000" pitchFamily="2" charset="2"/>
              <a:buChar char="l"/>
            </a:pPr>
            <a:r>
              <a:rPr lang="en-US" altLang="zh-CN" sz="800" dirty="0">
                <a:solidFill>
                  <a:schemeClr val="bg1"/>
                </a:solidFill>
              </a:rPr>
              <a:t>Interested in machine learning and AI field.</a:t>
            </a:r>
            <a:endParaRPr lang="zh-CN" altLang="zh-CN" sz="800" dirty="0">
              <a:solidFill>
                <a:schemeClr val="bg1"/>
              </a:solidFill>
            </a:endParaRPr>
          </a:p>
          <a:p>
            <a:pPr marL="171450" lvl="0" indent="-171450">
              <a:buFont typeface="Wingdings" panose="05000000000000000000" pitchFamily="2" charset="2"/>
              <a:buChar char="l"/>
            </a:pPr>
            <a:r>
              <a:rPr lang="en-US" altLang="zh-CN" sz="800" dirty="0">
                <a:solidFill>
                  <a:schemeClr val="bg1"/>
                </a:solidFill>
              </a:rPr>
              <a:t>Good understanding and learning ability.</a:t>
            </a:r>
            <a:endParaRPr lang="zh-CN" altLang="zh-CN" sz="800" dirty="0">
              <a:solidFill>
                <a:schemeClr val="bg1"/>
              </a:solidFill>
            </a:endParaRPr>
          </a:p>
          <a:p>
            <a:pPr marL="171450" lvl="0" indent="-171450">
              <a:buFont typeface="Wingdings" panose="05000000000000000000" pitchFamily="2" charset="2"/>
              <a:buChar char="l"/>
            </a:pPr>
            <a:r>
              <a:rPr lang="zh-CN" altLang="zh-CN" sz="800" dirty="0">
                <a:solidFill>
                  <a:schemeClr val="bg1"/>
                </a:solidFill>
              </a:rPr>
              <a:t>Strong aesthetic and design skills</a:t>
            </a:r>
            <a:r>
              <a:rPr lang="en-US" altLang="zh-CN" sz="800" dirty="0">
                <a:solidFill>
                  <a:schemeClr val="bg1"/>
                </a:solidFill>
              </a:rPr>
              <a:t>. </a:t>
            </a:r>
            <a:endParaRPr lang="zh-CN" altLang="zh-CN" sz="800" dirty="0">
              <a:solidFill>
                <a:schemeClr val="bg1"/>
              </a:solidFill>
            </a:endParaRPr>
          </a:p>
          <a:p>
            <a:pPr marL="171450" lvl="0" indent="-171450">
              <a:buFont typeface="Wingdings" panose="05000000000000000000" pitchFamily="2" charset="2"/>
              <a:buChar char="l"/>
            </a:pPr>
            <a:endParaRPr lang="zh-CN" altLang="zh-CN" sz="800" dirty="0">
              <a:solidFill>
                <a:schemeClr val="bg1"/>
              </a:solidFill>
              <a:latin typeface="Arial" panose="020B0604020202020204" pitchFamily="34" charset="0"/>
              <a:cs typeface="Arial" panose="020B0604020202020204" pitchFamily="34" charset="0"/>
            </a:endParaRPr>
          </a:p>
        </p:txBody>
      </p:sp>
      <p:sp>
        <p:nvSpPr>
          <p:cNvPr id="19490" name="矩形 130"/>
          <p:cNvSpPr>
            <a:spLocks noChangeArrowheads="1"/>
          </p:cNvSpPr>
          <p:nvPr/>
        </p:nvSpPr>
        <p:spPr bwMode="auto">
          <a:xfrm>
            <a:off x="3288154" y="2659185"/>
            <a:ext cx="29196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a:buFont typeface="Wingdings" panose="05000000000000000000" pitchFamily="2" charset="2"/>
              <a:buChar char="l"/>
            </a:pPr>
            <a:r>
              <a:rPr lang="en-US" altLang="zh-CN" sz="800" dirty="0">
                <a:solidFill>
                  <a:schemeClr val="bg1"/>
                </a:solidFill>
              </a:rPr>
              <a:t>Familiar with C, Java and Haskell.</a:t>
            </a:r>
            <a:endParaRPr lang="zh-CN" altLang="zh-CN" sz="800" dirty="0">
              <a:solidFill>
                <a:schemeClr val="bg1"/>
              </a:solidFill>
            </a:endParaRPr>
          </a:p>
          <a:p>
            <a:pPr marL="285750" lvl="0" indent="-285750">
              <a:buFont typeface="Wingdings" panose="05000000000000000000" pitchFamily="2" charset="2"/>
              <a:buChar char="l"/>
            </a:pPr>
            <a:r>
              <a:rPr lang="en-US" altLang="zh-CN" sz="800" dirty="0">
                <a:solidFill>
                  <a:schemeClr val="bg1"/>
                </a:solidFill>
              </a:rPr>
              <a:t>Have teaching experience in C language.</a:t>
            </a:r>
            <a:endParaRPr lang="zh-CN" altLang="zh-CN" sz="800" dirty="0">
              <a:solidFill>
                <a:schemeClr val="bg1"/>
              </a:solidFill>
            </a:endParaRPr>
          </a:p>
          <a:p>
            <a:pPr marL="285750" lvl="0" indent="-285750">
              <a:buFont typeface="Wingdings" panose="05000000000000000000" pitchFamily="2" charset="2"/>
              <a:buChar char="l"/>
            </a:pPr>
            <a:r>
              <a:rPr lang="en-US" altLang="zh-CN" sz="800" dirty="0">
                <a:solidFill>
                  <a:schemeClr val="bg1"/>
                </a:solidFill>
              </a:rPr>
              <a:t>Have good program skills and motivated to learn new knowledge</a:t>
            </a:r>
            <a:endParaRPr lang="zh-CN" altLang="zh-CN" sz="800" dirty="0">
              <a:solidFill>
                <a:schemeClr val="bg1"/>
              </a:solidFill>
            </a:endParaRPr>
          </a:p>
          <a:p>
            <a:pPr marL="285750" lvl="0" indent="-285750">
              <a:buFont typeface="Wingdings" panose="05000000000000000000" pitchFamily="2" charset="2"/>
              <a:buChar char="l"/>
            </a:pPr>
            <a:r>
              <a:rPr lang="en-US" altLang="zh-CN" sz="800" dirty="0">
                <a:solidFill>
                  <a:schemeClr val="bg1"/>
                </a:solidFill>
              </a:rPr>
              <a:t>Great understanding and learning ability.</a:t>
            </a:r>
            <a:endParaRPr lang="zh-CN" altLang="zh-CN" sz="800" dirty="0">
              <a:solidFill>
                <a:schemeClr val="bg1"/>
              </a:solidFill>
            </a:endParaRPr>
          </a:p>
          <a:p>
            <a:pPr marL="285750" lvl="0" indent="-285750">
              <a:buFont typeface="Wingdings" panose="05000000000000000000" pitchFamily="2" charset="2"/>
              <a:buChar char="l"/>
            </a:pPr>
            <a:r>
              <a:rPr lang="en-US" altLang="zh-CN" sz="800" dirty="0">
                <a:solidFill>
                  <a:schemeClr val="bg1"/>
                </a:solidFill>
              </a:rPr>
              <a:t>Strong aesthetic and design skills.</a:t>
            </a:r>
            <a:endParaRPr lang="zh-CN" altLang="zh-CN" sz="800" dirty="0">
              <a:solidFill>
                <a:schemeClr val="bg1"/>
              </a:solidFill>
            </a:endParaRPr>
          </a:p>
        </p:txBody>
      </p:sp>
      <p:sp>
        <p:nvSpPr>
          <p:cNvPr id="19491" name="矩形 131"/>
          <p:cNvSpPr>
            <a:spLocks noChangeArrowheads="1"/>
          </p:cNvSpPr>
          <p:nvPr/>
        </p:nvSpPr>
        <p:spPr bwMode="auto">
          <a:xfrm>
            <a:off x="6232154" y="2659185"/>
            <a:ext cx="275833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lvl="0" indent="-171450">
              <a:buFont typeface="Wingdings" panose="05000000000000000000" pitchFamily="2" charset="2"/>
              <a:buChar char="l"/>
            </a:pPr>
            <a:r>
              <a:rPr lang="en-US" altLang="zh-CN" sz="800" dirty="0">
                <a:solidFill>
                  <a:schemeClr val="bg1"/>
                </a:solidFill>
              </a:rPr>
              <a:t>Familiar with C, Java, Haskell and Database establishment. </a:t>
            </a:r>
            <a:endParaRPr lang="zh-CN" altLang="zh-CN" sz="800" dirty="0">
              <a:solidFill>
                <a:schemeClr val="bg1"/>
              </a:solidFill>
            </a:endParaRPr>
          </a:p>
          <a:p>
            <a:pPr marL="171450" lvl="0" indent="-171450">
              <a:buFont typeface="Wingdings" panose="05000000000000000000" pitchFamily="2" charset="2"/>
              <a:buChar char="l"/>
            </a:pPr>
            <a:r>
              <a:rPr lang="en-US" altLang="zh-CN" sz="800" dirty="0">
                <a:solidFill>
                  <a:schemeClr val="bg1"/>
                </a:solidFill>
              </a:rPr>
              <a:t>Having experience in summer research in Neural networks.</a:t>
            </a:r>
            <a:endParaRPr lang="zh-CN" altLang="zh-CN" sz="800" dirty="0">
              <a:solidFill>
                <a:schemeClr val="bg1"/>
              </a:solidFill>
            </a:endParaRPr>
          </a:p>
          <a:p>
            <a:pPr marL="171450" lvl="0" indent="-171450">
              <a:buFont typeface="Wingdings" panose="05000000000000000000" pitchFamily="2" charset="2"/>
              <a:buChar char="l"/>
            </a:pPr>
            <a:r>
              <a:rPr lang="en-US" altLang="zh-CN" sz="800" dirty="0">
                <a:solidFill>
                  <a:schemeClr val="bg1"/>
                </a:solidFill>
              </a:rPr>
              <a:t>Interested in machine learning, robot programming and AI.</a:t>
            </a:r>
            <a:endParaRPr lang="zh-CN" altLang="zh-CN" sz="800" dirty="0">
              <a:solidFill>
                <a:schemeClr val="bg1"/>
              </a:solidFill>
            </a:endParaRPr>
          </a:p>
          <a:p>
            <a:pPr marL="171450" lvl="0" indent="-171450">
              <a:buFont typeface="Wingdings" panose="05000000000000000000" pitchFamily="2" charset="2"/>
              <a:buChar char="l"/>
            </a:pPr>
            <a:r>
              <a:rPr lang="en-US" altLang="zh-CN" sz="800" dirty="0">
                <a:solidFill>
                  <a:schemeClr val="bg1"/>
                </a:solidFill>
              </a:rPr>
              <a:t>Good understanding and communication ability.</a:t>
            </a:r>
            <a:endParaRPr lang="zh-CN" altLang="zh-CN" sz="800" dirty="0">
              <a:solidFill>
                <a:schemeClr val="bg1"/>
              </a:solidFill>
            </a:endParaRPr>
          </a:p>
          <a:p>
            <a:pPr marL="171450" indent="-171450">
              <a:buFont typeface="Wingdings" panose="05000000000000000000" pitchFamily="2" charset="2"/>
              <a:buChar char="l"/>
            </a:pPr>
            <a:r>
              <a:rPr lang="en-US" altLang="zh-CN" sz="800" dirty="0">
                <a:solidFill>
                  <a:schemeClr val="bg1"/>
                </a:solidFill>
              </a:rPr>
              <a:t>Strong sense of responsibility.</a:t>
            </a:r>
            <a:endParaRPr lang="zh-CN" altLang="zh-CN" sz="800" dirty="0">
              <a:solidFill>
                <a:schemeClr val="bg1"/>
              </a:solidFill>
            </a:endParaRPr>
          </a:p>
        </p:txBody>
      </p:sp>
      <p:pic>
        <p:nvPicPr>
          <p:cNvPr id="43" name="图片 42">
            <a:extLst>
              <a:ext uri="{FF2B5EF4-FFF2-40B4-BE49-F238E27FC236}">
                <a16:creationId xmlns:a16="http://schemas.microsoft.com/office/drawing/2014/main" id="{7050E7C6-9560-4FC4-BD5F-2552CF68AF6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0454" t="-766" r="20531" b="70367"/>
          <a:stretch/>
        </p:blipFill>
        <p:spPr>
          <a:xfrm>
            <a:off x="4373974" y="1224600"/>
            <a:ext cx="664340" cy="596943"/>
          </a:xfrm>
          <a:prstGeom prst="rect">
            <a:avLst/>
          </a:prstGeom>
        </p:spPr>
      </p:pic>
      <p:sp>
        <p:nvSpPr>
          <p:cNvPr id="47" name="椭圆 26">
            <a:extLst>
              <a:ext uri="{FF2B5EF4-FFF2-40B4-BE49-F238E27FC236}">
                <a16:creationId xmlns:a16="http://schemas.microsoft.com/office/drawing/2014/main" id="{4C2D48E0-9268-4B0F-8F1E-0B4FE8082844}"/>
              </a:ext>
            </a:extLst>
          </p:cNvPr>
          <p:cNvSpPr>
            <a:spLocks noChangeArrowheads="1"/>
          </p:cNvSpPr>
          <p:nvPr/>
        </p:nvSpPr>
        <p:spPr bwMode="auto">
          <a:xfrm>
            <a:off x="4250879" y="1053135"/>
            <a:ext cx="910529" cy="93203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dirty="0">
              <a:solidFill>
                <a:srgbClr val="FFFFFF"/>
              </a:solidFill>
            </a:endParaRPr>
          </a:p>
        </p:txBody>
      </p:sp>
      <p:pic>
        <p:nvPicPr>
          <p:cNvPr id="48" name="图片 47">
            <a:extLst>
              <a:ext uri="{FF2B5EF4-FFF2-40B4-BE49-F238E27FC236}">
                <a16:creationId xmlns:a16="http://schemas.microsoft.com/office/drawing/2014/main" id="{2A6452C5-7637-4279-9A4B-7071D4AEF2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0454" t="-766" r="20531" b="70367"/>
          <a:stretch/>
        </p:blipFill>
        <p:spPr>
          <a:xfrm>
            <a:off x="7054903" y="1221481"/>
            <a:ext cx="664340" cy="596943"/>
          </a:xfrm>
          <a:prstGeom prst="rect">
            <a:avLst/>
          </a:prstGeom>
        </p:spPr>
      </p:pic>
      <p:sp>
        <p:nvSpPr>
          <p:cNvPr id="49" name="椭圆 26">
            <a:extLst>
              <a:ext uri="{FF2B5EF4-FFF2-40B4-BE49-F238E27FC236}">
                <a16:creationId xmlns:a16="http://schemas.microsoft.com/office/drawing/2014/main" id="{9F96B242-3182-449E-A119-B95623EF13EB}"/>
              </a:ext>
            </a:extLst>
          </p:cNvPr>
          <p:cNvSpPr>
            <a:spLocks noChangeArrowheads="1"/>
          </p:cNvSpPr>
          <p:nvPr/>
        </p:nvSpPr>
        <p:spPr bwMode="auto">
          <a:xfrm>
            <a:off x="6922303" y="1053135"/>
            <a:ext cx="910529" cy="93203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dirty="0">
              <a:solidFill>
                <a:srgbClr val="FFFFFF"/>
              </a:solidFill>
            </a:endParaRPr>
          </a:p>
        </p:txBody>
      </p:sp>
      <p:pic>
        <p:nvPicPr>
          <p:cNvPr id="24" name="图片 23">
            <a:extLst>
              <a:ext uri="{FF2B5EF4-FFF2-40B4-BE49-F238E27FC236}">
                <a16:creationId xmlns:a16="http://schemas.microsoft.com/office/drawing/2014/main" id="{D7EA6EAC-A0E1-408C-AC14-825DDB744D4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0739" t="-2481" r="41492" b="71110"/>
          <a:stretch/>
        </p:blipFill>
        <p:spPr>
          <a:xfrm>
            <a:off x="1511391" y="1243489"/>
            <a:ext cx="600456" cy="595803"/>
          </a:xfrm>
          <a:prstGeom prst="rect">
            <a:avLst/>
          </a:prstGeom>
        </p:spPr>
      </p:pic>
      <p:sp>
        <p:nvSpPr>
          <p:cNvPr id="25" name="矩形 97">
            <a:extLst>
              <a:ext uri="{FF2B5EF4-FFF2-40B4-BE49-F238E27FC236}">
                <a16:creationId xmlns:a16="http://schemas.microsoft.com/office/drawing/2014/main" id="{5388B9AD-9D6B-43DB-A076-97B2DA6BECBC}"/>
              </a:ext>
            </a:extLst>
          </p:cNvPr>
          <p:cNvSpPr>
            <a:spLocks noChangeArrowheads="1"/>
          </p:cNvSpPr>
          <p:nvPr/>
        </p:nvSpPr>
        <p:spPr bwMode="auto">
          <a:xfrm>
            <a:off x="0" y="152400"/>
            <a:ext cx="2122488" cy="695061"/>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6" name="文本框 95">
            <a:extLst>
              <a:ext uri="{FF2B5EF4-FFF2-40B4-BE49-F238E27FC236}">
                <a16:creationId xmlns:a16="http://schemas.microsoft.com/office/drawing/2014/main" id="{EDCD09CD-D537-46F4-9612-DE7F9A642002}"/>
              </a:ext>
            </a:extLst>
          </p:cNvPr>
          <p:cNvSpPr txBox="1">
            <a:spLocks noChangeArrowheads="1"/>
          </p:cNvSpPr>
          <p:nvPr/>
        </p:nvSpPr>
        <p:spPr bwMode="auto">
          <a:xfrm>
            <a:off x="178125" y="330653"/>
            <a:ext cx="28335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altLang="zh-CN" sz="1600" b="1" dirty="0">
                <a:solidFill>
                  <a:schemeClr val="bg1"/>
                </a:solidFill>
              </a:rPr>
              <a:t>1.2 Individual Description</a:t>
            </a:r>
          </a:p>
        </p:txBody>
      </p:sp>
    </p:spTree>
    <p:extLst>
      <p:ext uri="{BB962C8B-B14F-4D97-AF65-F5344CB8AC3E}">
        <p14:creationId xmlns:p14="http://schemas.microsoft.com/office/powerpoint/2010/main" val="867663250"/>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2">
            <a:extLst>
              <a:ext uri="{FF2B5EF4-FFF2-40B4-BE49-F238E27FC236}">
                <a16:creationId xmlns:a16="http://schemas.microsoft.com/office/drawing/2014/main" id="{9B227DF6-9933-4A1C-8A3B-E524C282DF4E}"/>
              </a:ext>
            </a:extLst>
          </p:cNvPr>
          <p:cNvSpPr txBox="1">
            <a:spLocks noChangeArrowheads="1"/>
          </p:cNvSpPr>
          <p:nvPr/>
        </p:nvSpPr>
        <p:spPr bwMode="auto">
          <a:xfrm>
            <a:off x="93558" y="276811"/>
            <a:ext cx="35157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1600" b="1" dirty="0">
                <a:solidFill>
                  <a:schemeClr val="bg1"/>
                </a:solidFill>
              </a:rPr>
              <a:t>1.3 </a:t>
            </a:r>
            <a:r>
              <a:rPr lang="en-US" altLang="zh-CN" sz="1600" b="1" dirty="0">
                <a:solidFill>
                  <a:schemeClr val="bg1"/>
                </a:solidFill>
              </a:rPr>
              <a:t>Background of UAV Tracking</a:t>
            </a:r>
            <a:endParaRPr lang="zh-CN" altLang="en-US" sz="1600" b="1" dirty="0">
              <a:solidFill>
                <a:schemeClr val="bg1"/>
              </a:solidFill>
            </a:endParaRPr>
          </a:p>
        </p:txBody>
      </p:sp>
      <p:sp>
        <p:nvSpPr>
          <p:cNvPr id="3" name="矩形 55">
            <a:extLst>
              <a:ext uri="{FF2B5EF4-FFF2-40B4-BE49-F238E27FC236}">
                <a16:creationId xmlns:a16="http://schemas.microsoft.com/office/drawing/2014/main" id="{F05BCDBF-4D32-4519-A21B-2809F0D2D85F}"/>
              </a:ext>
            </a:extLst>
          </p:cNvPr>
          <p:cNvSpPr>
            <a:spLocks noChangeArrowheads="1"/>
          </p:cNvSpPr>
          <p:nvPr/>
        </p:nvSpPr>
        <p:spPr bwMode="auto">
          <a:xfrm>
            <a:off x="92950" y="1157175"/>
            <a:ext cx="382495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200" dirty="0">
                <a:solidFill>
                  <a:schemeClr val="bg1"/>
                </a:solidFill>
              </a:rPr>
              <a:t>An </a:t>
            </a:r>
            <a:r>
              <a:rPr lang="en-US" altLang="zh-CN" sz="1200" b="1" dirty="0">
                <a:solidFill>
                  <a:schemeClr val="bg1"/>
                </a:solidFill>
              </a:rPr>
              <a:t>unmanned aerial vehicle</a:t>
            </a:r>
            <a:r>
              <a:rPr lang="en-US" altLang="zh-CN" sz="1200" dirty="0">
                <a:solidFill>
                  <a:schemeClr val="bg1"/>
                </a:solidFill>
              </a:rPr>
              <a:t> (</a:t>
            </a:r>
            <a:r>
              <a:rPr lang="pt-PT" altLang="zh-CN" sz="1200" b="1" dirty="0">
                <a:solidFill>
                  <a:schemeClr val="bg1"/>
                </a:solidFill>
              </a:rPr>
              <a:t>UAV</a:t>
            </a:r>
            <a:r>
              <a:rPr lang="en-US" altLang="zh-CN" sz="1200" dirty="0">
                <a:solidFill>
                  <a:schemeClr val="bg1"/>
                </a:solidFill>
              </a:rPr>
              <a:t>), commonly known as a </a:t>
            </a:r>
            <a:r>
              <a:rPr lang="en-US" altLang="zh-CN" sz="1200" b="1" dirty="0">
                <a:solidFill>
                  <a:schemeClr val="bg1"/>
                </a:solidFill>
              </a:rPr>
              <a:t>drone</a:t>
            </a:r>
            <a:r>
              <a:rPr lang="en-US" altLang="zh-CN" sz="1200" dirty="0">
                <a:solidFill>
                  <a:schemeClr val="bg1"/>
                </a:solidFill>
              </a:rPr>
              <a:t>, is an aircraft without a human </a:t>
            </a:r>
            <a:r>
              <a:rPr lang="da-DK" altLang="zh-CN" sz="1200" dirty="0">
                <a:solidFill>
                  <a:schemeClr val="bg1"/>
                </a:solidFill>
              </a:rPr>
              <a:t>pilot</a:t>
            </a:r>
            <a:r>
              <a:rPr lang="en-US" altLang="zh-CN" sz="1200" dirty="0">
                <a:solidFill>
                  <a:schemeClr val="bg1"/>
                </a:solidFill>
              </a:rPr>
              <a:t> aboard. UAVs are a component of an unmanned aircraft system (UAS); which include a UAV, a ground-based controller, and a system of communications between the two. </a:t>
            </a:r>
            <a:endParaRPr lang="zh-CN" altLang="en-US" sz="1200" dirty="0">
              <a:solidFill>
                <a:schemeClr val="bg1"/>
              </a:solidFill>
              <a:latin typeface="Calibri" pitchFamily="34" charset="0"/>
              <a:ea typeface="方正兰亭超细黑简体" pitchFamily="2" charset="-122"/>
            </a:endParaRPr>
          </a:p>
        </p:txBody>
      </p:sp>
      <p:sp>
        <p:nvSpPr>
          <p:cNvPr id="4" name="矩形 55">
            <a:extLst>
              <a:ext uri="{FF2B5EF4-FFF2-40B4-BE49-F238E27FC236}">
                <a16:creationId xmlns:a16="http://schemas.microsoft.com/office/drawing/2014/main" id="{3AA0050B-5681-416D-8970-7EF147C35308}"/>
              </a:ext>
            </a:extLst>
          </p:cNvPr>
          <p:cNvSpPr>
            <a:spLocks noChangeArrowheads="1"/>
          </p:cNvSpPr>
          <p:nvPr/>
        </p:nvSpPr>
        <p:spPr bwMode="auto">
          <a:xfrm>
            <a:off x="92950" y="2483815"/>
            <a:ext cx="36247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200" dirty="0">
                <a:solidFill>
                  <a:schemeClr val="bg1"/>
                </a:solidFill>
                <a:latin typeface="+mn-lt"/>
              </a:rPr>
              <a:t>The flight of UAVs may operate with various degrees of autonomy: either under remote control by a human operator or autonomously by onboard computers.</a:t>
            </a:r>
            <a:r>
              <a:rPr lang="en-US" altLang="zh-CN" sz="1200" dirty="0">
                <a:solidFill>
                  <a:schemeClr val="bg1"/>
                </a:solidFill>
                <a:latin typeface="+mn-lt"/>
                <a:ea typeface="方正兰亭超细黑简体" pitchFamily="2" charset="-122"/>
              </a:rPr>
              <a:t>.</a:t>
            </a:r>
            <a:endParaRPr lang="zh-CN" altLang="en-US" sz="1200" dirty="0">
              <a:solidFill>
                <a:schemeClr val="bg1"/>
              </a:solidFill>
              <a:latin typeface="+mn-lt"/>
              <a:ea typeface="方正兰亭超细黑简体" pitchFamily="2" charset="-122"/>
            </a:endParaRPr>
          </a:p>
        </p:txBody>
      </p:sp>
      <p:pic>
        <p:nvPicPr>
          <p:cNvPr id="5" name="组合 11">
            <a:extLst>
              <a:ext uri="{FF2B5EF4-FFF2-40B4-BE49-F238E27FC236}">
                <a16:creationId xmlns:a16="http://schemas.microsoft.com/office/drawing/2014/main" id="{C4EC525F-6262-40B2-AEB1-DC97A95DBE7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10" y="892408"/>
            <a:ext cx="292100"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officeArt object">
            <a:extLst>
              <a:ext uri="{FF2B5EF4-FFF2-40B4-BE49-F238E27FC236}">
                <a16:creationId xmlns:a16="http://schemas.microsoft.com/office/drawing/2014/main" id="{56840AE2-F2B4-4A67-9B27-21B7293805CD}"/>
              </a:ext>
            </a:extLst>
          </p:cNvPr>
          <p:cNvPicPr/>
          <p:nvPr/>
        </p:nvPicPr>
        <p:blipFill>
          <a:blip r:embed="rId3">
            <a:extLst/>
          </a:blip>
          <a:stretch>
            <a:fillRect/>
          </a:stretch>
        </p:blipFill>
        <p:spPr>
          <a:xfrm>
            <a:off x="4088739" y="313660"/>
            <a:ext cx="3215820" cy="1795428"/>
          </a:xfrm>
          <a:prstGeom prst="rect">
            <a:avLst/>
          </a:prstGeom>
          <a:ln w="12700" cap="flat">
            <a:noFill/>
            <a:miter lim="400000"/>
          </a:ln>
          <a:effectLst>
            <a:softEdge rad="419100"/>
          </a:effectLst>
        </p:spPr>
      </p:pic>
      <p:sp>
        <p:nvSpPr>
          <p:cNvPr id="7" name="文本框 6">
            <a:extLst>
              <a:ext uri="{FF2B5EF4-FFF2-40B4-BE49-F238E27FC236}">
                <a16:creationId xmlns:a16="http://schemas.microsoft.com/office/drawing/2014/main" id="{03D9244A-6D58-49A6-B2FA-263B947F33ED}"/>
              </a:ext>
            </a:extLst>
          </p:cNvPr>
          <p:cNvSpPr txBox="1"/>
          <p:nvPr/>
        </p:nvSpPr>
        <p:spPr>
          <a:xfrm>
            <a:off x="4204071" y="1929196"/>
            <a:ext cx="2338487" cy="400110"/>
          </a:xfrm>
          <a:prstGeom prst="rect">
            <a:avLst/>
          </a:prstGeom>
          <a:noFill/>
        </p:spPr>
        <p:txBody>
          <a:bodyPr wrap="square" rtlCol="0">
            <a:spAutoFit/>
          </a:bodyPr>
          <a:lstStyle/>
          <a:p>
            <a:r>
              <a:rPr lang="pt-PT" altLang="zh-CN" sz="1000" dirty="0">
                <a:solidFill>
                  <a:schemeClr val="bg1"/>
                </a:solidFill>
              </a:rPr>
              <a:t>A </a:t>
            </a:r>
            <a:r>
              <a:rPr lang="de-DE" altLang="zh-CN" sz="1000" dirty="0">
                <a:solidFill>
                  <a:schemeClr val="bg1"/>
                </a:solidFill>
                <a:hlinkClick r:id="rId4">
                  <a:extLst>
                    <a:ext uri="{A12FA001-AC4F-418D-AE19-62706E023703}">
                      <ahyp:hlinkClr xmlns:ahyp="http://schemas.microsoft.com/office/drawing/2018/hyperlinkcolor" val="tx"/>
                    </a:ext>
                  </a:extLst>
                </a:hlinkClick>
              </a:rPr>
              <a:t>General Atomics MQ-9 Reaper</a:t>
            </a:r>
            <a:r>
              <a:rPr lang="en-US" altLang="zh-CN" sz="1000" dirty="0">
                <a:solidFill>
                  <a:schemeClr val="bg1"/>
                </a:solidFill>
              </a:rPr>
              <a:t>, a hunter-killer surveillance UAV</a:t>
            </a:r>
            <a:endParaRPr lang="zh-CN" altLang="en-US" sz="1000" dirty="0">
              <a:solidFill>
                <a:schemeClr val="bg1"/>
              </a:solidFill>
            </a:endParaRPr>
          </a:p>
        </p:txBody>
      </p:sp>
      <p:pic>
        <p:nvPicPr>
          <p:cNvPr id="8" name="officeArt object">
            <a:extLst>
              <a:ext uri="{FF2B5EF4-FFF2-40B4-BE49-F238E27FC236}">
                <a16:creationId xmlns:a16="http://schemas.microsoft.com/office/drawing/2014/main" id="{4754FF50-256E-4CF7-AA5F-6123A8AE2AAA}"/>
              </a:ext>
            </a:extLst>
          </p:cNvPr>
          <p:cNvPicPr/>
          <p:nvPr/>
        </p:nvPicPr>
        <p:blipFill>
          <a:blip r:embed="rId5">
            <a:extLst/>
          </a:blip>
          <a:stretch>
            <a:fillRect/>
          </a:stretch>
        </p:blipFill>
        <p:spPr>
          <a:xfrm>
            <a:off x="5805055" y="2280299"/>
            <a:ext cx="2937163" cy="1690294"/>
          </a:xfrm>
          <a:prstGeom prst="rect">
            <a:avLst/>
          </a:prstGeom>
          <a:ln w="12700" cap="flat">
            <a:noFill/>
            <a:miter lim="400000"/>
          </a:ln>
          <a:effectLst>
            <a:softEdge rad="342900"/>
          </a:effectLst>
        </p:spPr>
      </p:pic>
      <p:sp>
        <p:nvSpPr>
          <p:cNvPr id="9" name="文本框 8">
            <a:extLst>
              <a:ext uri="{FF2B5EF4-FFF2-40B4-BE49-F238E27FC236}">
                <a16:creationId xmlns:a16="http://schemas.microsoft.com/office/drawing/2014/main" id="{708711B7-A354-43B0-B4AC-2956BF35FA44}"/>
              </a:ext>
            </a:extLst>
          </p:cNvPr>
          <p:cNvSpPr txBox="1"/>
          <p:nvPr/>
        </p:nvSpPr>
        <p:spPr>
          <a:xfrm>
            <a:off x="6030192" y="4024100"/>
            <a:ext cx="2382982" cy="600164"/>
          </a:xfrm>
          <a:prstGeom prst="rect">
            <a:avLst/>
          </a:prstGeom>
          <a:noFill/>
        </p:spPr>
        <p:txBody>
          <a:bodyPr wrap="square" rtlCol="0">
            <a:spAutoFit/>
          </a:bodyPr>
          <a:lstStyle/>
          <a:p>
            <a:r>
              <a:rPr lang="pt-PT" altLang="zh-CN" sz="1000" dirty="0">
                <a:solidFill>
                  <a:schemeClr val="bg1"/>
                </a:solidFill>
              </a:rPr>
              <a:t>A </a:t>
            </a:r>
            <a:r>
              <a:rPr lang="en-US" altLang="zh-CN" sz="1000" dirty="0">
                <a:solidFill>
                  <a:schemeClr val="bg1"/>
                </a:solidFill>
                <a:hlinkClick r:id="rId6">
                  <a:extLst>
                    <a:ext uri="{A12FA001-AC4F-418D-AE19-62706E023703}">
                      <ahyp:hlinkClr xmlns:ahyp="http://schemas.microsoft.com/office/drawing/2018/hyperlinkcolor" val="tx"/>
                    </a:ext>
                  </a:extLst>
                </a:hlinkClick>
              </a:rPr>
              <a:t>DJI</a:t>
            </a:r>
            <a:r>
              <a:rPr lang="en-US" altLang="zh-CN" sz="1000" dirty="0">
                <a:solidFill>
                  <a:schemeClr val="bg1"/>
                </a:solidFill>
              </a:rPr>
              <a:t> </a:t>
            </a:r>
            <a:r>
              <a:rPr lang="pt-PT" altLang="zh-CN" sz="1000" dirty="0">
                <a:solidFill>
                  <a:schemeClr val="bg1"/>
                </a:solidFill>
                <a:hlinkClick r:id="rId7">
                  <a:extLst>
                    <a:ext uri="{A12FA001-AC4F-418D-AE19-62706E023703}">
                      <ahyp:hlinkClr xmlns:ahyp="http://schemas.microsoft.com/office/drawing/2018/hyperlinkcolor" val="tx"/>
                    </a:ext>
                  </a:extLst>
                </a:hlinkClick>
              </a:rPr>
              <a:t>Phantom</a:t>
            </a:r>
            <a:r>
              <a:rPr lang="en-US" altLang="zh-CN" sz="1000" dirty="0">
                <a:solidFill>
                  <a:schemeClr val="bg1"/>
                </a:solidFill>
              </a:rPr>
              <a:t> UAV for commercial and recreational </a:t>
            </a:r>
            <a:r>
              <a:rPr lang="en-US" altLang="zh-CN" sz="1000" dirty="0">
                <a:solidFill>
                  <a:schemeClr val="bg1"/>
                </a:solidFill>
                <a:hlinkClick r:id="rId8">
                  <a:extLst>
                    <a:ext uri="{A12FA001-AC4F-418D-AE19-62706E023703}">
                      <ahyp:hlinkClr xmlns:ahyp="http://schemas.microsoft.com/office/drawing/2018/hyperlinkcolor" val="tx"/>
                    </a:ext>
                  </a:extLst>
                </a:hlinkClick>
              </a:rPr>
              <a:t>aerial photography</a:t>
            </a:r>
            <a:endParaRPr lang="zh-CN" altLang="zh-CN" sz="1000" dirty="0">
              <a:solidFill>
                <a:schemeClr val="bg1"/>
              </a:solidFill>
            </a:endParaRPr>
          </a:p>
          <a:p>
            <a:endParaRPr lang="zh-CN" altLang="en-US" dirty="0"/>
          </a:p>
        </p:txBody>
      </p:sp>
    </p:spTree>
    <p:extLst>
      <p:ext uri="{BB962C8B-B14F-4D97-AF65-F5344CB8AC3E}">
        <p14:creationId xmlns:p14="http://schemas.microsoft.com/office/powerpoint/2010/main" val="11230147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23"/>
          <p:cNvSpPr txBox="1">
            <a:spLocks noChangeArrowheads="1"/>
          </p:cNvSpPr>
          <p:nvPr/>
        </p:nvSpPr>
        <p:spPr bwMode="auto">
          <a:xfrm>
            <a:off x="1634433" y="2217807"/>
            <a:ext cx="55196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defTabSz="914400" eaLnBrk="1" hangingPunct="1"/>
            <a:r>
              <a:rPr lang="en-US" sz="4000" b="1" i="1" dirty="0">
                <a:solidFill>
                  <a:srgbClr val="266874"/>
                </a:solidFill>
                <a:latin typeface="方正兰亭中黑_GBK" pitchFamily="2" charset="-122"/>
                <a:ea typeface="方正兰亭中黑_GBK" pitchFamily="2" charset="-122"/>
              </a:rPr>
              <a:t>02.</a:t>
            </a:r>
            <a:r>
              <a:rPr lang="zh-CN" altLang="en-US" sz="4000" b="1" i="1" dirty="0">
                <a:solidFill>
                  <a:srgbClr val="266874"/>
                </a:solidFill>
                <a:latin typeface="方正兰亭中黑_GBK" pitchFamily="2" charset="-122"/>
                <a:ea typeface="方正兰亭中黑_GBK" pitchFamily="2" charset="-122"/>
              </a:rPr>
              <a:t> </a:t>
            </a:r>
            <a:r>
              <a:rPr lang="en-US" altLang="zh-CN" sz="4000" b="1" i="1" dirty="0">
                <a:solidFill>
                  <a:srgbClr val="266874"/>
                </a:solidFill>
                <a:latin typeface="方正兰亭中黑_GBK" pitchFamily="2" charset="-122"/>
                <a:ea typeface="方正兰亭中黑_GBK" pitchFamily="2" charset="-122"/>
              </a:rPr>
              <a:t>Project Overview</a:t>
            </a:r>
            <a:endParaRPr lang="zh-CN" altLang="en-US" sz="4000" b="1" i="1" dirty="0">
              <a:solidFill>
                <a:srgbClr val="266874"/>
              </a:solidFill>
              <a:latin typeface="方正兰亭中黑_GBK" pitchFamily="2" charset="-122"/>
              <a:ea typeface="方正兰亭中黑_GBK" pitchFamily="2" charset="-122"/>
            </a:endParaRPr>
          </a:p>
        </p:txBody>
      </p:sp>
    </p:spTree>
  </p:cSld>
  <p:clrMapOvr>
    <a:masterClrMapping/>
  </p:clrMapOvr>
  <p:transition spd="slow">
    <p:circle/>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itchFamily="34" charset="0"/>
          <a:buNone/>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1506</Words>
  <Application>Microsoft Office PowerPoint</Application>
  <PresentationFormat>全屏显示(16:9)</PresentationFormat>
  <Paragraphs>131</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23</vt:i4>
      </vt:variant>
    </vt:vector>
  </HeadingPairs>
  <TitlesOfParts>
    <vt:vector size="38" baseType="lpstr">
      <vt:lpstr>微软雅黑</vt:lpstr>
      <vt:lpstr>方正兰亭超细黑简体</vt:lpstr>
      <vt:lpstr>方正兰亭黑_GBK</vt:lpstr>
      <vt:lpstr>方正兰亭特黑简体</vt:lpstr>
      <vt:lpstr>方正兰亭中黑_GBK</vt:lpstr>
      <vt:lpstr>Arial</vt:lpstr>
      <vt:lpstr>Calibri</vt:lpstr>
      <vt:lpstr>Wingdings</vt:lpstr>
      <vt:lpstr>Office 主题</vt:lpstr>
      <vt:lpstr>4_Office 主题</vt:lpstr>
      <vt:lpstr>5_Office 主题</vt:lpstr>
      <vt:lpstr>6_Office 主题</vt:lpstr>
      <vt:lpstr>7_Office 主题</vt:lpstr>
      <vt:lpstr>8_Office 主题</vt:lpstr>
      <vt:lpstr>9_Office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熊猫设计出品</dc:creator>
  <cp:lastModifiedBy>张泽宇</cp:lastModifiedBy>
  <cp:revision>176</cp:revision>
  <dcterms:created xsi:type="dcterms:W3CDTF">2015-07-26T06:25:00Z</dcterms:created>
  <dcterms:modified xsi:type="dcterms:W3CDTF">2018-10-10T10:48:27Z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