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59" r:id="rId6"/>
    <p:sldId id="263" r:id="rId7"/>
    <p:sldId id="262" r:id="rId8"/>
    <p:sldId id="261" r:id="rId9"/>
    <p:sldId id="260" r:id="rId10"/>
    <p:sldId id="266" r:id="rId11"/>
    <p:sldId id="267" r:id="rId12"/>
    <p:sldId id="270" r:id="rId13"/>
    <p:sldId id="269" r:id="rId14"/>
    <p:sldId id="264" r:id="rId15"/>
    <p:sldId id="273" r:id="rId16"/>
    <p:sldId id="272" r:id="rId17"/>
    <p:sldId id="27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6CB51-D34F-4646-8FF1-9BF71BC2E5A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8A20516-B217-4351-AAB6-CD256E9F02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5B957A7-0A91-4F26-BC4B-07D7ADBAF0D9}"/>
              </a:ext>
            </a:extLst>
          </p:cNvPr>
          <p:cNvSpPr>
            <a:spLocks noGrp="1"/>
          </p:cNvSpPr>
          <p:nvPr>
            <p:ph type="dt" sz="half" idx="10"/>
          </p:nvPr>
        </p:nvSpPr>
        <p:spPr/>
        <p:txBody>
          <a:bodyPr/>
          <a:lstStyle/>
          <a:p>
            <a:fld id="{20037B1B-7E69-43FA-B3EE-EC31E829035F}" type="datetimeFigureOut">
              <a:rPr lang="zh-CN" altLang="en-US" smtClean="0"/>
              <a:t>2018/10/10 Wednesday</a:t>
            </a:fld>
            <a:endParaRPr lang="zh-CN" altLang="en-US"/>
          </a:p>
        </p:txBody>
      </p:sp>
      <p:sp>
        <p:nvSpPr>
          <p:cNvPr id="5" name="页脚占位符 4">
            <a:extLst>
              <a:ext uri="{FF2B5EF4-FFF2-40B4-BE49-F238E27FC236}">
                <a16:creationId xmlns:a16="http://schemas.microsoft.com/office/drawing/2014/main" id="{3ABF2545-EC10-4D0B-94D7-6A77365760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CF8EC5-3333-4A79-9604-CE436008B716}"/>
              </a:ext>
            </a:extLst>
          </p:cNvPr>
          <p:cNvSpPr>
            <a:spLocks noGrp="1"/>
          </p:cNvSpPr>
          <p:nvPr>
            <p:ph type="sldNum" sz="quarter" idx="12"/>
          </p:nvPr>
        </p:nvSpPr>
        <p:spPr/>
        <p:txBody>
          <a:bodyPr/>
          <a:lstStyle/>
          <a:p>
            <a:fld id="{7C69D198-208C-48B0-892B-DFA4E64E78C0}" type="slidenum">
              <a:rPr lang="zh-CN" altLang="en-US" smtClean="0"/>
              <a:t>‹#›</a:t>
            </a:fld>
            <a:endParaRPr lang="zh-CN" altLang="en-US"/>
          </a:p>
        </p:txBody>
      </p:sp>
    </p:spTree>
    <p:extLst>
      <p:ext uri="{BB962C8B-B14F-4D97-AF65-F5344CB8AC3E}">
        <p14:creationId xmlns:p14="http://schemas.microsoft.com/office/powerpoint/2010/main" val="2938756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5D142-6253-43BA-A6FD-2723B2746DC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5CE47C3-F75C-4E6C-B349-9E38C77E333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7C7629-E033-4694-BEE0-FD5B5900F16E}"/>
              </a:ext>
            </a:extLst>
          </p:cNvPr>
          <p:cNvSpPr>
            <a:spLocks noGrp="1"/>
          </p:cNvSpPr>
          <p:nvPr>
            <p:ph type="dt" sz="half" idx="10"/>
          </p:nvPr>
        </p:nvSpPr>
        <p:spPr/>
        <p:txBody>
          <a:bodyPr/>
          <a:lstStyle/>
          <a:p>
            <a:fld id="{20037B1B-7E69-43FA-B3EE-EC31E829035F}" type="datetimeFigureOut">
              <a:rPr lang="zh-CN" altLang="en-US" smtClean="0"/>
              <a:t>2018/10/10 Wednesday</a:t>
            </a:fld>
            <a:endParaRPr lang="zh-CN" altLang="en-US"/>
          </a:p>
        </p:txBody>
      </p:sp>
      <p:sp>
        <p:nvSpPr>
          <p:cNvPr id="5" name="页脚占位符 4">
            <a:extLst>
              <a:ext uri="{FF2B5EF4-FFF2-40B4-BE49-F238E27FC236}">
                <a16:creationId xmlns:a16="http://schemas.microsoft.com/office/drawing/2014/main" id="{847FD6ED-7FA9-49C9-ACA6-88D560351D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70CA67-E796-403E-B057-DDAE956C73CE}"/>
              </a:ext>
            </a:extLst>
          </p:cNvPr>
          <p:cNvSpPr>
            <a:spLocks noGrp="1"/>
          </p:cNvSpPr>
          <p:nvPr>
            <p:ph type="sldNum" sz="quarter" idx="12"/>
          </p:nvPr>
        </p:nvSpPr>
        <p:spPr/>
        <p:txBody>
          <a:bodyPr/>
          <a:lstStyle/>
          <a:p>
            <a:fld id="{7C69D198-208C-48B0-892B-DFA4E64E78C0}" type="slidenum">
              <a:rPr lang="zh-CN" altLang="en-US" smtClean="0"/>
              <a:t>‹#›</a:t>
            </a:fld>
            <a:endParaRPr lang="zh-CN" altLang="en-US"/>
          </a:p>
        </p:txBody>
      </p:sp>
    </p:spTree>
    <p:extLst>
      <p:ext uri="{BB962C8B-B14F-4D97-AF65-F5344CB8AC3E}">
        <p14:creationId xmlns:p14="http://schemas.microsoft.com/office/powerpoint/2010/main" val="486724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34B897A-5F61-4C23-A06A-5FECFA577BD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F47B3D-8999-433B-B775-06C65B18707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0BE91B-FE91-4C65-8CCC-744CDB41D9F1}"/>
              </a:ext>
            </a:extLst>
          </p:cNvPr>
          <p:cNvSpPr>
            <a:spLocks noGrp="1"/>
          </p:cNvSpPr>
          <p:nvPr>
            <p:ph type="dt" sz="half" idx="10"/>
          </p:nvPr>
        </p:nvSpPr>
        <p:spPr/>
        <p:txBody>
          <a:bodyPr/>
          <a:lstStyle/>
          <a:p>
            <a:fld id="{20037B1B-7E69-43FA-B3EE-EC31E829035F}" type="datetimeFigureOut">
              <a:rPr lang="zh-CN" altLang="en-US" smtClean="0"/>
              <a:t>2018/10/10 Wednesday</a:t>
            </a:fld>
            <a:endParaRPr lang="zh-CN" altLang="en-US"/>
          </a:p>
        </p:txBody>
      </p:sp>
      <p:sp>
        <p:nvSpPr>
          <p:cNvPr id="5" name="页脚占位符 4">
            <a:extLst>
              <a:ext uri="{FF2B5EF4-FFF2-40B4-BE49-F238E27FC236}">
                <a16:creationId xmlns:a16="http://schemas.microsoft.com/office/drawing/2014/main" id="{E4E9920B-BA48-4C42-A093-09AB07F9BC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952123-9D8F-4D47-BD16-80D6A32F3400}"/>
              </a:ext>
            </a:extLst>
          </p:cNvPr>
          <p:cNvSpPr>
            <a:spLocks noGrp="1"/>
          </p:cNvSpPr>
          <p:nvPr>
            <p:ph type="sldNum" sz="quarter" idx="12"/>
          </p:nvPr>
        </p:nvSpPr>
        <p:spPr/>
        <p:txBody>
          <a:bodyPr/>
          <a:lstStyle/>
          <a:p>
            <a:fld id="{7C69D198-208C-48B0-892B-DFA4E64E78C0}" type="slidenum">
              <a:rPr lang="zh-CN" altLang="en-US" smtClean="0"/>
              <a:t>‹#›</a:t>
            </a:fld>
            <a:endParaRPr lang="zh-CN" altLang="en-US"/>
          </a:p>
        </p:txBody>
      </p:sp>
    </p:spTree>
    <p:extLst>
      <p:ext uri="{BB962C8B-B14F-4D97-AF65-F5344CB8AC3E}">
        <p14:creationId xmlns:p14="http://schemas.microsoft.com/office/powerpoint/2010/main" val="28971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6281E-D71F-48D3-A784-6FF99D90AE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F98DA0-56B1-4E39-B8A6-8074872B3DB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37FA779-B535-47ED-972F-AC295E5D265A}"/>
              </a:ext>
            </a:extLst>
          </p:cNvPr>
          <p:cNvSpPr>
            <a:spLocks noGrp="1"/>
          </p:cNvSpPr>
          <p:nvPr>
            <p:ph type="dt" sz="half" idx="10"/>
          </p:nvPr>
        </p:nvSpPr>
        <p:spPr/>
        <p:txBody>
          <a:bodyPr/>
          <a:lstStyle/>
          <a:p>
            <a:fld id="{20037B1B-7E69-43FA-B3EE-EC31E829035F}" type="datetimeFigureOut">
              <a:rPr lang="zh-CN" altLang="en-US" smtClean="0"/>
              <a:t>2018/10/10 Wednesday</a:t>
            </a:fld>
            <a:endParaRPr lang="zh-CN" altLang="en-US"/>
          </a:p>
        </p:txBody>
      </p:sp>
      <p:sp>
        <p:nvSpPr>
          <p:cNvPr id="5" name="页脚占位符 4">
            <a:extLst>
              <a:ext uri="{FF2B5EF4-FFF2-40B4-BE49-F238E27FC236}">
                <a16:creationId xmlns:a16="http://schemas.microsoft.com/office/drawing/2014/main" id="{E2ADC9D4-1884-4FC6-9426-D9038C2BCB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9FC557-92B8-48ED-9216-20683B713784}"/>
              </a:ext>
            </a:extLst>
          </p:cNvPr>
          <p:cNvSpPr>
            <a:spLocks noGrp="1"/>
          </p:cNvSpPr>
          <p:nvPr>
            <p:ph type="sldNum" sz="quarter" idx="12"/>
          </p:nvPr>
        </p:nvSpPr>
        <p:spPr/>
        <p:txBody>
          <a:bodyPr/>
          <a:lstStyle/>
          <a:p>
            <a:fld id="{7C69D198-208C-48B0-892B-DFA4E64E78C0}" type="slidenum">
              <a:rPr lang="zh-CN" altLang="en-US" smtClean="0"/>
              <a:t>‹#›</a:t>
            </a:fld>
            <a:endParaRPr lang="zh-CN" altLang="en-US"/>
          </a:p>
        </p:txBody>
      </p:sp>
    </p:spTree>
    <p:extLst>
      <p:ext uri="{BB962C8B-B14F-4D97-AF65-F5344CB8AC3E}">
        <p14:creationId xmlns:p14="http://schemas.microsoft.com/office/powerpoint/2010/main" val="3398525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65FA47-D72E-4952-9E72-0C8F53F13CF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5FE53AE-682F-41CC-AA45-05276C15E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BDB455D-EDC0-40C6-B233-E6A4586E3AC5}"/>
              </a:ext>
            </a:extLst>
          </p:cNvPr>
          <p:cNvSpPr>
            <a:spLocks noGrp="1"/>
          </p:cNvSpPr>
          <p:nvPr>
            <p:ph type="dt" sz="half" idx="10"/>
          </p:nvPr>
        </p:nvSpPr>
        <p:spPr/>
        <p:txBody>
          <a:bodyPr/>
          <a:lstStyle/>
          <a:p>
            <a:fld id="{20037B1B-7E69-43FA-B3EE-EC31E829035F}" type="datetimeFigureOut">
              <a:rPr lang="zh-CN" altLang="en-US" smtClean="0"/>
              <a:t>2018/10/10 Wednesday</a:t>
            </a:fld>
            <a:endParaRPr lang="zh-CN" altLang="en-US"/>
          </a:p>
        </p:txBody>
      </p:sp>
      <p:sp>
        <p:nvSpPr>
          <p:cNvPr id="5" name="页脚占位符 4">
            <a:extLst>
              <a:ext uri="{FF2B5EF4-FFF2-40B4-BE49-F238E27FC236}">
                <a16:creationId xmlns:a16="http://schemas.microsoft.com/office/drawing/2014/main" id="{61023547-8164-4370-ADF4-841B91B2B5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50E78B-2AC8-4F23-9EB5-CF5E34AE1267}"/>
              </a:ext>
            </a:extLst>
          </p:cNvPr>
          <p:cNvSpPr>
            <a:spLocks noGrp="1"/>
          </p:cNvSpPr>
          <p:nvPr>
            <p:ph type="sldNum" sz="quarter" idx="12"/>
          </p:nvPr>
        </p:nvSpPr>
        <p:spPr/>
        <p:txBody>
          <a:bodyPr/>
          <a:lstStyle/>
          <a:p>
            <a:fld id="{7C69D198-208C-48B0-892B-DFA4E64E78C0}" type="slidenum">
              <a:rPr lang="zh-CN" altLang="en-US" smtClean="0"/>
              <a:t>‹#›</a:t>
            </a:fld>
            <a:endParaRPr lang="zh-CN" altLang="en-US"/>
          </a:p>
        </p:txBody>
      </p:sp>
    </p:spTree>
    <p:extLst>
      <p:ext uri="{BB962C8B-B14F-4D97-AF65-F5344CB8AC3E}">
        <p14:creationId xmlns:p14="http://schemas.microsoft.com/office/powerpoint/2010/main" val="1617585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EEFBAC-6783-42ED-8D62-077EBCF2B1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A689D71-1F4D-42CA-92CF-E4459F532B6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FF7820B-A050-438F-B535-52CD627FC22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E14C19B-7EE8-4FB1-911E-645C1ADAAF8C}"/>
              </a:ext>
            </a:extLst>
          </p:cNvPr>
          <p:cNvSpPr>
            <a:spLocks noGrp="1"/>
          </p:cNvSpPr>
          <p:nvPr>
            <p:ph type="dt" sz="half" idx="10"/>
          </p:nvPr>
        </p:nvSpPr>
        <p:spPr/>
        <p:txBody>
          <a:bodyPr/>
          <a:lstStyle/>
          <a:p>
            <a:fld id="{20037B1B-7E69-43FA-B3EE-EC31E829035F}" type="datetimeFigureOut">
              <a:rPr lang="zh-CN" altLang="en-US" smtClean="0"/>
              <a:t>2018/10/10 Wednesday</a:t>
            </a:fld>
            <a:endParaRPr lang="zh-CN" altLang="en-US"/>
          </a:p>
        </p:txBody>
      </p:sp>
      <p:sp>
        <p:nvSpPr>
          <p:cNvPr id="6" name="页脚占位符 5">
            <a:extLst>
              <a:ext uri="{FF2B5EF4-FFF2-40B4-BE49-F238E27FC236}">
                <a16:creationId xmlns:a16="http://schemas.microsoft.com/office/drawing/2014/main" id="{D9BF6C7B-690F-4058-890D-AB299B91BD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EEE85F-6DF7-48B7-B906-6C3AB5BC88B2}"/>
              </a:ext>
            </a:extLst>
          </p:cNvPr>
          <p:cNvSpPr>
            <a:spLocks noGrp="1"/>
          </p:cNvSpPr>
          <p:nvPr>
            <p:ph type="sldNum" sz="quarter" idx="12"/>
          </p:nvPr>
        </p:nvSpPr>
        <p:spPr/>
        <p:txBody>
          <a:bodyPr/>
          <a:lstStyle/>
          <a:p>
            <a:fld id="{7C69D198-208C-48B0-892B-DFA4E64E78C0}" type="slidenum">
              <a:rPr lang="zh-CN" altLang="en-US" smtClean="0"/>
              <a:t>‹#›</a:t>
            </a:fld>
            <a:endParaRPr lang="zh-CN" altLang="en-US"/>
          </a:p>
        </p:txBody>
      </p:sp>
    </p:spTree>
    <p:extLst>
      <p:ext uri="{BB962C8B-B14F-4D97-AF65-F5344CB8AC3E}">
        <p14:creationId xmlns:p14="http://schemas.microsoft.com/office/powerpoint/2010/main" val="298928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42D620-5434-476C-AA4C-C5E5D906FB3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0CCC40-42E8-4BE5-B27F-24C90FE10C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7B450D1-89C9-46C6-A1F3-A892DBB8873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600D27A-9210-4F25-98ED-03D0F4C54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E0F108D-885B-436D-870A-747DAB09619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A8EE087-271A-4D08-9A6F-101375DB5508}"/>
              </a:ext>
            </a:extLst>
          </p:cNvPr>
          <p:cNvSpPr>
            <a:spLocks noGrp="1"/>
          </p:cNvSpPr>
          <p:nvPr>
            <p:ph type="dt" sz="half" idx="10"/>
          </p:nvPr>
        </p:nvSpPr>
        <p:spPr/>
        <p:txBody>
          <a:bodyPr/>
          <a:lstStyle/>
          <a:p>
            <a:fld id="{20037B1B-7E69-43FA-B3EE-EC31E829035F}" type="datetimeFigureOut">
              <a:rPr lang="zh-CN" altLang="en-US" smtClean="0"/>
              <a:t>2018/10/10 Wednesday</a:t>
            </a:fld>
            <a:endParaRPr lang="zh-CN" altLang="en-US"/>
          </a:p>
        </p:txBody>
      </p:sp>
      <p:sp>
        <p:nvSpPr>
          <p:cNvPr id="8" name="页脚占位符 7">
            <a:extLst>
              <a:ext uri="{FF2B5EF4-FFF2-40B4-BE49-F238E27FC236}">
                <a16:creationId xmlns:a16="http://schemas.microsoft.com/office/drawing/2014/main" id="{5693400C-CC23-4AEF-8446-A237950EA51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65BB7EB-4786-494A-B124-C932F3DEC284}"/>
              </a:ext>
            </a:extLst>
          </p:cNvPr>
          <p:cNvSpPr>
            <a:spLocks noGrp="1"/>
          </p:cNvSpPr>
          <p:nvPr>
            <p:ph type="sldNum" sz="quarter" idx="12"/>
          </p:nvPr>
        </p:nvSpPr>
        <p:spPr/>
        <p:txBody>
          <a:bodyPr/>
          <a:lstStyle/>
          <a:p>
            <a:fld id="{7C69D198-208C-48B0-892B-DFA4E64E78C0}" type="slidenum">
              <a:rPr lang="zh-CN" altLang="en-US" smtClean="0"/>
              <a:t>‹#›</a:t>
            </a:fld>
            <a:endParaRPr lang="zh-CN" altLang="en-US"/>
          </a:p>
        </p:txBody>
      </p:sp>
    </p:spTree>
    <p:extLst>
      <p:ext uri="{BB962C8B-B14F-4D97-AF65-F5344CB8AC3E}">
        <p14:creationId xmlns:p14="http://schemas.microsoft.com/office/powerpoint/2010/main" val="2235377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9232F-9432-41B0-B5A1-082FE70DF02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279D843-1480-4825-8113-70CBC8966E6E}"/>
              </a:ext>
            </a:extLst>
          </p:cNvPr>
          <p:cNvSpPr>
            <a:spLocks noGrp="1"/>
          </p:cNvSpPr>
          <p:nvPr>
            <p:ph type="dt" sz="half" idx="10"/>
          </p:nvPr>
        </p:nvSpPr>
        <p:spPr/>
        <p:txBody>
          <a:bodyPr/>
          <a:lstStyle/>
          <a:p>
            <a:fld id="{20037B1B-7E69-43FA-B3EE-EC31E829035F}" type="datetimeFigureOut">
              <a:rPr lang="zh-CN" altLang="en-US" smtClean="0"/>
              <a:t>2018/10/10 Wednesday</a:t>
            </a:fld>
            <a:endParaRPr lang="zh-CN" altLang="en-US"/>
          </a:p>
        </p:txBody>
      </p:sp>
      <p:sp>
        <p:nvSpPr>
          <p:cNvPr id="4" name="页脚占位符 3">
            <a:extLst>
              <a:ext uri="{FF2B5EF4-FFF2-40B4-BE49-F238E27FC236}">
                <a16:creationId xmlns:a16="http://schemas.microsoft.com/office/drawing/2014/main" id="{3E6BD5DD-BAF9-4D3B-982B-C488A39E30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29D4583-989B-4AA8-B66C-775DBC2186EE}"/>
              </a:ext>
            </a:extLst>
          </p:cNvPr>
          <p:cNvSpPr>
            <a:spLocks noGrp="1"/>
          </p:cNvSpPr>
          <p:nvPr>
            <p:ph type="sldNum" sz="quarter" idx="12"/>
          </p:nvPr>
        </p:nvSpPr>
        <p:spPr/>
        <p:txBody>
          <a:bodyPr/>
          <a:lstStyle/>
          <a:p>
            <a:fld id="{7C69D198-208C-48B0-892B-DFA4E64E78C0}" type="slidenum">
              <a:rPr lang="zh-CN" altLang="en-US" smtClean="0"/>
              <a:t>‹#›</a:t>
            </a:fld>
            <a:endParaRPr lang="zh-CN" altLang="en-US"/>
          </a:p>
        </p:txBody>
      </p:sp>
    </p:spTree>
    <p:extLst>
      <p:ext uri="{BB962C8B-B14F-4D97-AF65-F5344CB8AC3E}">
        <p14:creationId xmlns:p14="http://schemas.microsoft.com/office/powerpoint/2010/main" val="628799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927D822-0A0B-43E4-B445-E33C1BC63B42}"/>
              </a:ext>
            </a:extLst>
          </p:cNvPr>
          <p:cNvSpPr>
            <a:spLocks noGrp="1"/>
          </p:cNvSpPr>
          <p:nvPr>
            <p:ph type="dt" sz="half" idx="10"/>
          </p:nvPr>
        </p:nvSpPr>
        <p:spPr/>
        <p:txBody>
          <a:bodyPr/>
          <a:lstStyle/>
          <a:p>
            <a:fld id="{20037B1B-7E69-43FA-B3EE-EC31E829035F}" type="datetimeFigureOut">
              <a:rPr lang="zh-CN" altLang="en-US" smtClean="0"/>
              <a:t>2018/10/10 Wednesday</a:t>
            </a:fld>
            <a:endParaRPr lang="zh-CN" altLang="en-US"/>
          </a:p>
        </p:txBody>
      </p:sp>
      <p:sp>
        <p:nvSpPr>
          <p:cNvPr id="3" name="页脚占位符 2">
            <a:extLst>
              <a:ext uri="{FF2B5EF4-FFF2-40B4-BE49-F238E27FC236}">
                <a16:creationId xmlns:a16="http://schemas.microsoft.com/office/drawing/2014/main" id="{C9232865-9F30-4275-9F84-23D13BAE128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140F9DC-FBA8-46F5-A52F-0932A316F9CD}"/>
              </a:ext>
            </a:extLst>
          </p:cNvPr>
          <p:cNvSpPr>
            <a:spLocks noGrp="1"/>
          </p:cNvSpPr>
          <p:nvPr>
            <p:ph type="sldNum" sz="quarter" idx="12"/>
          </p:nvPr>
        </p:nvSpPr>
        <p:spPr/>
        <p:txBody>
          <a:bodyPr/>
          <a:lstStyle/>
          <a:p>
            <a:fld id="{7C69D198-208C-48B0-892B-DFA4E64E78C0}" type="slidenum">
              <a:rPr lang="zh-CN" altLang="en-US" smtClean="0"/>
              <a:t>‹#›</a:t>
            </a:fld>
            <a:endParaRPr lang="zh-CN" altLang="en-US"/>
          </a:p>
        </p:txBody>
      </p:sp>
    </p:spTree>
    <p:extLst>
      <p:ext uri="{BB962C8B-B14F-4D97-AF65-F5344CB8AC3E}">
        <p14:creationId xmlns:p14="http://schemas.microsoft.com/office/powerpoint/2010/main" val="694335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AFF09-131A-4305-B8E5-0B3EF93A6F2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C44230F-6A74-4FC9-B501-90C170BD77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D629B06-1840-4FE3-93F1-244BE11CF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5DD117B-7858-41E1-BDC1-A3CB6CC81A94}"/>
              </a:ext>
            </a:extLst>
          </p:cNvPr>
          <p:cNvSpPr>
            <a:spLocks noGrp="1"/>
          </p:cNvSpPr>
          <p:nvPr>
            <p:ph type="dt" sz="half" idx="10"/>
          </p:nvPr>
        </p:nvSpPr>
        <p:spPr/>
        <p:txBody>
          <a:bodyPr/>
          <a:lstStyle/>
          <a:p>
            <a:fld id="{20037B1B-7E69-43FA-B3EE-EC31E829035F}" type="datetimeFigureOut">
              <a:rPr lang="zh-CN" altLang="en-US" smtClean="0"/>
              <a:t>2018/10/10 Wednesday</a:t>
            </a:fld>
            <a:endParaRPr lang="zh-CN" altLang="en-US"/>
          </a:p>
        </p:txBody>
      </p:sp>
      <p:sp>
        <p:nvSpPr>
          <p:cNvPr id="6" name="页脚占位符 5">
            <a:extLst>
              <a:ext uri="{FF2B5EF4-FFF2-40B4-BE49-F238E27FC236}">
                <a16:creationId xmlns:a16="http://schemas.microsoft.com/office/drawing/2014/main" id="{22AA8B06-7E12-4320-BA3A-FADB322F95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124D0B-3B68-4DB0-BC0F-4483FDF9607D}"/>
              </a:ext>
            </a:extLst>
          </p:cNvPr>
          <p:cNvSpPr>
            <a:spLocks noGrp="1"/>
          </p:cNvSpPr>
          <p:nvPr>
            <p:ph type="sldNum" sz="quarter" idx="12"/>
          </p:nvPr>
        </p:nvSpPr>
        <p:spPr/>
        <p:txBody>
          <a:bodyPr/>
          <a:lstStyle/>
          <a:p>
            <a:fld id="{7C69D198-208C-48B0-892B-DFA4E64E78C0}" type="slidenum">
              <a:rPr lang="zh-CN" altLang="en-US" smtClean="0"/>
              <a:t>‹#›</a:t>
            </a:fld>
            <a:endParaRPr lang="zh-CN" altLang="en-US"/>
          </a:p>
        </p:txBody>
      </p:sp>
    </p:spTree>
    <p:extLst>
      <p:ext uri="{BB962C8B-B14F-4D97-AF65-F5344CB8AC3E}">
        <p14:creationId xmlns:p14="http://schemas.microsoft.com/office/powerpoint/2010/main" val="3711844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E25380-BD0A-48A5-B187-7C9FDE3F24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3326BF3-F0D4-436C-8AD3-50C0EC39B4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159B6F0-4267-40B5-89B8-B2F506D2D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23A9489-A96D-446C-91B2-AC0053F7B5F0}"/>
              </a:ext>
            </a:extLst>
          </p:cNvPr>
          <p:cNvSpPr>
            <a:spLocks noGrp="1"/>
          </p:cNvSpPr>
          <p:nvPr>
            <p:ph type="dt" sz="half" idx="10"/>
          </p:nvPr>
        </p:nvSpPr>
        <p:spPr/>
        <p:txBody>
          <a:bodyPr/>
          <a:lstStyle/>
          <a:p>
            <a:fld id="{20037B1B-7E69-43FA-B3EE-EC31E829035F}" type="datetimeFigureOut">
              <a:rPr lang="zh-CN" altLang="en-US" smtClean="0"/>
              <a:t>2018/10/10 Wednesday</a:t>
            </a:fld>
            <a:endParaRPr lang="zh-CN" altLang="en-US"/>
          </a:p>
        </p:txBody>
      </p:sp>
      <p:sp>
        <p:nvSpPr>
          <p:cNvPr id="6" name="页脚占位符 5">
            <a:extLst>
              <a:ext uri="{FF2B5EF4-FFF2-40B4-BE49-F238E27FC236}">
                <a16:creationId xmlns:a16="http://schemas.microsoft.com/office/drawing/2014/main" id="{E0DC44BE-B083-47B5-967C-E7594426AB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AAC3B4-E850-4009-801C-9656E5F9C838}"/>
              </a:ext>
            </a:extLst>
          </p:cNvPr>
          <p:cNvSpPr>
            <a:spLocks noGrp="1"/>
          </p:cNvSpPr>
          <p:nvPr>
            <p:ph type="sldNum" sz="quarter" idx="12"/>
          </p:nvPr>
        </p:nvSpPr>
        <p:spPr/>
        <p:txBody>
          <a:bodyPr/>
          <a:lstStyle/>
          <a:p>
            <a:fld id="{7C69D198-208C-48B0-892B-DFA4E64E78C0}" type="slidenum">
              <a:rPr lang="zh-CN" altLang="en-US" smtClean="0"/>
              <a:t>‹#›</a:t>
            </a:fld>
            <a:endParaRPr lang="zh-CN" altLang="en-US"/>
          </a:p>
        </p:txBody>
      </p:sp>
    </p:spTree>
    <p:extLst>
      <p:ext uri="{BB962C8B-B14F-4D97-AF65-F5344CB8AC3E}">
        <p14:creationId xmlns:p14="http://schemas.microsoft.com/office/powerpoint/2010/main" val="899294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9128F59-796D-49E7-A5D5-2DA3E9E569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4D985D5-9E1A-4664-A9CF-22F7707B64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6F7DC78-FC0F-4CC7-BC7A-16121FDB28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37B1B-7E69-43FA-B3EE-EC31E829035F}" type="datetimeFigureOut">
              <a:rPr lang="zh-CN" altLang="en-US" smtClean="0"/>
              <a:t>2018/10/10 Wednesday</a:t>
            </a:fld>
            <a:endParaRPr lang="zh-CN" altLang="en-US"/>
          </a:p>
        </p:txBody>
      </p:sp>
      <p:sp>
        <p:nvSpPr>
          <p:cNvPr id="5" name="页脚占位符 4">
            <a:extLst>
              <a:ext uri="{FF2B5EF4-FFF2-40B4-BE49-F238E27FC236}">
                <a16:creationId xmlns:a16="http://schemas.microsoft.com/office/drawing/2014/main" id="{0B07EADE-20C5-44B5-BECA-1213325AF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8AE3D10-616D-4891-8B97-F7B3C7C99D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9D198-208C-48B0-892B-DFA4E64E78C0}" type="slidenum">
              <a:rPr lang="zh-CN" altLang="en-US" smtClean="0"/>
              <a:t>‹#›</a:t>
            </a:fld>
            <a:endParaRPr lang="zh-CN" altLang="en-US"/>
          </a:p>
        </p:txBody>
      </p:sp>
    </p:spTree>
    <p:extLst>
      <p:ext uri="{BB962C8B-B14F-4D97-AF65-F5344CB8AC3E}">
        <p14:creationId xmlns:p14="http://schemas.microsoft.com/office/powerpoint/2010/main" val="2588571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E5BDA1-C62E-453A-BACF-9BD63CD5BEC5}"/>
              </a:ext>
            </a:extLst>
          </p:cNvPr>
          <p:cNvSpPr>
            <a:spLocks noGrp="1"/>
          </p:cNvSpPr>
          <p:nvPr>
            <p:ph type="ctrTitle"/>
          </p:nvPr>
        </p:nvSpPr>
        <p:spPr/>
        <p:txBody>
          <a:bodyPr>
            <a:normAutofit fontScale="90000"/>
          </a:bodyPr>
          <a:lstStyle/>
          <a:p>
            <a:pPr>
              <a:spcAft>
                <a:spcPts val="0"/>
              </a:spcAft>
            </a:pPr>
            <a:r>
              <a:rPr lang="en-US" altLang="zh-CN" b="1" kern="0" dirty="0">
                <a:solidFill>
                  <a:srgbClr val="33598A"/>
                </a:solidFill>
                <a:latin typeface="Calibri,Bold"/>
                <a:ea typeface="等线" panose="02010600030101010101" pitchFamily="2" charset="-122"/>
                <a:cs typeface="Calibri,Bold"/>
              </a:rPr>
              <a:t>Face Capturing with Decoration</a:t>
            </a:r>
            <a:r>
              <a:rPr lang="en-US" altLang="zh-CN" sz="4000" b="1" kern="100" dirty="0">
                <a:solidFill>
                  <a:srgbClr val="33598A"/>
                </a:solidFill>
                <a:latin typeface="等线" panose="02010600030101010101" pitchFamily="2" charset="-122"/>
                <a:ea typeface="等线" panose="02010600030101010101" pitchFamily="2" charset="-122"/>
                <a:cs typeface="Times New Roman" panose="02020603050405020304" pitchFamily="18" charset="0"/>
              </a:rPr>
              <a:t> </a:t>
            </a:r>
            <a:r>
              <a:rPr lang="en-US" altLang="zh-CN" b="1" kern="0" dirty="0">
                <a:solidFill>
                  <a:srgbClr val="1E4E7A"/>
                </a:solidFill>
                <a:latin typeface="Calibri,Bold"/>
                <a:ea typeface="等线" panose="02010600030101010101" pitchFamily="2" charset="-122"/>
                <a:cs typeface="Calibri,Bold"/>
              </a:rPr>
              <a:t>Details</a:t>
            </a:r>
            <a:br>
              <a:rPr lang="zh-CN" altLang="zh-CN" sz="4000" kern="100" dirty="0">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sp>
        <p:nvSpPr>
          <p:cNvPr id="3" name="副标题 2">
            <a:extLst>
              <a:ext uri="{FF2B5EF4-FFF2-40B4-BE49-F238E27FC236}">
                <a16:creationId xmlns:a16="http://schemas.microsoft.com/office/drawing/2014/main" id="{BF3375BF-8F2B-43C4-9D29-05B5C1B6FE30}"/>
              </a:ext>
            </a:extLst>
          </p:cNvPr>
          <p:cNvSpPr>
            <a:spLocks noGrp="1"/>
          </p:cNvSpPr>
          <p:nvPr>
            <p:ph type="subTitle" idx="1"/>
          </p:nvPr>
        </p:nvSpPr>
        <p:spPr/>
        <p:txBody>
          <a:bodyPr>
            <a:normAutofit/>
          </a:bodyPr>
          <a:lstStyle/>
          <a:p>
            <a:r>
              <a:rPr lang="en-US" altLang="zh-CN" dirty="0">
                <a:solidFill>
                  <a:srgbClr val="0070C0"/>
                </a:solidFill>
              </a:rPr>
              <a:t>Team2018-10</a:t>
            </a:r>
          </a:p>
          <a:p>
            <a:r>
              <a:rPr lang="en-US" altLang="zh-CN" dirty="0">
                <a:solidFill>
                  <a:srgbClr val="0070C0"/>
                </a:solidFill>
              </a:rPr>
              <a:t> Runyu ZHANG   Qichen ZHANG        Yinglun LI</a:t>
            </a:r>
          </a:p>
          <a:p>
            <a:r>
              <a:rPr lang="en-US" altLang="zh-CN" dirty="0">
                <a:solidFill>
                  <a:srgbClr val="0070C0"/>
                </a:solidFill>
              </a:rPr>
              <a:t> Huizinga REN    Zeyu ZHANG     Danyun WANG</a:t>
            </a:r>
          </a:p>
          <a:p>
            <a:pPr algn="l"/>
            <a:endParaRPr lang="zh-CN" altLang="en-US" dirty="0"/>
          </a:p>
        </p:txBody>
      </p:sp>
    </p:spTree>
    <p:extLst>
      <p:ext uri="{BB962C8B-B14F-4D97-AF65-F5344CB8AC3E}">
        <p14:creationId xmlns:p14="http://schemas.microsoft.com/office/powerpoint/2010/main" val="2709546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79DF91-BBE6-44CD-8B3B-CE32F61FE8E0}"/>
              </a:ext>
            </a:extLst>
          </p:cNvPr>
          <p:cNvSpPr>
            <a:spLocks noGrp="1"/>
          </p:cNvSpPr>
          <p:nvPr>
            <p:ph type="title"/>
          </p:nvPr>
        </p:nvSpPr>
        <p:spPr/>
        <p:txBody>
          <a:bodyPr/>
          <a:lstStyle/>
          <a:p>
            <a:r>
              <a:rPr lang="en-US" altLang="zh-CN" dirty="0">
                <a:solidFill>
                  <a:srgbClr val="002060"/>
                </a:solidFill>
              </a:rPr>
              <a:t>Good cooperation ability</a:t>
            </a:r>
          </a:p>
        </p:txBody>
      </p:sp>
      <p:sp>
        <p:nvSpPr>
          <p:cNvPr id="3" name="内容占位符 2">
            <a:extLst>
              <a:ext uri="{FF2B5EF4-FFF2-40B4-BE49-F238E27FC236}">
                <a16:creationId xmlns:a16="http://schemas.microsoft.com/office/drawing/2014/main" id="{2365A41E-36D2-4518-987E-CFA9D95DF591}"/>
              </a:ext>
            </a:extLst>
          </p:cNvPr>
          <p:cNvSpPr>
            <a:spLocks noGrp="1"/>
          </p:cNvSpPr>
          <p:nvPr>
            <p:ph idx="1"/>
          </p:nvPr>
        </p:nvSpPr>
        <p:spPr/>
        <p:txBody>
          <a:bodyPr/>
          <a:lstStyle/>
          <a:p>
            <a:pPr marL="0" indent="0">
              <a:buNone/>
            </a:pPr>
            <a:r>
              <a:rPr lang="en-US" altLang="zh-CN" dirty="0">
                <a:solidFill>
                  <a:srgbClr val="0070C0"/>
                </a:solidFill>
              </a:rPr>
              <a:t>There are six members in the team, including a team leader.</a:t>
            </a:r>
          </a:p>
          <a:p>
            <a:pPr marL="0" indent="0">
              <a:buNone/>
            </a:pPr>
            <a:r>
              <a:rPr lang="en-US" altLang="zh-CN" dirty="0">
                <a:solidFill>
                  <a:srgbClr val="0070C0"/>
                </a:solidFill>
              </a:rPr>
              <a:t>Everyone has unique advantages as well as clear logic, good</a:t>
            </a:r>
          </a:p>
          <a:p>
            <a:pPr marL="0" indent="0">
              <a:buNone/>
            </a:pPr>
            <a:r>
              <a:rPr lang="en-US" altLang="zh-CN" dirty="0">
                <a:solidFill>
                  <a:srgbClr val="0070C0"/>
                </a:solidFill>
              </a:rPr>
              <a:t>understanding and expression skills. When work arrangements are needed, it is generally up to each member to come up with their own ideas, and then analyze them together. The final choice will made by group leader and the tasks will be assigned reasonably to everyone according to their interests and abilities. Therefore, our group is able to complete the project correctly and efficiently.</a:t>
            </a:r>
          </a:p>
          <a:p>
            <a:endParaRPr lang="zh-CN" altLang="en-US" dirty="0"/>
          </a:p>
        </p:txBody>
      </p:sp>
    </p:spTree>
    <p:extLst>
      <p:ext uri="{BB962C8B-B14F-4D97-AF65-F5344CB8AC3E}">
        <p14:creationId xmlns:p14="http://schemas.microsoft.com/office/powerpoint/2010/main" val="255748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2239F-7844-463A-ABFD-33E5AAC6E260}"/>
              </a:ext>
            </a:extLst>
          </p:cNvPr>
          <p:cNvSpPr>
            <a:spLocks noGrp="1"/>
          </p:cNvSpPr>
          <p:nvPr>
            <p:ph type="title"/>
          </p:nvPr>
        </p:nvSpPr>
        <p:spPr/>
        <p:txBody>
          <a:bodyPr/>
          <a:lstStyle/>
          <a:p>
            <a:r>
              <a:rPr lang="en-US" altLang="zh-CN" dirty="0">
                <a:solidFill>
                  <a:srgbClr val="002060"/>
                </a:solidFill>
              </a:rPr>
              <a:t>Good Understanding of The Project</a:t>
            </a:r>
            <a:endParaRPr lang="zh-CN" altLang="en-US" dirty="0">
              <a:solidFill>
                <a:srgbClr val="002060"/>
              </a:solidFill>
            </a:endParaRPr>
          </a:p>
        </p:txBody>
      </p:sp>
      <p:sp>
        <p:nvSpPr>
          <p:cNvPr id="3" name="内容占位符 2">
            <a:extLst>
              <a:ext uri="{FF2B5EF4-FFF2-40B4-BE49-F238E27FC236}">
                <a16:creationId xmlns:a16="http://schemas.microsoft.com/office/drawing/2014/main" id="{58DE2749-C52C-4D39-A9C3-9BD87DCF7B43}"/>
              </a:ext>
            </a:extLst>
          </p:cNvPr>
          <p:cNvSpPr>
            <a:spLocks noGrp="1"/>
          </p:cNvSpPr>
          <p:nvPr>
            <p:ph idx="1"/>
          </p:nvPr>
        </p:nvSpPr>
        <p:spPr/>
        <p:txBody>
          <a:bodyPr/>
          <a:lstStyle/>
          <a:p>
            <a:pPr marL="0" indent="0">
              <a:buNone/>
            </a:pPr>
            <a:r>
              <a:rPr lang="en-US" altLang="zh-CN" dirty="0">
                <a:solidFill>
                  <a:srgbClr val="002060"/>
                </a:solidFill>
              </a:rPr>
              <a:t>Definition of</a:t>
            </a:r>
            <a:r>
              <a:rPr lang="zh-CN" altLang="en-US" dirty="0">
                <a:solidFill>
                  <a:srgbClr val="002060"/>
                </a:solidFill>
              </a:rPr>
              <a:t> </a:t>
            </a:r>
            <a:r>
              <a:rPr lang="en-US" altLang="zh-CN" dirty="0">
                <a:solidFill>
                  <a:srgbClr val="002060"/>
                </a:solidFill>
              </a:rPr>
              <a:t>Key</a:t>
            </a:r>
            <a:r>
              <a:rPr lang="zh-CN" altLang="en-US" dirty="0">
                <a:solidFill>
                  <a:srgbClr val="002060"/>
                </a:solidFill>
              </a:rPr>
              <a:t> </a:t>
            </a:r>
            <a:r>
              <a:rPr lang="en-US" altLang="zh-CN" dirty="0">
                <a:solidFill>
                  <a:srgbClr val="002060"/>
                </a:solidFill>
              </a:rPr>
              <a:t>Concepts</a:t>
            </a:r>
          </a:p>
          <a:p>
            <a:pPr marL="514350" indent="-514350">
              <a:buFont typeface="+mj-lt"/>
              <a:buAutoNum type="arabicPeriod"/>
            </a:pPr>
            <a:r>
              <a:rPr lang="en-US" altLang="zh-CN" dirty="0">
                <a:solidFill>
                  <a:srgbClr val="0070C0"/>
                </a:solidFill>
              </a:rPr>
              <a:t>Face detection</a:t>
            </a:r>
          </a:p>
          <a:p>
            <a:pPr marL="514350" indent="-514350">
              <a:buFont typeface="+mj-lt"/>
              <a:buAutoNum type="arabicPeriod"/>
            </a:pPr>
            <a:r>
              <a:rPr lang="en-US" altLang="zh-CN" dirty="0">
                <a:solidFill>
                  <a:srgbClr val="0070C0"/>
                </a:solidFill>
              </a:rPr>
              <a:t>Facial landmark detection</a:t>
            </a:r>
          </a:p>
          <a:p>
            <a:pPr marL="514350" indent="-514350">
              <a:buFont typeface="+mj-lt"/>
              <a:buAutoNum type="arabicPeriod"/>
            </a:pPr>
            <a:r>
              <a:rPr lang="en-US" altLang="zh-CN" dirty="0">
                <a:solidFill>
                  <a:srgbClr val="0070C0"/>
                </a:solidFill>
              </a:rPr>
              <a:t>Image processing</a:t>
            </a:r>
          </a:p>
          <a:p>
            <a:endParaRPr lang="en-US" altLang="zh-CN" dirty="0">
              <a:solidFill>
                <a:srgbClr val="002060"/>
              </a:solidFill>
            </a:endParaRPr>
          </a:p>
        </p:txBody>
      </p:sp>
    </p:spTree>
    <p:extLst>
      <p:ext uri="{BB962C8B-B14F-4D97-AF65-F5344CB8AC3E}">
        <p14:creationId xmlns:p14="http://schemas.microsoft.com/office/powerpoint/2010/main" val="3271555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D5E8C9-6A7D-46DE-85A2-74B538D93B7C}"/>
              </a:ext>
            </a:extLst>
          </p:cNvPr>
          <p:cNvSpPr>
            <a:spLocks noGrp="1"/>
          </p:cNvSpPr>
          <p:nvPr>
            <p:ph type="title"/>
          </p:nvPr>
        </p:nvSpPr>
        <p:spPr/>
        <p:txBody>
          <a:bodyPr/>
          <a:lstStyle/>
          <a:p>
            <a:r>
              <a:rPr lang="en-US" altLang="zh-CN" dirty="0">
                <a:solidFill>
                  <a:srgbClr val="002060"/>
                </a:solidFill>
              </a:rPr>
              <a:t>Face Detection</a:t>
            </a:r>
            <a:endParaRPr lang="zh-CN" altLang="en-US" dirty="0">
              <a:solidFill>
                <a:srgbClr val="002060"/>
              </a:solidFill>
            </a:endParaRPr>
          </a:p>
        </p:txBody>
      </p:sp>
      <p:sp>
        <p:nvSpPr>
          <p:cNvPr id="3" name="内容占位符 2">
            <a:extLst>
              <a:ext uri="{FF2B5EF4-FFF2-40B4-BE49-F238E27FC236}">
                <a16:creationId xmlns:a16="http://schemas.microsoft.com/office/drawing/2014/main" id="{5A8FE142-F773-4863-89C2-70B36AA9F7CA}"/>
              </a:ext>
            </a:extLst>
          </p:cNvPr>
          <p:cNvSpPr>
            <a:spLocks noGrp="1"/>
          </p:cNvSpPr>
          <p:nvPr>
            <p:ph idx="1"/>
          </p:nvPr>
        </p:nvSpPr>
        <p:spPr>
          <a:xfrm>
            <a:off x="838200" y="1992248"/>
            <a:ext cx="6038461" cy="4351338"/>
          </a:xfrm>
        </p:spPr>
        <p:txBody>
          <a:bodyPr/>
          <a:lstStyle/>
          <a:p>
            <a:pPr marL="0" indent="0">
              <a:buNone/>
            </a:pPr>
            <a:r>
              <a:rPr lang="en-US" altLang="zh-CN" dirty="0">
                <a:solidFill>
                  <a:srgbClr val="0070C0"/>
                </a:solidFill>
              </a:rPr>
              <a:t>Face detection is a computer technology being used in a variety of applications that identifies human faces in digital images. It’s algorithms focus on the detection of frontal human faces and can be regarded as a specific case of object-class detection. Face detection can be used in many fields. For example, some recent digital cameras use face detection for autofocus.</a:t>
            </a:r>
            <a:endParaRPr lang="zh-CN" altLang="zh-CN" dirty="0">
              <a:solidFill>
                <a:srgbClr val="0070C0"/>
              </a:solidFill>
            </a:endParaRPr>
          </a:p>
          <a:p>
            <a:endParaRPr lang="zh-CN" altLang="en-US" dirty="0"/>
          </a:p>
        </p:txBody>
      </p:sp>
      <p:pic>
        <p:nvPicPr>
          <p:cNvPr id="4" name="图片 3">
            <a:extLst>
              <a:ext uri="{FF2B5EF4-FFF2-40B4-BE49-F238E27FC236}">
                <a16:creationId xmlns:a16="http://schemas.microsoft.com/office/drawing/2014/main" id="{E6ADF4CD-5C0A-4491-811C-A6820CC38128}"/>
              </a:ext>
            </a:extLst>
          </p:cNvPr>
          <p:cNvPicPr>
            <a:picLocks noChangeAspect="1"/>
          </p:cNvPicPr>
          <p:nvPr/>
        </p:nvPicPr>
        <p:blipFill>
          <a:blip r:embed="rId2"/>
          <a:stretch>
            <a:fillRect/>
          </a:stretch>
        </p:blipFill>
        <p:spPr>
          <a:xfrm>
            <a:off x="6972171" y="1992248"/>
            <a:ext cx="5114987" cy="3420152"/>
          </a:xfrm>
          <a:prstGeom prst="rect">
            <a:avLst/>
          </a:prstGeom>
        </p:spPr>
      </p:pic>
    </p:spTree>
    <p:extLst>
      <p:ext uri="{BB962C8B-B14F-4D97-AF65-F5344CB8AC3E}">
        <p14:creationId xmlns:p14="http://schemas.microsoft.com/office/powerpoint/2010/main" val="1358805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E8C00-5A9B-4924-88B0-1E835FCEE80B}"/>
              </a:ext>
            </a:extLst>
          </p:cNvPr>
          <p:cNvSpPr>
            <a:spLocks noGrp="1"/>
          </p:cNvSpPr>
          <p:nvPr>
            <p:ph type="title"/>
          </p:nvPr>
        </p:nvSpPr>
        <p:spPr>
          <a:xfrm>
            <a:off x="648929" y="629266"/>
            <a:ext cx="5127031" cy="1676603"/>
          </a:xfrm>
        </p:spPr>
        <p:txBody>
          <a:bodyPr>
            <a:normAutofit/>
          </a:bodyPr>
          <a:lstStyle/>
          <a:p>
            <a:r>
              <a:rPr lang="en-US" altLang="zh-CN" dirty="0">
                <a:solidFill>
                  <a:srgbClr val="002060"/>
                </a:solidFill>
              </a:rPr>
              <a:t>Facial Landmark Detection</a:t>
            </a:r>
            <a:endParaRPr lang="zh-CN" altLang="en-US" dirty="0">
              <a:solidFill>
                <a:srgbClr val="002060"/>
              </a:solidFill>
            </a:endParaRPr>
          </a:p>
        </p:txBody>
      </p:sp>
      <p:sp>
        <p:nvSpPr>
          <p:cNvPr id="3" name="内容占位符 2">
            <a:extLst>
              <a:ext uri="{FF2B5EF4-FFF2-40B4-BE49-F238E27FC236}">
                <a16:creationId xmlns:a16="http://schemas.microsoft.com/office/drawing/2014/main" id="{44DD502D-E4C0-4030-AE7A-AE041D8ACE2C}"/>
              </a:ext>
            </a:extLst>
          </p:cNvPr>
          <p:cNvSpPr>
            <a:spLocks noGrp="1"/>
          </p:cNvSpPr>
          <p:nvPr>
            <p:ph idx="1"/>
          </p:nvPr>
        </p:nvSpPr>
        <p:spPr>
          <a:xfrm>
            <a:off x="648930" y="2438400"/>
            <a:ext cx="5127029" cy="3785419"/>
          </a:xfrm>
        </p:spPr>
        <p:txBody>
          <a:bodyPr>
            <a:normAutofit/>
          </a:bodyPr>
          <a:lstStyle/>
          <a:p>
            <a:pPr marL="0" indent="0">
              <a:buNone/>
            </a:pPr>
            <a:r>
              <a:rPr lang="en-US" altLang="zh-CN" dirty="0">
                <a:solidFill>
                  <a:srgbClr val="0070C0"/>
                </a:solidFill>
              </a:rPr>
              <a:t>When we detect the face, further, we can identify different parts of the face such as the eyes, nose and mouth. This recognition technique is facial landmark detection, which is also called as face feature detection or facial </a:t>
            </a:r>
            <a:r>
              <a:rPr lang="en-US" altLang="zh-CN" dirty="0" err="1">
                <a:solidFill>
                  <a:srgbClr val="0070C0"/>
                </a:solidFill>
              </a:rPr>
              <a:t>keypoint</a:t>
            </a:r>
            <a:r>
              <a:rPr lang="en-US" altLang="zh-CN" dirty="0">
                <a:solidFill>
                  <a:srgbClr val="0070C0"/>
                </a:solidFill>
              </a:rPr>
              <a:t> detection.</a:t>
            </a:r>
            <a:endParaRPr lang="zh-CN" altLang="en-US" dirty="0">
              <a:solidFill>
                <a:srgbClr val="0070C0"/>
              </a:solidFill>
            </a:endParaRPr>
          </a:p>
        </p:txBody>
      </p:sp>
      <p:pic>
        <p:nvPicPr>
          <p:cNvPr id="4" name="图片 3">
            <a:extLst>
              <a:ext uri="{FF2B5EF4-FFF2-40B4-BE49-F238E27FC236}">
                <a16:creationId xmlns:a16="http://schemas.microsoft.com/office/drawing/2014/main" id="{2D276E97-565F-4FEC-8476-490492577383}"/>
              </a:ext>
            </a:extLst>
          </p:cNvPr>
          <p:cNvPicPr>
            <a:picLocks noChangeAspect="1"/>
          </p:cNvPicPr>
          <p:nvPr/>
        </p:nvPicPr>
        <p:blipFill rotWithShape="1">
          <a:blip r:embed="rId2"/>
          <a:srcRect l="493" r="1591" b="2"/>
          <a:stretch/>
        </p:blipFill>
        <p:spPr>
          <a:xfrm>
            <a:off x="6090613" y="640082"/>
            <a:ext cx="5461724" cy="5577837"/>
          </a:xfrm>
          <a:prstGeom prst="rect">
            <a:avLst/>
          </a:prstGeom>
          <a:effectLst/>
        </p:spPr>
      </p:pic>
    </p:spTree>
    <p:extLst>
      <p:ext uri="{BB962C8B-B14F-4D97-AF65-F5344CB8AC3E}">
        <p14:creationId xmlns:p14="http://schemas.microsoft.com/office/powerpoint/2010/main" val="3980140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BA23F3-CE94-4D20-B2E2-BBFEC208C079}"/>
              </a:ext>
            </a:extLst>
          </p:cNvPr>
          <p:cNvSpPr>
            <a:spLocks noGrp="1"/>
          </p:cNvSpPr>
          <p:nvPr>
            <p:ph type="title"/>
          </p:nvPr>
        </p:nvSpPr>
        <p:spPr>
          <a:xfrm>
            <a:off x="698241" y="585401"/>
            <a:ext cx="10515600" cy="1325563"/>
          </a:xfrm>
        </p:spPr>
        <p:txBody>
          <a:bodyPr/>
          <a:lstStyle/>
          <a:p>
            <a:r>
              <a:rPr lang="en-US" altLang="zh-CN" dirty="0">
                <a:solidFill>
                  <a:srgbClr val="002060"/>
                </a:solidFill>
              </a:rPr>
              <a:t>Image processing</a:t>
            </a:r>
            <a:endParaRPr lang="zh-CN" altLang="en-US" dirty="0">
              <a:solidFill>
                <a:srgbClr val="002060"/>
              </a:solidFill>
            </a:endParaRPr>
          </a:p>
        </p:txBody>
      </p:sp>
      <p:sp>
        <p:nvSpPr>
          <p:cNvPr id="3" name="内容占位符 2">
            <a:extLst>
              <a:ext uri="{FF2B5EF4-FFF2-40B4-BE49-F238E27FC236}">
                <a16:creationId xmlns:a16="http://schemas.microsoft.com/office/drawing/2014/main" id="{52C96E31-66CA-4BFE-9E11-B765078AAE41}"/>
              </a:ext>
            </a:extLst>
          </p:cNvPr>
          <p:cNvSpPr>
            <a:spLocks noGrp="1"/>
          </p:cNvSpPr>
          <p:nvPr>
            <p:ph idx="1"/>
          </p:nvPr>
        </p:nvSpPr>
        <p:spPr>
          <a:xfrm>
            <a:off x="6347926" y="1910964"/>
            <a:ext cx="5145833" cy="5015827"/>
          </a:xfrm>
        </p:spPr>
        <p:txBody>
          <a:bodyPr/>
          <a:lstStyle/>
          <a:p>
            <a:pPr marL="0" indent="0">
              <a:buNone/>
            </a:pPr>
            <a:r>
              <a:rPr lang="en-US" altLang="zh-CN" dirty="0">
                <a:solidFill>
                  <a:srgbClr val="0070C0"/>
                </a:solidFill>
              </a:rPr>
              <a:t>In computer science, digital image processing is the use of computer algorithms to perform image processing on digital images. For our project, it’s a useful technique to add decoration to the face after we detected the position of the face and facial features.</a:t>
            </a:r>
            <a:endParaRPr lang="zh-CN" altLang="zh-CN" dirty="0">
              <a:solidFill>
                <a:srgbClr val="0070C0"/>
              </a:solidFill>
            </a:endParaRPr>
          </a:p>
          <a:p>
            <a:endParaRPr lang="zh-CN" altLang="en-US" dirty="0"/>
          </a:p>
        </p:txBody>
      </p:sp>
      <p:pic>
        <p:nvPicPr>
          <p:cNvPr id="4" name="图片 3">
            <a:extLst>
              <a:ext uri="{FF2B5EF4-FFF2-40B4-BE49-F238E27FC236}">
                <a16:creationId xmlns:a16="http://schemas.microsoft.com/office/drawing/2014/main" id="{054E56E6-6C87-40D3-B0F2-4852D3D07A2D}"/>
              </a:ext>
            </a:extLst>
          </p:cNvPr>
          <p:cNvPicPr>
            <a:picLocks noChangeAspect="1"/>
          </p:cNvPicPr>
          <p:nvPr/>
        </p:nvPicPr>
        <p:blipFill>
          <a:blip r:embed="rId2"/>
          <a:stretch>
            <a:fillRect/>
          </a:stretch>
        </p:blipFill>
        <p:spPr>
          <a:xfrm>
            <a:off x="595546" y="2529639"/>
            <a:ext cx="5273497" cy="3036071"/>
          </a:xfrm>
          <a:prstGeom prst="rect">
            <a:avLst/>
          </a:prstGeom>
        </p:spPr>
      </p:pic>
    </p:spTree>
    <p:extLst>
      <p:ext uri="{BB962C8B-B14F-4D97-AF65-F5344CB8AC3E}">
        <p14:creationId xmlns:p14="http://schemas.microsoft.com/office/powerpoint/2010/main" val="1872420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82F0F-64E2-4B56-84E5-27323D83189D}"/>
              </a:ext>
            </a:extLst>
          </p:cNvPr>
          <p:cNvSpPr>
            <a:spLocks noGrp="1"/>
          </p:cNvSpPr>
          <p:nvPr>
            <p:ph type="title"/>
          </p:nvPr>
        </p:nvSpPr>
        <p:spPr/>
        <p:txBody>
          <a:bodyPr/>
          <a:lstStyle/>
          <a:p>
            <a:r>
              <a:rPr lang="en-US" altLang="zh-CN" dirty="0">
                <a:solidFill>
                  <a:srgbClr val="002060"/>
                </a:solidFill>
              </a:rPr>
              <a:t>Preliminary Preparation</a:t>
            </a:r>
            <a:endParaRPr lang="zh-CN" altLang="en-US" dirty="0">
              <a:solidFill>
                <a:srgbClr val="002060"/>
              </a:solidFill>
            </a:endParaRPr>
          </a:p>
        </p:txBody>
      </p:sp>
      <p:sp>
        <p:nvSpPr>
          <p:cNvPr id="3" name="内容占位符 2">
            <a:extLst>
              <a:ext uri="{FF2B5EF4-FFF2-40B4-BE49-F238E27FC236}">
                <a16:creationId xmlns:a16="http://schemas.microsoft.com/office/drawing/2014/main" id="{4C0087B4-3F80-4C70-B2D0-61BF90656740}"/>
              </a:ext>
            </a:extLst>
          </p:cNvPr>
          <p:cNvSpPr>
            <a:spLocks noGrp="1"/>
          </p:cNvSpPr>
          <p:nvPr>
            <p:ph idx="1"/>
          </p:nvPr>
        </p:nvSpPr>
        <p:spPr>
          <a:xfrm>
            <a:off x="838200" y="2141537"/>
            <a:ext cx="10515600" cy="4351338"/>
          </a:xfrm>
        </p:spPr>
        <p:txBody>
          <a:bodyPr/>
          <a:lstStyle/>
          <a:p>
            <a:r>
              <a:rPr lang="en-US" altLang="zh-CN" dirty="0">
                <a:solidFill>
                  <a:srgbClr val="0070C0"/>
                </a:solidFill>
              </a:rPr>
              <a:t>We find a useful library that may helpful for us to implement face capturing.</a:t>
            </a:r>
            <a:endParaRPr lang="zh-CN" altLang="zh-CN" dirty="0">
              <a:solidFill>
                <a:srgbClr val="0070C0"/>
              </a:solidFill>
            </a:endParaRPr>
          </a:p>
          <a:p>
            <a:r>
              <a:rPr lang="en-US" altLang="zh-CN" dirty="0" err="1">
                <a:solidFill>
                  <a:srgbClr val="0070C0"/>
                </a:solidFill>
              </a:rPr>
              <a:t>Dlib</a:t>
            </a:r>
            <a:r>
              <a:rPr lang="en-US" altLang="zh-CN" dirty="0">
                <a:solidFill>
                  <a:srgbClr val="0070C0"/>
                </a:solidFill>
              </a:rPr>
              <a:t> is an open source library that contains many algorithms in machine learning, computer vision, image processing, and linear algebra. We can use it to achieve face detection and facial landmark detection.</a:t>
            </a:r>
            <a:endParaRPr lang="zh-CN" altLang="en-US" dirty="0">
              <a:solidFill>
                <a:srgbClr val="0070C0"/>
              </a:solidFill>
            </a:endParaRPr>
          </a:p>
        </p:txBody>
      </p:sp>
    </p:spTree>
    <p:extLst>
      <p:ext uri="{BB962C8B-B14F-4D97-AF65-F5344CB8AC3E}">
        <p14:creationId xmlns:p14="http://schemas.microsoft.com/office/powerpoint/2010/main" val="3017440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E951D-0078-4A51-829C-0EFF96114012}"/>
              </a:ext>
            </a:extLst>
          </p:cNvPr>
          <p:cNvSpPr>
            <a:spLocks noGrp="1"/>
          </p:cNvSpPr>
          <p:nvPr>
            <p:ph type="title"/>
          </p:nvPr>
        </p:nvSpPr>
        <p:spPr>
          <a:xfrm>
            <a:off x="942391" y="486422"/>
            <a:ext cx="10515600" cy="1325563"/>
          </a:xfrm>
        </p:spPr>
        <p:txBody>
          <a:bodyPr/>
          <a:lstStyle/>
          <a:p>
            <a:r>
              <a:rPr lang="en-US" altLang="zh-CN" dirty="0">
                <a:solidFill>
                  <a:srgbClr val="002060"/>
                </a:solidFill>
              </a:rPr>
              <a:t>Summary</a:t>
            </a:r>
            <a:endParaRPr lang="zh-CN" altLang="en-US" dirty="0">
              <a:solidFill>
                <a:srgbClr val="002060"/>
              </a:solidFill>
            </a:endParaRPr>
          </a:p>
        </p:txBody>
      </p:sp>
      <p:sp>
        <p:nvSpPr>
          <p:cNvPr id="3" name="内容占位符 2">
            <a:extLst>
              <a:ext uri="{FF2B5EF4-FFF2-40B4-BE49-F238E27FC236}">
                <a16:creationId xmlns:a16="http://schemas.microsoft.com/office/drawing/2014/main" id="{8A9B238B-E24A-4C3F-AD30-79B1730B1E36}"/>
              </a:ext>
            </a:extLst>
          </p:cNvPr>
          <p:cNvSpPr>
            <a:spLocks noGrp="1"/>
          </p:cNvSpPr>
          <p:nvPr>
            <p:ph idx="1"/>
          </p:nvPr>
        </p:nvSpPr>
        <p:spPr>
          <a:xfrm>
            <a:off x="942391" y="2388638"/>
            <a:ext cx="8462865" cy="3741673"/>
          </a:xfrm>
        </p:spPr>
        <p:txBody>
          <a:bodyPr/>
          <a:lstStyle/>
          <a:p>
            <a:pPr marL="0" indent="0">
              <a:buNone/>
            </a:pPr>
            <a:r>
              <a:rPr lang="en-US" altLang="zh-CN" sz="3200" dirty="0">
                <a:solidFill>
                  <a:srgbClr val="0070C0"/>
                </a:solidFill>
              </a:rPr>
              <a:t>In summary, we have good programming skills and teamwork skills, have a good understanding of the project and did a full preliminary investigation. Choosing our team will be a good choice</a:t>
            </a:r>
            <a:r>
              <a:rPr lang="en-US" altLang="zh-CN" dirty="0">
                <a:solidFill>
                  <a:srgbClr val="0070C0"/>
                </a:solidFill>
              </a:rPr>
              <a:t>.</a:t>
            </a:r>
            <a:endParaRPr lang="zh-CN" altLang="en-US" dirty="0">
              <a:solidFill>
                <a:srgbClr val="0070C0"/>
              </a:solidFill>
            </a:endParaRPr>
          </a:p>
        </p:txBody>
      </p:sp>
    </p:spTree>
    <p:extLst>
      <p:ext uri="{BB962C8B-B14F-4D97-AF65-F5344CB8AC3E}">
        <p14:creationId xmlns:p14="http://schemas.microsoft.com/office/powerpoint/2010/main" val="780575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6D8C2-83DE-4F53-BCD2-A50F3BE8C0DE}"/>
              </a:ext>
            </a:extLst>
          </p:cNvPr>
          <p:cNvSpPr>
            <a:spLocks noGrp="1"/>
          </p:cNvSpPr>
          <p:nvPr>
            <p:ph type="title"/>
          </p:nvPr>
        </p:nvSpPr>
        <p:spPr>
          <a:xfrm>
            <a:off x="3394788" y="2675731"/>
            <a:ext cx="10515600" cy="1325563"/>
          </a:xfrm>
        </p:spPr>
        <p:txBody>
          <a:bodyPr>
            <a:noAutofit/>
          </a:bodyPr>
          <a:lstStyle/>
          <a:p>
            <a:r>
              <a:rPr lang="en-US" altLang="zh-CN" sz="9600" dirty="0">
                <a:solidFill>
                  <a:srgbClr val="002060"/>
                </a:solidFill>
              </a:rPr>
              <a:t>Thank You</a:t>
            </a:r>
            <a:endParaRPr lang="zh-CN" altLang="en-US" sz="9600" dirty="0">
              <a:solidFill>
                <a:srgbClr val="002060"/>
              </a:solidFill>
            </a:endParaRPr>
          </a:p>
        </p:txBody>
      </p:sp>
      <p:sp>
        <p:nvSpPr>
          <p:cNvPr id="3" name="内容占位符 2">
            <a:extLst>
              <a:ext uri="{FF2B5EF4-FFF2-40B4-BE49-F238E27FC236}">
                <a16:creationId xmlns:a16="http://schemas.microsoft.com/office/drawing/2014/main" id="{20A29742-27D9-4FDA-8468-FE9898AE336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384765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68E24-E8FE-44B8-BA73-16E5CE19C596}"/>
              </a:ext>
            </a:extLst>
          </p:cNvPr>
          <p:cNvSpPr>
            <a:spLocks noGrp="1"/>
          </p:cNvSpPr>
          <p:nvPr>
            <p:ph type="title"/>
          </p:nvPr>
        </p:nvSpPr>
        <p:spPr>
          <a:xfrm>
            <a:off x="873967" y="337133"/>
            <a:ext cx="10515600" cy="1325563"/>
          </a:xfrm>
        </p:spPr>
        <p:txBody>
          <a:bodyPr>
            <a:normAutofit/>
          </a:bodyPr>
          <a:lstStyle/>
          <a:p>
            <a:pPr algn="ctr"/>
            <a:r>
              <a:rPr lang="en-US" altLang="zh-CN" sz="8000" b="1" dirty="0">
                <a:solidFill>
                  <a:srgbClr val="002060"/>
                </a:solidFill>
              </a:rPr>
              <a:t>Outline</a:t>
            </a:r>
            <a:endParaRPr lang="zh-CN" altLang="en-US" sz="8000" b="1" dirty="0">
              <a:solidFill>
                <a:srgbClr val="002060"/>
              </a:solidFill>
            </a:endParaRPr>
          </a:p>
        </p:txBody>
      </p:sp>
      <p:sp>
        <p:nvSpPr>
          <p:cNvPr id="3" name="内容占位符 2">
            <a:extLst>
              <a:ext uri="{FF2B5EF4-FFF2-40B4-BE49-F238E27FC236}">
                <a16:creationId xmlns:a16="http://schemas.microsoft.com/office/drawing/2014/main" id="{AF98A6C0-FCDB-42BA-A8F3-7849E1C23A51}"/>
              </a:ext>
            </a:extLst>
          </p:cNvPr>
          <p:cNvSpPr>
            <a:spLocks noGrp="1"/>
          </p:cNvSpPr>
          <p:nvPr>
            <p:ph idx="1"/>
          </p:nvPr>
        </p:nvSpPr>
        <p:spPr>
          <a:xfrm>
            <a:off x="873967" y="2282727"/>
            <a:ext cx="10515600" cy="4351338"/>
          </a:xfrm>
        </p:spPr>
        <p:txBody>
          <a:bodyPr/>
          <a:lstStyle/>
          <a:p>
            <a:pPr marL="0" indent="0" algn="ctr">
              <a:buNone/>
            </a:pPr>
            <a:r>
              <a:rPr lang="en-US" altLang="zh-CN" sz="4400" dirty="0">
                <a:solidFill>
                  <a:srgbClr val="0070C0"/>
                </a:solidFill>
              </a:rPr>
              <a:t> </a:t>
            </a:r>
            <a:r>
              <a:rPr lang="en-US" altLang="zh-CN" sz="4400" b="1" dirty="0">
                <a:solidFill>
                  <a:srgbClr val="0070C0"/>
                </a:solidFill>
              </a:rPr>
              <a:t>Why choose us </a:t>
            </a:r>
          </a:p>
          <a:p>
            <a:pPr marL="514350" indent="-514350" algn="ctr">
              <a:buFont typeface="+mj-lt"/>
              <a:buAutoNum type="arabicPeriod"/>
            </a:pPr>
            <a:r>
              <a:rPr lang="en-US" altLang="zh-CN" sz="3600" dirty="0">
                <a:solidFill>
                  <a:srgbClr val="0070C0"/>
                </a:solidFill>
              </a:rPr>
              <a:t>good ability to implement the project</a:t>
            </a:r>
          </a:p>
          <a:p>
            <a:pPr marL="514350" indent="-514350" algn="ctr">
              <a:buFont typeface="+mj-lt"/>
              <a:buAutoNum type="arabicPeriod"/>
            </a:pPr>
            <a:r>
              <a:rPr lang="en-US" altLang="zh-CN" sz="3600" dirty="0">
                <a:solidFill>
                  <a:srgbClr val="0070C0"/>
                </a:solidFill>
              </a:rPr>
              <a:t> good understanding of the project</a:t>
            </a:r>
          </a:p>
          <a:p>
            <a:pPr marL="514350" indent="-514350" algn="ctr">
              <a:buFont typeface="+mj-lt"/>
              <a:buAutoNum type="arabicPeriod"/>
            </a:pPr>
            <a:r>
              <a:rPr lang="en-US" altLang="zh-CN" sz="3600" dirty="0">
                <a:solidFill>
                  <a:srgbClr val="0070C0"/>
                </a:solidFill>
              </a:rPr>
              <a:t>Preliminary preparation </a:t>
            </a:r>
          </a:p>
        </p:txBody>
      </p:sp>
    </p:spTree>
    <p:extLst>
      <p:ext uri="{BB962C8B-B14F-4D97-AF65-F5344CB8AC3E}">
        <p14:creationId xmlns:p14="http://schemas.microsoft.com/office/powerpoint/2010/main" val="87778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0AF976-9FBF-4495-9FD0-A61D5DE506EE}"/>
              </a:ext>
            </a:extLst>
          </p:cNvPr>
          <p:cNvSpPr>
            <a:spLocks noGrp="1"/>
          </p:cNvSpPr>
          <p:nvPr>
            <p:ph type="title"/>
          </p:nvPr>
        </p:nvSpPr>
        <p:spPr>
          <a:xfrm>
            <a:off x="838200" y="681037"/>
            <a:ext cx="10515600" cy="1325563"/>
          </a:xfrm>
        </p:spPr>
        <p:txBody>
          <a:bodyPr/>
          <a:lstStyle/>
          <a:p>
            <a:r>
              <a:rPr lang="en-US" altLang="zh-CN" b="1" dirty="0">
                <a:solidFill>
                  <a:srgbClr val="002060"/>
                </a:solidFill>
              </a:rPr>
              <a:t>Good Ability</a:t>
            </a:r>
            <a:endParaRPr lang="zh-CN" altLang="en-US" b="1" dirty="0">
              <a:solidFill>
                <a:srgbClr val="002060"/>
              </a:solidFill>
            </a:endParaRPr>
          </a:p>
        </p:txBody>
      </p:sp>
      <p:sp>
        <p:nvSpPr>
          <p:cNvPr id="3" name="内容占位符 2">
            <a:extLst>
              <a:ext uri="{FF2B5EF4-FFF2-40B4-BE49-F238E27FC236}">
                <a16:creationId xmlns:a16="http://schemas.microsoft.com/office/drawing/2014/main" id="{DE936F6D-1A67-40C3-B732-4BF4C7DFAC18}"/>
              </a:ext>
            </a:extLst>
          </p:cNvPr>
          <p:cNvSpPr>
            <a:spLocks noGrp="1"/>
          </p:cNvSpPr>
          <p:nvPr>
            <p:ph idx="1"/>
          </p:nvPr>
        </p:nvSpPr>
        <p:spPr>
          <a:xfrm>
            <a:off x="987490" y="2506662"/>
            <a:ext cx="10515600" cy="4351338"/>
          </a:xfrm>
        </p:spPr>
        <p:txBody>
          <a:bodyPr>
            <a:normAutofit/>
          </a:bodyPr>
          <a:lstStyle/>
          <a:p>
            <a:endParaRPr lang="en-US" altLang="zh-CN" dirty="0">
              <a:solidFill>
                <a:srgbClr val="002060"/>
              </a:solidFill>
            </a:endParaRPr>
          </a:p>
          <a:p>
            <a:r>
              <a:rPr lang="en-US" altLang="zh-CN" dirty="0">
                <a:solidFill>
                  <a:srgbClr val="002060"/>
                </a:solidFill>
              </a:rPr>
              <a:t>CVs of Team Members</a:t>
            </a:r>
          </a:p>
          <a:p>
            <a:endParaRPr lang="en-US" altLang="zh-CN" dirty="0">
              <a:solidFill>
                <a:srgbClr val="0070C0"/>
              </a:solidFill>
            </a:endParaRPr>
          </a:p>
          <a:p>
            <a:r>
              <a:rPr lang="en-US" altLang="zh-CN" dirty="0">
                <a:solidFill>
                  <a:srgbClr val="002060"/>
                </a:solidFill>
              </a:rPr>
              <a:t>Good cooperation ability</a:t>
            </a:r>
            <a:endParaRPr lang="zh-CN" altLang="en-US" dirty="0">
              <a:solidFill>
                <a:srgbClr val="002060"/>
              </a:solidFill>
            </a:endParaRPr>
          </a:p>
        </p:txBody>
      </p:sp>
    </p:spTree>
    <p:extLst>
      <p:ext uri="{BB962C8B-B14F-4D97-AF65-F5344CB8AC3E}">
        <p14:creationId xmlns:p14="http://schemas.microsoft.com/office/powerpoint/2010/main" val="754076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C4EA8-3862-437C-9825-2EF0214C4091}"/>
              </a:ext>
            </a:extLst>
          </p:cNvPr>
          <p:cNvSpPr>
            <a:spLocks noGrp="1"/>
          </p:cNvSpPr>
          <p:nvPr>
            <p:ph type="title"/>
          </p:nvPr>
        </p:nvSpPr>
        <p:spPr/>
        <p:txBody>
          <a:bodyPr/>
          <a:lstStyle/>
          <a:p>
            <a:r>
              <a:rPr lang="en-US" altLang="zh-CN" dirty="0">
                <a:solidFill>
                  <a:srgbClr val="002060"/>
                </a:solidFill>
              </a:rPr>
              <a:t>CVs of Team Members</a:t>
            </a:r>
            <a:endParaRPr lang="zh-CN" altLang="en-US" dirty="0"/>
          </a:p>
        </p:txBody>
      </p:sp>
      <p:sp>
        <p:nvSpPr>
          <p:cNvPr id="3" name="内容占位符 2">
            <a:extLst>
              <a:ext uri="{FF2B5EF4-FFF2-40B4-BE49-F238E27FC236}">
                <a16:creationId xmlns:a16="http://schemas.microsoft.com/office/drawing/2014/main" id="{BFE5246C-0BB4-4CAB-8C3F-EDC4CC7E3CFC}"/>
              </a:ext>
            </a:extLst>
          </p:cNvPr>
          <p:cNvSpPr>
            <a:spLocks noGrp="1"/>
          </p:cNvSpPr>
          <p:nvPr>
            <p:ph idx="1"/>
          </p:nvPr>
        </p:nvSpPr>
        <p:spPr/>
        <p:txBody>
          <a:bodyPr/>
          <a:lstStyle/>
          <a:p>
            <a:pPr marL="0" indent="0">
              <a:buNone/>
            </a:pPr>
            <a:r>
              <a:rPr lang="en-US" altLang="zh-CN" b="1" u="sng" dirty="0">
                <a:solidFill>
                  <a:srgbClr val="002060"/>
                </a:solidFill>
              </a:rPr>
              <a:t>Runyu ZHANG</a:t>
            </a:r>
            <a:r>
              <a:rPr lang="en-US" altLang="zh-CN" b="1" dirty="0">
                <a:solidFill>
                  <a:srgbClr val="002060"/>
                </a:solidFill>
              </a:rPr>
              <a:t> (Team leader)</a:t>
            </a:r>
            <a:endParaRPr lang="zh-CN" altLang="zh-CN" dirty="0">
              <a:solidFill>
                <a:srgbClr val="002060"/>
              </a:solidFill>
            </a:endParaRPr>
          </a:p>
          <a:p>
            <a:pPr marL="0" indent="0">
              <a:buNone/>
            </a:pPr>
            <a:r>
              <a:rPr lang="en-US" altLang="zh-CN" dirty="0">
                <a:solidFill>
                  <a:srgbClr val="0070C0"/>
                </a:solidFill>
              </a:rPr>
              <a:t>Familiar with C, C++, Python, Java and have experience of writing programs in these languages.</a:t>
            </a:r>
            <a:endParaRPr lang="zh-CN" altLang="zh-CN" dirty="0">
              <a:solidFill>
                <a:srgbClr val="0070C0"/>
              </a:solidFill>
            </a:endParaRPr>
          </a:p>
          <a:p>
            <a:pPr marL="0" indent="0">
              <a:buNone/>
            </a:pPr>
            <a:r>
              <a:rPr lang="en-US" altLang="zh-CN" dirty="0">
                <a:solidFill>
                  <a:srgbClr val="0070C0"/>
                </a:solidFill>
              </a:rPr>
              <a:t>Participated in robot competitions.</a:t>
            </a:r>
            <a:endParaRPr lang="zh-CN" altLang="zh-CN" dirty="0">
              <a:solidFill>
                <a:srgbClr val="0070C0"/>
              </a:solidFill>
            </a:endParaRPr>
          </a:p>
          <a:p>
            <a:pPr marL="0" indent="0">
              <a:buNone/>
            </a:pPr>
            <a:r>
              <a:rPr lang="en-US" altLang="zh-CN" dirty="0">
                <a:solidFill>
                  <a:srgbClr val="0070C0"/>
                </a:solidFill>
              </a:rPr>
              <a:t>-Third prize in national robot competitions in high school and university.</a:t>
            </a:r>
            <a:endParaRPr lang="zh-CN" altLang="zh-CN" dirty="0">
              <a:solidFill>
                <a:srgbClr val="0070C0"/>
              </a:solidFill>
            </a:endParaRPr>
          </a:p>
          <a:p>
            <a:pPr marL="0" indent="0">
              <a:buNone/>
            </a:pPr>
            <a:r>
              <a:rPr lang="en-US" altLang="zh-CN" dirty="0">
                <a:solidFill>
                  <a:srgbClr val="0070C0"/>
                </a:solidFill>
              </a:rPr>
              <a:t>-Second place in the Hong Kong Robot Track Obstacle Race.</a:t>
            </a:r>
            <a:endParaRPr lang="zh-CN" altLang="zh-CN" dirty="0">
              <a:solidFill>
                <a:srgbClr val="0070C0"/>
              </a:solidFill>
            </a:endParaRPr>
          </a:p>
          <a:p>
            <a:pPr marL="0" indent="0">
              <a:buNone/>
            </a:pPr>
            <a:r>
              <a:rPr lang="en-US" altLang="zh-CN" dirty="0">
                <a:solidFill>
                  <a:srgbClr val="0070C0"/>
                </a:solidFill>
              </a:rPr>
              <a:t>Excellent decision making and leadership.</a:t>
            </a:r>
            <a:endParaRPr lang="zh-CN" altLang="zh-CN" dirty="0">
              <a:solidFill>
                <a:srgbClr val="0070C0"/>
              </a:solidFill>
            </a:endParaRPr>
          </a:p>
          <a:p>
            <a:pPr marL="0" indent="0">
              <a:buNone/>
            </a:pPr>
            <a:r>
              <a:rPr lang="en-US" altLang="zh-CN" dirty="0">
                <a:solidFill>
                  <a:srgbClr val="0070C0"/>
                </a:solidFill>
              </a:rPr>
              <a:t>Interested in artificial intelligence and machine learning fields.</a:t>
            </a:r>
            <a:endParaRPr lang="zh-CN" altLang="zh-CN" dirty="0">
              <a:solidFill>
                <a:srgbClr val="0070C0"/>
              </a:solidFill>
            </a:endParaRPr>
          </a:p>
          <a:p>
            <a:endParaRPr lang="zh-CN" altLang="en-US" dirty="0"/>
          </a:p>
        </p:txBody>
      </p:sp>
    </p:spTree>
    <p:extLst>
      <p:ext uri="{BB962C8B-B14F-4D97-AF65-F5344CB8AC3E}">
        <p14:creationId xmlns:p14="http://schemas.microsoft.com/office/powerpoint/2010/main" val="4221399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FA4C4-BEAF-44B0-9329-98B7E62244A0}"/>
              </a:ext>
            </a:extLst>
          </p:cNvPr>
          <p:cNvSpPr>
            <a:spLocks noGrp="1"/>
          </p:cNvSpPr>
          <p:nvPr>
            <p:ph type="title"/>
          </p:nvPr>
        </p:nvSpPr>
        <p:spPr/>
        <p:txBody>
          <a:bodyPr/>
          <a:lstStyle/>
          <a:p>
            <a:r>
              <a:rPr lang="en-US" altLang="zh-CN" dirty="0">
                <a:solidFill>
                  <a:srgbClr val="002060"/>
                </a:solidFill>
              </a:rPr>
              <a:t>CVs of Team Members</a:t>
            </a:r>
            <a:endParaRPr lang="zh-CN" altLang="en-US" dirty="0">
              <a:solidFill>
                <a:srgbClr val="002060"/>
              </a:solidFill>
            </a:endParaRPr>
          </a:p>
        </p:txBody>
      </p:sp>
      <p:sp>
        <p:nvSpPr>
          <p:cNvPr id="3" name="内容占位符 2">
            <a:extLst>
              <a:ext uri="{FF2B5EF4-FFF2-40B4-BE49-F238E27FC236}">
                <a16:creationId xmlns:a16="http://schemas.microsoft.com/office/drawing/2014/main" id="{F55956E2-5C7D-4A9A-884E-868DF12B597A}"/>
              </a:ext>
            </a:extLst>
          </p:cNvPr>
          <p:cNvSpPr>
            <a:spLocks noGrp="1"/>
          </p:cNvSpPr>
          <p:nvPr>
            <p:ph idx="1"/>
          </p:nvPr>
        </p:nvSpPr>
        <p:spPr/>
        <p:txBody>
          <a:bodyPr>
            <a:normAutofit fontScale="92500"/>
          </a:bodyPr>
          <a:lstStyle/>
          <a:p>
            <a:pPr marL="0" indent="0">
              <a:buNone/>
            </a:pPr>
            <a:r>
              <a:rPr lang="en-US" altLang="zh-CN" b="1" u="sng" dirty="0">
                <a:solidFill>
                  <a:srgbClr val="002060"/>
                </a:solidFill>
              </a:rPr>
              <a:t>Yinglun LI</a:t>
            </a:r>
            <a:endParaRPr lang="zh-CN" altLang="zh-CN" dirty="0">
              <a:solidFill>
                <a:srgbClr val="002060"/>
              </a:solidFill>
            </a:endParaRPr>
          </a:p>
          <a:p>
            <a:pPr marL="0" indent="0">
              <a:buNone/>
            </a:pPr>
            <a:r>
              <a:rPr lang="en-US" altLang="zh-CN" dirty="0">
                <a:solidFill>
                  <a:srgbClr val="0070C0"/>
                </a:solidFill>
              </a:rPr>
              <a:t>Skilled in using C and Java and have studied Python and Swift.</a:t>
            </a:r>
            <a:endParaRPr lang="zh-CN" altLang="zh-CN" dirty="0">
              <a:solidFill>
                <a:srgbClr val="0070C0"/>
              </a:solidFill>
            </a:endParaRPr>
          </a:p>
          <a:p>
            <a:pPr marL="0" indent="0">
              <a:buNone/>
            </a:pPr>
            <a:r>
              <a:rPr lang="en-US" altLang="zh-CN" dirty="0">
                <a:solidFill>
                  <a:srgbClr val="0070C0"/>
                </a:solidFill>
              </a:rPr>
              <a:t>Have experience in program development.</a:t>
            </a:r>
            <a:endParaRPr lang="zh-CN" altLang="zh-CN" dirty="0">
              <a:solidFill>
                <a:srgbClr val="0070C0"/>
              </a:solidFill>
            </a:endParaRPr>
          </a:p>
          <a:p>
            <a:pPr marL="0" indent="0">
              <a:buNone/>
            </a:pPr>
            <a:r>
              <a:rPr lang="en-US" altLang="zh-CN" dirty="0">
                <a:solidFill>
                  <a:srgbClr val="0070C0"/>
                </a:solidFill>
              </a:rPr>
              <a:t>-Participated in a smart medical system development.</a:t>
            </a:r>
            <a:endParaRPr lang="zh-CN" altLang="zh-CN" dirty="0">
              <a:solidFill>
                <a:srgbClr val="0070C0"/>
              </a:solidFill>
            </a:endParaRPr>
          </a:p>
          <a:p>
            <a:pPr marL="0" indent="0">
              <a:buNone/>
            </a:pPr>
            <a:r>
              <a:rPr lang="en-US" altLang="zh-CN" dirty="0">
                <a:solidFill>
                  <a:srgbClr val="0070C0"/>
                </a:solidFill>
              </a:rPr>
              <a:t>-Participated in the design and production of some web multimedia.</a:t>
            </a:r>
            <a:endParaRPr lang="zh-CN" altLang="zh-CN" dirty="0">
              <a:solidFill>
                <a:srgbClr val="0070C0"/>
              </a:solidFill>
            </a:endParaRPr>
          </a:p>
          <a:p>
            <a:pPr marL="0" indent="0">
              <a:buNone/>
            </a:pPr>
            <a:r>
              <a:rPr lang="en-US" altLang="zh-CN" dirty="0">
                <a:solidFill>
                  <a:srgbClr val="0070C0"/>
                </a:solidFill>
              </a:rPr>
              <a:t>Second Prize in the Computer and Multimedia Design Competition of the city.</a:t>
            </a:r>
            <a:endParaRPr lang="zh-CN" altLang="zh-CN" dirty="0">
              <a:solidFill>
                <a:srgbClr val="0070C0"/>
              </a:solidFill>
            </a:endParaRPr>
          </a:p>
          <a:p>
            <a:pPr marL="0" indent="0">
              <a:buNone/>
            </a:pPr>
            <a:r>
              <a:rPr lang="en-US" altLang="zh-CN" dirty="0">
                <a:solidFill>
                  <a:srgbClr val="0070C0"/>
                </a:solidFill>
              </a:rPr>
              <a:t>Great understanding in code specification.</a:t>
            </a:r>
            <a:endParaRPr lang="zh-CN" altLang="zh-CN" dirty="0">
              <a:solidFill>
                <a:srgbClr val="0070C0"/>
              </a:solidFill>
            </a:endParaRPr>
          </a:p>
          <a:p>
            <a:pPr marL="0" indent="0">
              <a:buNone/>
            </a:pPr>
            <a:r>
              <a:rPr lang="en-US" altLang="zh-CN" dirty="0">
                <a:solidFill>
                  <a:srgbClr val="0070C0"/>
                </a:solidFill>
              </a:rPr>
              <a:t>Strong aesthetic and design skills.</a:t>
            </a:r>
            <a:endParaRPr lang="zh-CN" altLang="zh-CN" dirty="0">
              <a:solidFill>
                <a:srgbClr val="0070C0"/>
              </a:solidFill>
            </a:endParaRPr>
          </a:p>
          <a:p>
            <a:endParaRPr lang="zh-CN" altLang="en-US" dirty="0"/>
          </a:p>
        </p:txBody>
      </p:sp>
    </p:spTree>
    <p:extLst>
      <p:ext uri="{BB962C8B-B14F-4D97-AF65-F5344CB8AC3E}">
        <p14:creationId xmlns:p14="http://schemas.microsoft.com/office/powerpoint/2010/main" val="330833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9D842-D36B-4C21-91DB-F61CF5CD14AC}"/>
              </a:ext>
            </a:extLst>
          </p:cNvPr>
          <p:cNvSpPr>
            <a:spLocks noGrp="1"/>
          </p:cNvSpPr>
          <p:nvPr>
            <p:ph type="title"/>
          </p:nvPr>
        </p:nvSpPr>
        <p:spPr/>
        <p:txBody>
          <a:bodyPr/>
          <a:lstStyle/>
          <a:p>
            <a:r>
              <a:rPr lang="en-US" altLang="zh-CN" dirty="0">
                <a:solidFill>
                  <a:srgbClr val="002060"/>
                </a:solidFill>
              </a:rPr>
              <a:t>CVs of Team Members</a:t>
            </a:r>
            <a:endParaRPr lang="zh-CN" altLang="en-US" dirty="0">
              <a:solidFill>
                <a:srgbClr val="002060"/>
              </a:solidFill>
            </a:endParaRPr>
          </a:p>
        </p:txBody>
      </p:sp>
      <p:sp>
        <p:nvSpPr>
          <p:cNvPr id="3" name="内容占位符 2">
            <a:extLst>
              <a:ext uri="{FF2B5EF4-FFF2-40B4-BE49-F238E27FC236}">
                <a16:creationId xmlns:a16="http://schemas.microsoft.com/office/drawing/2014/main" id="{5DEB9842-75BA-4576-9121-FF55D1EEB114}"/>
              </a:ext>
            </a:extLst>
          </p:cNvPr>
          <p:cNvSpPr>
            <a:spLocks noGrp="1"/>
          </p:cNvSpPr>
          <p:nvPr>
            <p:ph idx="1"/>
          </p:nvPr>
        </p:nvSpPr>
        <p:spPr/>
        <p:txBody>
          <a:bodyPr/>
          <a:lstStyle/>
          <a:p>
            <a:pPr marL="0" indent="0">
              <a:buNone/>
            </a:pPr>
            <a:r>
              <a:rPr lang="en-US" altLang="zh-CN" b="1" u="sng" dirty="0">
                <a:solidFill>
                  <a:srgbClr val="002060"/>
                </a:solidFill>
              </a:rPr>
              <a:t>Zeyu ZHANG</a:t>
            </a:r>
            <a:endParaRPr lang="zh-CN" altLang="zh-CN" dirty="0">
              <a:solidFill>
                <a:srgbClr val="002060"/>
              </a:solidFill>
            </a:endParaRPr>
          </a:p>
          <a:p>
            <a:pPr marL="0" indent="0">
              <a:buNone/>
            </a:pPr>
            <a:r>
              <a:rPr lang="en-US" altLang="zh-CN" dirty="0">
                <a:solidFill>
                  <a:srgbClr val="0070C0"/>
                </a:solidFill>
              </a:rPr>
              <a:t>Familiar with C, Java and Database establishment. Self-learned Python foundation.</a:t>
            </a:r>
            <a:endParaRPr lang="zh-CN" altLang="zh-CN" dirty="0">
              <a:solidFill>
                <a:srgbClr val="0070C0"/>
              </a:solidFill>
            </a:endParaRPr>
          </a:p>
          <a:p>
            <a:pPr marL="0" indent="0">
              <a:buNone/>
            </a:pPr>
            <a:r>
              <a:rPr lang="en-US" altLang="zh-CN" dirty="0">
                <a:solidFill>
                  <a:srgbClr val="0070C0"/>
                </a:solidFill>
              </a:rPr>
              <a:t>Worked as an IT intern at an educational institution.</a:t>
            </a:r>
            <a:endParaRPr lang="zh-CN" altLang="zh-CN" dirty="0">
              <a:solidFill>
                <a:srgbClr val="0070C0"/>
              </a:solidFill>
            </a:endParaRPr>
          </a:p>
          <a:p>
            <a:pPr marL="0" indent="0">
              <a:buNone/>
            </a:pPr>
            <a:r>
              <a:rPr lang="en-US" altLang="zh-CN" dirty="0">
                <a:solidFill>
                  <a:srgbClr val="0070C0"/>
                </a:solidFill>
              </a:rPr>
              <a:t>Interested in machine learning, robot programming and AI.</a:t>
            </a:r>
            <a:endParaRPr lang="zh-CN" altLang="zh-CN" dirty="0">
              <a:solidFill>
                <a:srgbClr val="0070C0"/>
              </a:solidFill>
            </a:endParaRPr>
          </a:p>
          <a:p>
            <a:pPr marL="0" indent="0">
              <a:buNone/>
            </a:pPr>
            <a:r>
              <a:rPr lang="en-US" altLang="zh-CN" dirty="0">
                <a:solidFill>
                  <a:srgbClr val="0070C0"/>
                </a:solidFill>
              </a:rPr>
              <a:t>Good understanding and communication ability.</a:t>
            </a:r>
            <a:endParaRPr lang="zh-CN" altLang="zh-CN" dirty="0">
              <a:solidFill>
                <a:srgbClr val="0070C0"/>
              </a:solidFill>
            </a:endParaRPr>
          </a:p>
          <a:p>
            <a:pPr marL="0" indent="0">
              <a:buNone/>
            </a:pPr>
            <a:r>
              <a:rPr lang="en-US" altLang="zh-CN" dirty="0">
                <a:solidFill>
                  <a:srgbClr val="0070C0"/>
                </a:solidFill>
              </a:rPr>
              <a:t>Strong sense of responsibility.</a:t>
            </a:r>
            <a:endParaRPr lang="zh-CN" altLang="zh-CN" dirty="0">
              <a:solidFill>
                <a:srgbClr val="0070C0"/>
              </a:solidFill>
            </a:endParaRPr>
          </a:p>
          <a:p>
            <a:endParaRPr lang="zh-CN" altLang="en-US" dirty="0"/>
          </a:p>
        </p:txBody>
      </p:sp>
    </p:spTree>
    <p:extLst>
      <p:ext uri="{BB962C8B-B14F-4D97-AF65-F5344CB8AC3E}">
        <p14:creationId xmlns:p14="http://schemas.microsoft.com/office/powerpoint/2010/main" val="1727319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59CFE2-2426-4412-A249-A91AB5C876F0}"/>
              </a:ext>
            </a:extLst>
          </p:cNvPr>
          <p:cNvSpPr>
            <a:spLocks noGrp="1"/>
          </p:cNvSpPr>
          <p:nvPr>
            <p:ph type="title"/>
          </p:nvPr>
        </p:nvSpPr>
        <p:spPr/>
        <p:txBody>
          <a:bodyPr/>
          <a:lstStyle/>
          <a:p>
            <a:r>
              <a:rPr lang="en-US" altLang="zh-CN" dirty="0">
                <a:solidFill>
                  <a:srgbClr val="002060"/>
                </a:solidFill>
              </a:rPr>
              <a:t>CVs of Team Members</a:t>
            </a:r>
            <a:endParaRPr lang="zh-CN" altLang="en-US" dirty="0">
              <a:solidFill>
                <a:srgbClr val="002060"/>
              </a:solidFill>
            </a:endParaRPr>
          </a:p>
        </p:txBody>
      </p:sp>
      <p:sp>
        <p:nvSpPr>
          <p:cNvPr id="3" name="内容占位符 2">
            <a:extLst>
              <a:ext uri="{FF2B5EF4-FFF2-40B4-BE49-F238E27FC236}">
                <a16:creationId xmlns:a16="http://schemas.microsoft.com/office/drawing/2014/main" id="{84461374-7864-4DB1-BBA9-B8E92D438650}"/>
              </a:ext>
            </a:extLst>
          </p:cNvPr>
          <p:cNvSpPr>
            <a:spLocks noGrp="1"/>
          </p:cNvSpPr>
          <p:nvPr>
            <p:ph idx="1"/>
          </p:nvPr>
        </p:nvSpPr>
        <p:spPr/>
        <p:txBody>
          <a:bodyPr/>
          <a:lstStyle/>
          <a:p>
            <a:pPr marL="0" indent="0">
              <a:buNone/>
            </a:pPr>
            <a:r>
              <a:rPr lang="en-US" altLang="zh-CN" b="1" dirty="0">
                <a:solidFill>
                  <a:srgbClr val="002060"/>
                </a:solidFill>
              </a:rPr>
              <a:t>Qichen ZHANG</a:t>
            </a:r>
          </a:p>
          <a:p>
            <a:pPr marL="0" indent="0">
              <a:buNone/>
            </a:pPr>
            <a:r>
              <a:rPr lang="en-US" altLang="zh-CN" dirty="0">
                <a:solidFill>
                  <a:srgbClr val="0070C0"/>
                </a:solidFill>
              </a:rPr>
              <a:t>Familiar with C, Java, Haskell and Database establishment. </a:t>
            </a:r>
          </a:p>
          <a:p>
            <a:pPr marL="0" indent="0">
              <a:buNone/>
            </a:pPr>
            <a:r>
              <a:rPr lang="en-US" altLang="zh-CN" dirty="0">
                <a:solidFill>
                  <a:srgbClr val="0070C0"/>
                </a:solidFill>
              </a:rPr>
              <a:t>Having experience in summer research in Neural networks.</a:t>
            </a:r>
          </a:p>
          <a:p>
            <a:pPr marL="0" indent="0">
              <a:buNone/>
            </a:pPr>
            <a:r>
              <a:rPr lang="en-US" altLang="zh-CN" dirty="0">
                <a:solidFill>
                  <a:srgbClr val="0070C0"/>
                </a:solidFill>
              </a:rPr>
              <a:t>Interested in machine learning, robot programming and AI.</a:t>
            </a:r>
          </a:p>
          <a:p>
            <a:pPr marL="0" indent="0">
              <a:buNone/>
            </a:pPr>
            <a:r>
              <a:rPr lang="en-US" altLang="zh-CN" dirty="0">
                <a:solidFill>
                  <a:srgbClr val="0070C0"/>
                </a:solidFill>
              </a:rPr>
              <a:t>Good understanding and communication ability.</a:t>
            </a:r>
          </a:p>
          <a:p>
            <a:pPr marL="0" indent="0">
              <a:buNone/>
            </a:pPr>
            <a:r>
              <a:rPr lang="en-US" altLang="zh-CN" dirty="0">
                <a:solidFill>
                  <a:srgbClr val="0070C0"/>
                </a:solidFill>
              </a:rPr>
              <a:t>Strong sense of responsibility.</a:t>
            </a:r>
          </a:p>
          <a:p>
            <a:endParaRPr lang="zh-CN" altLang="en-US" dirty="0"/>
          </a:p>
        </p:txBody>
      </p:sp>
    </p:spTree>
    <p:extLst>
      <p:ext uri="{BB962C8B-B14F-4D97-AF65-F5344CB8AC3E}">
        <p14:creationId xmlns:p14="http://schemas.microsoft.com/office/powerpoint/2010/main" val="291641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92D1B-217E-4AA5-B3CB-CB4C5F65F1F6}"/>
              </a:ext>
            </a:extLst>
          </p:cNvPr>
          <p:cNvSpPr>
            <a:spLocks noGrp="1"/>
          </p:cNvSpPr>
          <p:nvPr>
            <p:ph type="title"/>
          </p:nvPr>
        </p:nvSpPr>
        <p:spPr/>
        <p:txBody>
          <a:bodyPr/>
          <a:lstStyle/>
          <a:p>
            <a:r>
              <a:rPr lang="en-US" altLang="zh-CN" dirty="0">
                <a:solidFill>
                  <a:srgbClr val="002060"/>
                </a:solidFill>
              </a:rPr>
              <a:t>CVs of Team Members</a:t>
            </a:r>
            <a:endParaRPr lang="zh-CN" altLang="en-US" dirty="0">
              <a:solidFill>
                <a:srgbClr val="002060"/>
              </a:solidFill>
            </a:endParaRPr>
          </a:p>
        </p:txBody>
      </p:sp>
      <p:sp>
        <p:nvSpPr>
          <p:cNvPr id="3" name="内容占位符 2">
            <a:extLst>
              <a:ext uri="{FF2B5EF4-FFF2-40B4-BE49-F238E27FC236}">
                <a16:creationId xmlns:a16="http://schemas.microsoft.com/office/drawing/2014/main" id="{224BFBF5-4625-4325-8771-3274D402812B}"/>
              </a:ext>
            </a:extLst>
          </p:cNvPr>
          <p:cNvSpPr>
            <a:spLocks noGrp="1"/>
          </p:cNvSpPr>
          <p:nvPr>
            <p:ph idx="1"/>
          </p:nvPr>
        </p:nvSpPr>
        <p:spPr/>
        <p:txBody>
          <a:bodyPr/>
          <a:lstStyle/>
          <a:p>
            <a:pPr marL="0" indent="0">
              <a:buNone/>
            </a:pPr>
            <a:r>
              <a:rPr lang="en-US" altLang="zh-CN" b="1" u="sng" dirty="0" err="1">
                <a:solidFill>
                  <a:srgbClr val="002060"/>
                </a:solidFill>
              </a:rPr>
              <a:t>Huixing</a:t>
            </a:r>
            <a:r>
              <a:rPr lang="en-US" altLang="zh-CN" b="1" u="sng" dirty="0">
                <a:solidFill>
                  <a:srgbClr val="002060"/>
                </a:solidFill>
              </a:rPr>
              <a:t> REN</a:t>
            </a:r>
            <a:endParaRPr lang="zh-CN" altLang="zh-CN" dirty="0">
              <a:solidFill>
                <a:srgbClr val="002060"/>
              </a:solidFill>
            </a:endParaRPr>
          </a:p>
          <a:p>
            <a:pPr marL="0" indent="0">
              <a:buNone/>
            </a:pPr>
            <a:r>
              <a:rPr lang="en-US" altLang="zh-CN" dirty="0">
                <a:solidFill>
                  <a:srgbClr val="0070C0"/>
                </a:solidFill>
              </a:rPr>
              <a:t>Familiar with C, Java and Haskell.</a:t>
            </a:r>
            <a:endParaRPr lang="zh-CN" altLang="zh-CN" dirty="0">
              <a:solidFill>
                <a:srgbClr val="0070C0"/>
              </a:solidFill>
            </a:endParaRPr>
          </a:p>
          <a:p>
            <a:pPr marL="0" indent="0">
              <a:buNone/>
            </a:pPr>
            <a:r>
              <a:rPr lang="en-US" altLang="zh-CN" dirty="0">
                <a:solidFill>
                  <a:srgbClr val="0070C0"/>
                </a:solidFill>
              </a:rPr>
              <a:t>Have teaching experience in C language.</a:t>
            </a:r>
            <a:endParaRPr lang="zh-CN" altLang="zh-CN" dirty="0">
              <a:solidFill>
                <a:srgbClr val="0070C0"/>
              </a:solidFill>
            </a:endParaRPr>
          </a:p>
          <a:p>
            <a:pPr marL="0" indent="0">
              <a:buNone/>
            </a:pPr>
            <a:r>
              <a:rPr lang="en-US" altLang="zh-CN" dirty="0">
                <a:solidFill>
                  <a:srgbClr val="0070C0"/>
                </a:solidFill>
              </a:rPr>
              <a:t>Have good program skills and motivated to learn new knowledge</a:t>
            </a:r>
            <a:endParaRPr lang="zh-CN" altLang="zh-CN" dirty="0">
              <a:solidFill>
                <a:srgbClr val="0070C0"/>
              </a:solidFill>
            </a:endParaRPr>
          </a:p>
          <a:p>
            <a:pPr marL="0" indent="0">
              <a:buNone/>
            </a:pPr>
            <a:r>
              <a:rPr lang="en-US" altLang="zh-CN" dirty="0">
                <a:solidFill>
                  <a:srgbClr val="0070C0"/>
                </a:solidFill>
              </a:rPr>
              <a:t>Great understanding and learning ability.</a:t>
            </a:r>
            <a:endParaRPr lang="zh-CN" altLang="zh-CN" dirty="0">
              <a:solidFill>
                <a:srgbClr val="0070C0"/>
              </a:solidFill>
            </a:endParaRPr>
          </a:p>
          <a:p>
            <a:endParaRPr lang="zh-CN" altLang="en-US" dirty="0"/>
          </a:p>
        </p:txBody>
      </p:sp>
    </p:spTree>
    <p:extLst>
      <p:ext uri="{BB962C8B-B14F-4D97-AF65-F5344CB8AC3E}">
        <p14:creationId xmlns:p14="http://schemas.microsoft.com/office/powerpoint/2010/main" val="417645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3777EE-AAA7-496C-AD1F-8392D626029A}"/>
              </a:ext>
            </a:extLst>
          </p:cNvPr>
          <p:cNvSpPr>
            <a:spLocks noGrp="1"/>
          </p:cNvSpPr>
          <p:nvPr>
            <p:ph type="title"/>
          </p:nvPr>
        </p:nvSpPr>
        <p:spPr/>
        <p:txBody>
          <a:bodyPr/>
          <a:lstStyle/>
          <a:p>
            <a:r>
              <a:rPr lang="en-US" altLang="zh-CN" dirty="0">
                <a:solidFill>
                  <a:srgbClr val="002060"/>
                </a:solidFill>
              </a:rPr>
              <a:t>CVs of Team Members</a:t>
            </a:r>
            <a:endParaRPr lang="zh-CN" altLang="en-US" dirty="0">
              <a:solidFill>
                <a:srgbClr val="002060"/>
              </a:solidFill>
            </a:endParaRPr>
          </a:p>
        </p:txBody>
      </p:sp>
      <p:sp>
        <p:nvSpPr>
          <p:cNvPr id="3" name="内容占位符 2">
            <a:extLst>
              <a:ext uri="{FF2B5EF4-FFF2-40B4-BE49-F238E27FC236}">
                <a16:creationId xmlns:a16="http://schemas.microsoft.com/office/drawing/2014/main" id="{DDAD6CF6-9C2B-4A70-A8A7-452370F5A910}"/>
              </a:ext>
            </a:extLst>
          </p:cNvPr>
          <p:cNvSpPr>
            <a:spLocks noGrp="1"/>
          </p:cNvSpPr>
          <p:nvPr>
            <p:ph idx="1"/>
          </p:nvPr>
        </p:nvSpPr>
        <p:spPr/>
        <p:txBody>
          <a:bodyPr/>
          <a:lstStyle/>
          <a:p>
            <a:pPr marL="0" indent="0">
              <a:buNone/>
            </a:pPr>
            <a:r>
              <a:rPr lang="en-US" altLang="zh-CN" b="1" u="sng" dirty="0">
                <a:solidFill>
                  <a:srgbClr val="002060"/>
                </a:solidFill>
              </a:rPr>
              <a:t>Danyun WANG</a:t>
            </a:r>
            <a:endParaRPr lang="zh-CN" altLang="zh-CN" dirty="0">
              <a:solidFill>
                <a:srgbClr val="002060"/>
              </a:solidFill>
            </a:endParaRPr>
          </a:p>
          <a:p>
            <a:pPr marL="0" indent="0">
              <a:buNone/>
            </a:pPr>
            <a:r>
              <a:rPr lang="en-US" altLang="zh-CN" dirty="0">
                <a:solidFill>
                  <a:srgbClr val="0070C0"/>
                </a:solidFill>
              </a:rPr>
              <a:t>Familiar with C, Java and Database establishment. </a:t>
            </a:r>
            <a:endParaRPr lang="zh-CN" altLang="zh-CN" dirty="0">
              <a:solidFill>
                <a:srgbClr val="0070C0"/>
              </a:solidFill>
            </a:endParaRPr>
          </a:p>
          <a:p>
            <a:pPr marL="0" indent="0">
              <a:buNone/>
            </a:pPr>
            <a:r>
              <a:rPr lang="en-US" altLang="zh-CN" dirty="0">
                <a:solidFill>
                  <a:srgbClr val="0070C0"/>
                </a:solidFill>
              </a:rPr>
              <a:t>Worked as an assistant of customer manager at the Bank of Communication.</a:t>
            </a:r>
            <a:endParaRPr lang="zh-CN" altLang="zh-CN" dirty="0">
              <a:solidFill>
                <a:srgbClr val="0070C0"/>
              </a:solidFill>
            </a:endParaRPr>
          </a:p>
          <a:p>
            <a:pPr marL="0" indent="0">
              <a:buNone/>
            </a:pPr>
            <a:r>
              <a:rPr lang="en-US" altLang="zh-CN" dirty="0">
                <a:solidFill>
                  <a:srgbClr val="0070C0"/>
                </a:solidFill>
              </a:rPr>
              <a:t>Interested in machine learning and AI field.</a:t>
            </a:r>
            <a:endParaRPr lang="zh-CN" altLang="zh-CN" dirty="0">
              <a:solidFill>
                <a:srgbClr val="0070C0"/>
              </a:solidFill>
            </a:endParaRPr>
          </a:p>
          <a:p>
            <a:pPr marL="0" indent="0">
              <a:buNone/>
            </a:pPr>
            <a:r>
              <a:rPr lang="en-US" altLang="zh-CN" dirty="0">
                <a:solidFill>
                  <a:srgbClr val="0070C0"/>
                </a:solidFill>
              </a:rPr>
              <a:t>Good understanding and learning ability.</a:t>
            </a:r>
            <a:endParaRPr lang="zh-CN" altLang="zh-CN" dirty="0">
              <a:solidFill>
                <a:srgbClr val="0070C0"/>
              </a:solidFill>
            </a:endParaRPr>
          </a:p>
          <a:p>
            <a:pPr marL="0" indent="0">
              <a:buNone/>
            </a:pPr>
            <a:r>
              <a:rPr lang="en-US" altLang="zh-CN" dirty="0">
                <a:solidFill>
                  <a:srgbClr val="0070C0"/>
                </a:solidFill>
              </a:rPr>
              <a:t>Strong aesthetic and design skills. </a:t>
            </a:r>
            <a:endParaRPr lang="zh-CN" altLang="zh-CN" dirty="0">
              <a:solidFill>
                <a:srgbClr val="0070C0"/>
              </a:solidFill>
            </a:endParaRPr>
          </a:p>
          <a:p>
            <a:endParaRPr lang="zh-CN" altLang="en-US" dirty="0"/>
          </a:p>
        </p:txBody>
      </p:sp>
    </p:spTree>
    <p:extLst>
      <p:ext uri="{BB962C8B-B14F-4D97-AF65-F5344CB8AC3E}">
        <p14:creationId xmlns:p14="http://schemas.microsoft.com/office/powerpoint/2010/main" val="11558464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745</Words>
  <Application>Microsoft Office PowerPoint</Application>
  <PresentationFormat>宽屏</PresentationFormat>
  <Paragraphs>79</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Calibri,Bold</vt:lpstr>
      <vt:lpstr>等线</vt:lpstr>
      <vt:lpstr>等线 Light</vt:lpstr>
      <vt:lpstr>Arial</vt:lpstr>
      <vt:lpstr>Times New Roman</vt:lpstr>
      <vt:lpstr>Office 主题​​</vt:lpstr>
      <vt:lpstr>Face Capturing with Decoration Details </vt:lpstr>
      <vt:lpstr>Outline</vt:lpstr>
      <vt:lpstr>Good Ability</vt:lpstr>
      <vt:lpstr>CVs of Team Members</vt:lpstr>
      <vt:lpstr>CVs of Team Members</vt:lpstr>
      <vt:lpstr>CVs of Team Members</vt:lpstr>
      <vt:lpstr>CVs of Team Members</vt:lpstr>
      <vt:lpstr>CVs of Team Members</vt:lpstr>
      <vt:lpstr>CVs of Team Members</vt:lpstr>
      <vt:lpstr>Good cooperation ability</vt:lpstr>
      <vt:lpstr>Good Understanding of The Project</vt:lpstr>
      <vt:lpstr>Face Detection</vt:lpstr>
      <vt:lpstr>Facial Landmark Detection</vt:lpstr>
      <vt:lpstr>Image processing</vt:lpstr>
      <vt:lpstr>Preliminary Preparation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Capturing with Decoration Details </dc:title>
  <dc:creator>Administrator</dc:creator>
  <cp:lastModifiedBy>Administrator</cp:lastModifiedBy>
  <cp:revision>17</cp:revision>
  <dcterms:created xsi:type="dcterms:W3CDTF">2018-10-10T03:23:12Z</dcterms:created>
  <dcterms:modified xsi:type="dcterms:W3CDTF">2018-10-10T10:37:28Z</dcterms:modified>
</cp:coreProperties>
</file>