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EB4FBA-5572-4C15-82D3-FC076D0E384D}" v="2" dt="2020-11-13T13:31:04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z Drzewoski" userId="0757405b-5d1c-4c4e-9031-876703237073" providerId="ADAL" clId="{E0EB4FBA-5572-4C15-82D3-FC076D0E384D}"/>
    <pc:docChg chg="custSel addSld modSld sldOrd">
      <pc:chgData name="Mariusz Drzewoski" userId="0757405b-5d1c-4c4e-9031-876703237073" providerId="ADAL" clId="{E0EB4FBA-5572-4C15-82D3-FC076D0E384D}" dt="2020-11-13T13:31:18.886" v="119" actId="1076"/>
      <pc:docMkLst>
        <pc:docMk/>
      </pc:docMkLst>
      <pc:sldChg chg="addSp delSp modSp new mod ord">
        <pc:chgData name="Mariusz Drzewoski" userId="0757405b-5d1c-4c4e-9031-876703237073" providerId="ADAL" clId="{E0EB4FBA-5572-4C15-82D3-FC076D0E384D}" dt="2020-11-13T13:25:57.791" v="109" actId="1076"/>
        <pc:sldMkLst>
          <pc:docMk/>
          <pc:sldMk cId="3772902407" sldId="272"/>
        </pc:sldMkLst>
        <pc:spChg chg="mod">
          <ac:chgData name="Mariusz Drzewoski" userId="0757405b-5d1c-4c4e-9031-876703237073" providerId="ADAL" clId="{E0EB4FBA-5572-4C15-82D3-FC076D0E384D}" dt="2020-11-13T13:25:33.784" v="103" actId="14100"/>
          <ac:spMkLst>
            <pc:docMk/>
            <pc:sldMk cId="3772902407" sldId="272"/>
            <ac:spMk id="2" creationId="{641B218A-9FB2-4506-BE2B-D3585FC8BAA5}"/>
          </ac:spMkLst>
        </pc:spChg>
        <pc:spChg chg="del">
          <ac:chgData name="Mariusz Drzewoski" userId="0757405b-5d1c-4c4e-9031-876703237073" providerId="ADAL" clId="{E0EB4FBA-5572-4C15-82D3-FC076D0E384D}" dt="2020-11-13T13:23:37.504" v="99" actId="478"/>
          <ac:spMkLst>
            <pc:docMk/>
            <pc:sldMk cId="3772902407" sldId="272"/>
            <ac:spMk id="3" creationId="{B25AAA78-4831-4EE0-9DB4-7BD35BD6BA98}"/>
          </ac:spMkLst>
        </pc:spChg>
        <pc:picChg chg="add mod">
          <ac:chgData name="Mariusz Drzewoski" userId="0757405b-5d1c-4c4e-9031-876703237073" providerId="ADAL" clId="{E0EB4FBA-5572-4C15-82D3-FC076D0E384D}" dt="2020-11-13T13:25:57.791" v="109" actId="1076"/>
          <ac:picMkLst>
            <pc:docMk/>
            <pc:sldMk cId="3772902407" sldId="272"/>
            <ac:picMk id="5" creationId="{872C4D43-A14E-4D0B-ACEA-763452EEA6A8}"/>
          </ac:picMkLst>
        </pc:picChg>
      </pc:sldChg>
      <pc:sldChg chg="addSp delSp modSp new mod">
        <pc:chgData name="Mariusz Drzewoski" userId="0757405b-5d1c-4c4e-9031-876703237073" providerId="ADAL" clId="{E0EB4FBA-5572-4C15-82D3-FC076D0E384D}" dt="2020-11-13T13:31:18.886" v="119" actId="1076"/>
        <pc:sldMkLst>
          <pc:docMk/>
          <pc:sldMk cId="598404740" sldId="273"/>
        </pc:sldMkLst>
        <pc:spChg chg="del">
          <ac:chgData name="Mariusz Drzewoski" userId="0757405b-5d1c-4c4e-9031-876703237073" providerId="ADAL" clId="{E0EB4FBA-5572-4C15-82D3-FC076D0E384D}" dt="2020-11-13T13:30:55.739" v="111" actId="478"/>
          <ac:spMkLst>
            <pc:docMk/>
            <pc:sldMk cId="598404740" sldId="273"/>
            <ac:spMk id="2" creationId="{A279F342-BD3E-49B5-975C-A70489354B0D}"/>
          </ac:spMkLst>
        </pc:spChg>
        <pc:spChg chg="del">
          <ac:chgData name="Mariusz Drzewoski" userId="0757405b-5d1c-4c4e-9031-876703237073" providerId="ADAL" clId="{E0EB4FBA-5572-4C15-82D3-FC076D0E384D}" dt="2020-11-13T13:30:56.773" v="112" actId="478"/>
          <ac:spMkLst>
            <pc:docMk/>
            <pc:sldMk cId="598404740" sldId="273"/>
            <ac:spMk id="3" creationId="{7900AED4-649B-4403-8376-B8CF9E9F1180}"/>
          </ac:spMkLst>
        </pc:spChg>
        <pc:picChg chg="add mod">
          <ac:chgData name="Mariusz Drzewoski" userId="0757405b-5d1c-4c4e-9031-876703237073" providerId="ADAL" clId="{E0EB4FBA-5572-4C15-82D3-FC076D0E384D}" dt="2020-11-13T13:31:18.886" v="119" actId="1076"/>
          <ac:picMkLst>
            <pc:docMk/>
            <pc:sldMk cId="598404740" sldId="273"/>
            <ac:picMk id="5" creationId="{3296E51F-091C-46AE-9984-B2A59E895B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Veqqc_6RPw?feature=oemb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or9sWpJQHw?feature=oembed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ustotal.com/gui/home/upload" TargetMode="External"/><Relationship Id="rId2" Type="http://schemas.openxmlformats.org/officeDocument/2006/relationships/hyperlink" Target="https://securitycenter.sonicwall.com/m/page/worldwide-attack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veibeenpwned.com/" TargetMode="External"/><Relationship Id="rId5" Type="http://schemas.openxmlformats.org/officeDocument/2006/relationships/hyperlink" Target="https://www.darknet.org.uk/" TargetMode="External"/><Relationship Id="rId4" Type="http://schemas.openxmlformats.org/officeDocument/2006/relationships/hyperlink" Target="http://www.artur.pl/muzeum.html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zaufanatrzeciastrona.pl/post/komputery-zaatakowane-przez-notpetya-mogly-byc-zainfekowane-co-najmniej-od-kwietnia/" TargetMode="External"/><Relationship Id="rId3" Type="http://schemas.openxmlformats.org/officeDocument/2006/relationships/hyperlink" Target="https://www.komputerswiat.pl/artykuly/redakcyjne/najwieksze-ataki-hakerskie-i-wycieki-danych-ostatnich-lat/4qyhpcs" TargetMode="External"/><Relationship Id="rId7" Type="http://schemas.openxmlformats.org/officeDocument/2006/relationships/hyperlink" Target="https://en.wikipedia.org/wiki/Wiper_(malware)" TargetMode="External"/><Relationship Id="rId2" Type="http://schemas.openxmlformats.org/officeDocument/2006/relationships/hyperlink" Target="https://blog.specfile.pl/co-to-sa-te-cyberatak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.wikipedia.org/wiki/Master_File_Table" TargetMode="External"/><Relationship Id="rId5" Type="http://schemas.openxmlformats.org/officeDocument/2006/relationships/hyperlink" Target="https://pl.wikipedia.org/wiki/Atak_NotPetya" TargetMode="External"/><Relationship Id="rId4" Type="http://schemas.openxmlformats.org/officeDocument/2006/relationships/hyperlink" Target="https://securelist.pl/blog/7131,co_to_jest_wiper_i_skad_cale_zamieszanie_wokol_niego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181CCD-92EB-4F6A-A15D-0950A0738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Historia i Dokładny OPIS WYBRANEGO ATAKU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1E5D8B8-BFBE-433D-836F-DBFAA986E2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Karkulowski Tomasz 163105</a:t>
            </a:r>
          </a:p>
        </p:txBody>
      </p:sp>
    </p:spTree>
    <p:extLst>
      <p:ext uri="{BB962C8B-B14F-4D97-AF65-F5344CB8AC3E}">
        <p14:creationId xmlns:p14="http://schemas.microsoft.com/office/powerpoint/2010/main" val="3831182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5AD196-9CA4-4EE5-9FE9-20DB3C9B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8" y="764373"/>
            <a:ext cx="10820401" cy="1293028"/>
          </a:xfrm>
        </p:spPr>
        <p:txBody>
          <a:bodyPr/>
          <a:lstStyle/>
          <a:p>
            <a:pPr algn="ctr"/>
            <a:r>
              <a:rPr lang="pl-PL" dirty="0"/>
              <a:t>Przebieg </a:t>
            </a:r>
            <a:r>
              <a:rPr lang="pl-PL" dirty="0">
                <a:solidFill>
                  <a:srgbClr val="FF0000"/>
                </a:solidFill>
              </a:rPr>
              <a:t>ataku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9FBEA2-754E-4957-A941-C0F00E21B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Za pomocą oprogramowania do księgowości o nazwie </a:t>
            </a:r>
            <a:r>
              <a:rPr lang="pl-PL" dirty="0" err="1"/>
              <a:t>MEDoc</a:t>
            </a:r>
            <a:r>
              <a:rPr lang="pl-PL" dirty="0"/>
              <a:t> użytkownik pobierał aktualizację z serwera upd.me-doc.ua, gdzie hakerzy wcześniej wykorzystali </a:t>
            </a:r>
            <a:r>
              <a:rPr lang="pl-PL" dirty="0" err="1"/>
              <a:t>backdoor</a:t>
            </a:r>
            <a:r>
              <a:rPr lang="pl-PL" dirty="0"/>
              <a:t> oprogramowania do zainfekowania wielu komputerów.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Szkodliwe oprogramowanie atakuje główny rekord rozruchowy systemu, szyfrując MFT (Master File </a:t>
            </a:r>
            <a:r>
              <a:rPr lang="pl-PL" dirty="0" err="1"/>
              <a:t>Table</a:t>
            </a:r>
            <a:r>
              <a:rPr lang="pl-PL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Wyświetla komunikat o wymogu zapłacenia w postaci </a:t>
            </a:r>
            <a:r>
              <a:rPr lang="pl-PL" dirty="0" err="1"/>
              <a:t>kryptowaluty</a:t>
            </a:r>
            <a:r>
              <a:rPr lang="pl-PL" dirty="0"/>
              <a:t> za zaszyfrowanie pliki tak samo jak w wirusie </a:t>
            </a:r>
            <a:r>
              <a:rPr lang="pl-PL" dirty="0" err="1"/>
              <a:t>Petya</a:t>
            </a:r>
            <a:r>
              <a:rPr lang="pl-PL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Mimo zapłaconego okupu pliki dalej nie zostaną odszyfrowane, ponieważ </a:t>
            </a:r>
            <a:r>
              <a:rPr lang="pl-PL" dirty="0" err="1"/>
              <a:t>wiper</a:t>
            </a:r>
            <a:r>
              <a:rPr lang="pl-PL" dirty="0"/>
              <a:t> wymazał/usunął zawartość dysku lub zastąpił je losowymi danymi.</a:t>
            </a:r>
          </a:p>
          <a:p>
            <a:pPr marL="457200" indent="-45720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1332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ultimedia online 3" title="Petya, notPetya in action">
            <a:hlinkClick r:id="" action="ppaction://media"/>
            <a:extLst>
              <a:ext uri="{FF2B5EF4-FFF2-40B4-BE49-F238E27FC236}">
                <a16:creationId xmlns:a16="http://schemas.microsoft.com/office/drawing/2014/main" id="{BCA814C5-ECF4-429A-980E-4D9787C24F9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32726" y="83975"/>
            <a:ext cx="8926548" cy="669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ultimedia online 3" title="Petya/NotPetya Ransomware Spreading via LAN">
            <a:hlinkClick r:id="" action="ppaction://media"/>
            <a:extLst>
              <a:ext uri="{FF2B5EF4-FFF2-40B4-BE49-F238E27FC236}">
                <a16:creationId xmlns:a16="http://schemas.microsoft.com/office/drawing/2014/main" id="{6B3269F6-25C0-4678-80DF-C62D621E98D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08653" y="333570"/>
            <a:ext cx="10719835" cy="602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7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1B218A-9FB2-4506-BE2B-D3585FC8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2"/>
            <a:ext cx="10820400" cy="2222109"/>
          </a:xfrm>
        </p:spPr>
        <p:txBody>
          <a:bodyPr/>
          <a:lstStyle/>
          <a:p>
            <a:pPr algn="ctr"/>
            <a:r>
              <a:rPr lang="pl-PL" dirty="0"/>
              <a:t>Kto Był Największym OSKARŻONYM </a:t>
            </a:r>
            <a:br>
              <a:rPr lang="pl-PL" dirty="0"/>
            </a:br>
            <a:r>
              <a:rPr lang="pl-PL" dirty="0"/>
              <a:t>W TYM CYBERATAKU ?</a:t>
            </a:r>
          </a:p>
        </p:txBody>
      </p:sp>
      <p:pic>
        <p:nvPicPr>
          <p:cNvPr id="5" name="Obraz 4" descr="Obraz zawierający rysunek&#10;&#10;Opis wygenerowany automatycznie">
            <a:extLst>
              <a:ext uri="{FF2B5EF4-FFF2-40B4-BE49-F238E27FC236}">
                <a16:creationId xmlns:a16="http://schemas.microsoft.com/office/drawing/2014/main" id="{872C4D43-A14E-4D0B-ACEA-763452EEA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148" y="2698764"/>
            <a:ext cx="6245099" cy="41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02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3296E51F-091C-46AE-9984-B2A59E89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49" y="570171"/>
            <a:ext cx="10977901" cy="57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04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9D30D9-C849-4DEE-B7B4-5DAE3637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pl-PL" dirty="0"/>
              <a:t>Jak się zabezpieczyć przed </a:t>
            </a:r>
            <a:r>
              <a:rPr lang="pl-PL" dirty="0">
                <a:solidFill>
                  <a:srgbClr val="FF0000"/>
                </a:solidFill>
              </a:rPr>
              <a:t>cyberatakiem</a:t>
            </a:r>
            <a:r>
              <a:rPr lang="pl-PL" dirty="0"/>
              <a:t> 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8E13C2-ED74-4C0F-BAA3-45664095E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nie otwierać i nie pobierać bezmyślnie plików wykonywalnych (.exe) lub skryptów (.</a:t>
            </a:r>
            <a:r>
              <a:rPr lang="pl-PL" dirty="0" err="1"/>
              <a:t>sh</a:t>
            </a:r>
            <a:r>
              <a:rPr lang="pl-PL" dirty="0"/>
              <a:t>) z nieznanego źródła</a:t>
            </a:r>
          </a:p>
          <a:p>
            <a:r>
              <a:rPr lang="pl-PL" dirty="0"/>
              <a:t>nie łączyć się z sieciami publicznymi za pomocą </a:t>
            </a:r>
            <a:r>
              <a:rPr lang="pl-PL" dirty="0" err="1"/>
              <a:t>wi-fi</a:t>
            </a:r>
            <a:endParaRPr lang="pl-PL" dirty="0"/>
          </a:p>
          <a:p>
            <a:r>
              <a:rPr lang="pl-PL" dirty="0"/>
              <a:t>wchodzić wyłącznie na te strony internetowe, które są w pełni bezpieczne (nie ma podejrzeń o prób </a:t>
            </a:r>
            <a:r>
              <a:rPr lang="pl-PL" dirty="0" err="1"/>
              <a:t>phishingu</a:t>
            </a:r>
            <a:r>
              <a:rPr lang="pl-PL" dirty="0"/>
              <a:t> lub skryptów do kopania </a:t>
            </a:r>
            <a:r>
              <a:rPr lang="pl-PL" dirty="0" err="1"/>
              <a:t>kryptowalut</a:t>
            </a:r>
            <a:r>
              <a:rPr lang="pl-PL" dirty="0"/>
              <a:t>)</a:t>
            </a:r>
          </a:p>
          <a:p>
            <a:r>
              <a:rPr lang="pl-PL" dirty="0"/>
              <a:t>posiadać bardzo mocne hasło do różnych kont oraz używać menadżera haseł</a:t>
            </a:r>
          </a:p>
          <a:p>
            <a:r>
              <a:rPr lang="pl-PL" dirty="0"/>
              <a:t>używać dwuetapowej weryfikacji </a:t>
            </a:r>
            <a:r>
              <a:rPr lang="pl-PL" dirty="0">
                <a:solidFill>
                  <a:srgbClr val="FF0000"/>
                </a:solidFill>
              </a:rPr>
              <a:t>!!!</a:t>
            </a:r>
          </a:p>
          <a:p>
            <a:r>
              <a:rPr lang="pl-PL" dirty="0"/>
              <a:t>zacząć naukę </a:t>
            </a:r>
            <a:r>
              <a:rPr lang="pl-PL" dirty="0" err="1"/>
              <a:t>Linuxa</a:t>
            </a:r>
            <a:r>
              <a:rPr lang="pl-PL" dirty="0"/>
              <a:t> i go używać codziennie 🐧</a:t>
            </a:r>
          </a:p>
          <a:p>
            <a:r>
              <a:rPr lang="pl-PL" dirty="0"/>
              <a:t>antywirusy są ok, ale najlepszym jest reakcja użytkownika</a:t>
            </a:r>
          </a:p>
        </p:txBody>
      </p:sp>
    </p:spTree>
    <p:extLst>
      <p:ext uri="{BB962C8B-B14F-4D97-AF65-F5344CB8AC3E}">
        <p14:creationId xmlns:p14="http://schemas.microsoft.com/office/powerpoint/2010/main" val="4215597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1EA8BA-6B6B-4E81-9194-8145DB8F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pl-PL" dirty="0"/>
              <a:t>Ciekawostki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0E1339-7894-4F85-8C7C-8C628550A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https://securitycenter.sonicwall.com/m/page/worldwide-attacks</a:t>
            </a:r>
            <a:endParaRPr lang="pl-PL" dirty="0"/>
          </a:p>
          <a:p>
            <a:r>
              <a:rPr lang="pl-PL" dirty="0">
                <a:hlinkClick r:id="rId3"/>
              </a:rPr>
              <a:t>https://www.virustotal.com/gui/home/upload</a:t>
            </a:r>
            <a:endParaRPr lang="pl-PL" dirty="0"/>
          </a:p>
          <a:p>
            <a:r>
              <a:rPr lang="pl-PL" dirty="0">
                <a:hlinkClick r:id="rId4"/>
              </a:rPr>
              <a:t>http://www.artur.pl/muzeum.html</a:t>
            </a:r>
            <a:endParaRPr lang="pl-PL" dirty="0"/>
          </a:p>
          <a:p>
            <a:r>
              <a:rPr lang="pl-PL" dirty="0">
                <a:hlinkClick r:id="rId5"/>
              </a:rPr>
              <a:t>https://www.darknet.org.uk</a:t>
            </a:r>
            <a:endParaRPr lang="pl-PL" dirty="0"/>
          </a:p>
          <a:p>
            <a:r>
              <a:rPr lang="pl-PL" dirty="0">
                <a:hlinkClick r:id="rId6"/>
              </a:rPr>
              <a:t>https://haveibeenpwned.com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372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F64BBA-5EA0-402F-BA1B-85207FC1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23628C-1E53-4CE1-810E-B1D11B21D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https://blog.specfile.pl/co-to-sa-te-cyberataki/</a:t>
            </a:r>
            <a:endParaRPr lang="pl-PL" dirty="0"/>
          </a:p>
          <a:p>
            <a:r>
              <a:rPr lang="pl-PL" dirty="0">
                <a:hlinkClick r:id="rId3"/>
              </a:rPr>
              <a:t>https://www.komputerswiat.pl/artykuly/redakcyjne/najwieksze-ataki-hakerskie-i-wycieki-danych-ostatnich-lat/4qyhpcs</a:t>
            </a:r>
            <a:endParaRPr lang="pl-PL" dirty="0"/>
          </a:p>
          <a:p>
            <a:r>
              <a:rPr lang="pl-PL" dirty="0">
                <a:hlinkClick r:id="rId4"/>
              </a:rPr>
              <a:t>https://securelist.pl/blog/7131,co_to_jest_wiper_i_skad_cale_zamieszanie_wokol_niego.html</a:t>
            </a:r>
            <a:endParaRPr lang="pl-PL" dirty="0"/>
          </a:p>
          <a:p>
            <a:r>
              <a:rPr lang="pl-PL" dirty="0">
                <a:hlinkClick r:id="rId5"/>
              </a:rPr>
              <a:t>https://pl.wikipedia.org/wiki/Atak_NotPetya</a:t>
            </a:r>
            <a:endParaRPr lang="pl-PL" dirty="0"/>
          </a:p>
          <a:p>
            <a:r>
              <a:rPr lang="pl-PL" dirty="0">
                <a:hlinkClick r:id="rId6"/>
              </a:rPr>
              <a:t>https://pl.wikipedia.org/wiki/Master_File_Table</a:t>
            </a:r>
            <a:endParaRPr lang="pl-PL" dirty="0"/>
          </a:p>
          <a:p>
            <a:r>
              <a:rPr lang="pl-PL" dirty="0">
                <a:hlinkClick r:id="rId7"/>
              </a:rPr>
              <a:t>https://en.wikipedia.org/wiki/Wiper_(malware)</a:t>
            </a:r>
            <a:endParaRPr lang="pl-PL" dirty="0"/>
          </a:p>
          <a:p>
            <a:r>
              <a:rPr lang="pl-PL" dirty="0">
                <a:hlinkClick r:id="rId8"/>
              </a:rPr>
              <a:t>https://zaufanatrzeciastrona.pl/post/komputery-zaatakowane-przez-notpetya-mogly-byc-zainfekowane-co-najmniej-od-kwietnia/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8337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490BCB-3971-413A-9A1F-936630211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pl-PL" sz="5400" dirty="0"/>
              <a:t>DZIĘKUJĘ ZA UWAGĘ </a:t>
            </a:r>
            <a:r>
              <a:rPr lang="pl-PL" sz="5400" dirty="0">
                <a:sym typeface="Wingdings" panose="05000000000000000000" pitchFamily="2" charset="2"/>
              </a:rPr>
              <a:t></a:t>
            </a:r>
            <a:endParaRPr lang="pl-PL" sz="5400" dirty="0"/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8AF23609-9A5F-4DAC-9BD7-00530150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92086"/>
            <a:ext cx="4800599" cy="4800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18D84412-ED06-40EF-8B1C-BBD6A8998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2086"/>
            <a:ext cx="5295900" cy="4762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8741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B2D18C-BE30-486A-910E-20FF4B31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AGENDA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3DCB25-4295-4BB5-9D69-3B92E5411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000" dirty="0"/>
              <a:t>Jak rozumiemy pojęcie cyberatak ?</a:t>
            </a:r>
          </a:p>
          <a:p>
            <a:r>
              <a:rPr lang="pl-PL" sz="3000" dirty="0"/>
              <a:t>Historia ataków </a:t>
            </a:r>
            <a:r>
              <a:rPr lang="pl-PL" sz="3000" dirty="0" err="1"/>
              <a:t>NotPetya</a:t>
            </a:r>
            <a:endParaRPr lang="pl-PL" sz="3000" dirty="0"/>
          </a:p>
          <a:p>
            <a:r>
              <a:rPr lang="pl-PL" sz="3000" dirty="0"/>
              <a:t>Co to jest </a:t>
            </a:r>
            <a:r>
              <a:rPr lang="pl-PL" sz="3000" dirty="0" err="1"/>
              <a:t>Wiper</a:t>
            </a:r>
            <a:r>
              <a:rPr lang="pl-PL" sz="3000" dirty="0"/>
              <a:t> (</a:t>
            </a:r>
            <a:r>
              <a:rPr lang="pl-PL" sz="3000" dirty="0" err="1"/>
              <a:t>malware</a:t>
            </a:r>
            <a:r>
              <a:rPr lang="pl-PL" sz="3000" dirty="0"/>
              <a:t>) ?</a:t>
            </a:r>
          </a:p>
          <a:p>
            <a:r>
              <a:rPr lang="pl-PL" sz="3000" dirty="0"/>
              <a:t>Przebieg ataku</a:t>
            </a:r>
          </a:p>
          <a:p>
            <a:r>
              <a:rPr lang="pl-PL" sz="3000" dirty="0"/>
              <a:t>Jak się zabezpieczyć przed cyberatakiem ?</a:t>
            </a:r>
          </a:p>
          <a:p>
            <a:r>
              <a:rPr lang="pl-PL" sz="3000" dirty="0"/>
              <a:t>Ciekawostki</a:t>
            </a:r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DBBA1DA9-20A5-46DC-8A4C-76B6C0B8A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269" y="2073644"/>
            <a:ext cx="3554963" cy="21329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834B9B84-CBD0-4B11-88B1-B74E1E6B8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465" y="4833256"/>
            <a:ext cx="3234535" cy="20247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122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A932A8-2C59-4FB2-8409-25284D59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pl-PL" dirty="0"/>
              <a:t>Jak rozumiemy pojęcie </a:t>
            </a:r>
            <a:r>
              <a:rPr lang="pl-PL" dirty="0">
                <a:solidFill>
                  <a:srgbClr val="FF0000"/>
                </a:solidFill>
              </a:rPr>
              <a:t>CYBERATAK</a:t>
            </a:r>
            <a:r>
              <a:rPr lang="pl-PL" dirty="0"/>
              <a:t> 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A7F2E8-AED4-4C51-A6A0-C21B6243D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884576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Są to działania przeprowadzone za pomocą komputera przy użyciu złośliwego oprogramowania </a:t>
            </a:r>
            <a:br>
              <a:rPr lang="pl-PL" dirty="0"/>
            </a:br>
            <a:r>
              <a:rPr lang="pl-PL" dirty="0"/>
              <a:t>(ang. </a:t>
            </a:r>
            <a:r>
              <a:rPr lang="pl-PL" dirty="0" err="1"/>
              <a:t>malware</a:t>
            </a:r>
            <a:r>
              <a:rPr lang="pl-PL" dirty="0"/>
              <a:t>) w celu kradzieży różnych kont do portali społecznościowych, bankowych, wykradania informacji niejawnych do szantażu ofiary i żądania wykupu w postaci </a:t>
            </a:r>
            <a:r>
              <a:rPr lang="pl-PL" dirty="0" err="1"/>
              <a:t>kryptowaluty</a:t>
            </a:r>
            <a:r>
              <a:rPr lang="pl-PL" dirty="0"/>
              <a:t> (zazwyczaj jest to BTC – </a:t>
            </a:r>
            <a:r>
              <a:rPr lang="pl-PL" dirty="0" err="1"/>
              <a:t>bitcoin</a:t>
            </a:r>
            <a:r>
              <a:rPr lang="pl-PL" dirty="0"/>
              <a:t>), zniszczenia/usunięcia danych lub ich szyfrowanie na komputerze użytkownika poszkodowanego.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CF4C241-334C-4257-80D7-316ABFADA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7401"/>
            <a:ext cx="4779217" cy="26925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Obraz 6" descr="Obraz zawierający wewnątrz, stół, siedzi, kubek&#10;&#10;Opis wygenerowany automatycznie">
            <a:extLst>
              <a:ext uri="{FF2B5EF4-FFF2-40B4-BE49-F238E27FC236}">
                <a16:creationId xmlns:a16="http://schemas.microsoft.com/office/drawing/2014/main" id="{1213C5E2-058B-4426-8AD0-D26B56374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376" y="5056350"/>
            <a:ext cx="2852277" cy="160378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Obraz 8" descr="Obraz zawierający komputer, rysunek&#10;&#10;Opis wygenerowany automatycznie">
            <a:extLst>
              <a:ext uri="{FF2B5EF4-FFF2-40B4-BE49-F238E27FC236}">
                <a16:creationId xmlns:a16="http://schemas.microsoft.com/office/drawing/2014/main" id="{97B2F7D9-CBA8-4B44-BB3B-65C868978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8321" y="5013819"/>
            <a:ext cx="2533262" cy="16888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1395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AE9FC7-DD76-42FD-A5CF-E2932514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pl-PL" dirty="0"/>
              <a:t>Jak rozumiemy pojęcie </a:t>
            </a:r>
            <a:r>
              <a:rPr lang="pl-PL" dirty="0">
                <a:solidFill>
                  <a:srgbClr val="FF0000"/>
                </a:solidFill>
              </a:rPr>
              <a:t>CYBERATAK</a:t>
            </a:r>
            <a:r>
              <a:rPr lang="pl-PL" dirty="0"/>
              <a:t> 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8EF1A3-F02E-40C6-9010-1096BFD0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Najpopularniejsze techniki przeprowadzenia cyberataku:</a:t>
            </a:r>
          </a:p>
          <a:p>
            <a:r>
              <a:rPr lang="pl-PL" dirty="0"/>
              <a:t>szkodliwe oprogramowanie (</a:t>
            </a:r>
            <a:r>
              <a:rPr lang="pl-PL" dirty="0" err="1"/>
              <a:t>malware</a:t>
            </a:r>
            <a:r>
              <a:rPr lang="pl-PL" dirty="0"/>
              <a:t>)</a:t>
            </a:r>
          </a:p>
          <a:p>
            <a:r>
              <a:rPr lang="pl-PL" dirty="0"/>
              <a:t>oprogramowanie szantażujące (</a:t>
            </a:r>
            <a:r>
              <a:rPr lang="pl-PL" dirty="0" err="1"/>
              <a:t>ransomware</a:t>
            </a:r>
            <a:r>
              <a:rPr lang="pl-PL" dirty="0"/>
              <a:t>)</a:t>
            </a:r>
          </a:p>
          <a:p>
            <a:r>
              <a:rPr lang="pl-PL" dirty="0"/>
              <a:t>wyłudzanie informacji (</a:t>
            </a:r>
            <a:r>
              <a:rPr lang="pl-PL" dirty="0" err="1"/>
              <a:t>phishing</a:t>
            </a:r>
            <a:r>
              <a:rPr lang="pl-PL" dirty="0"/>
              <a:t>)</a:t>
            </a:r>
          </a:p>
          <a:p>
            <a:r>
              <a:rPr lang="pl-PL" dirty="0" err="1"/>
              <a:t>MitM</a:t>
            </a:r>
            <a:r>
              <a:rPr lang="pl-PL" dirty="0"/>
              <a:t> (Man in the Middle)</a:t>
            </a:r>
          </a:p>
          <a:p>
            <a:r>
              <a:rPr lang="pl-PL" dirty="0" err="1"/>
              <a:t>DDoS</a:t>
            </a:r>
            <a:r>
              <a:rPr lang="pl-PL" dirty="0"/>
              <a:t> (Distributed </a:t>
            </a:r>
            <a:r>
              <a:rPr lang="pl-PL" dirty="0" err="1"/>
              <a:t>Denial</a:t>
            </a:r>
            <a:r>
              <a:rPr lang="pl-PL" dirty="0"/>
              <a:t> of Service) – rozproszona odmowa usługi</a:t>
            </a:r>
          </a:p>
          <a:p>
            <a:r>
              <a:rPr lang="pl-PL" dirty="0"/>
              <a:t>SQL </a:t>
            </a:r>
            <a:r>
              <a:rPr lang="pl-PL" dirty="0" err="1"/>
              <a:t>injection</a:t>
            </a:r>
            <a:r>
              <a:rPr lang="pl-PL" dirty="0"/>
              <a:t> (wstrzyknięcie złośliwego kodu do bazy SQL)</a:t>
            </a:r>
          </a:p>
          <a:p>
            <a:r>
              <a:rPr lang="pl-PL" dirty="0"/>
              <a:t>„wykorzystanie luki zabezpieczeń w dniu zerowym”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921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E41B83-C09C-4859-AB94-511A2C0BB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E05C4E-6F76-43EC-9537-2BA7871BB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4912E891-EB0B-4937-9AE6-99DE091A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ctr"/>
            <a:r>
              <a:rPr lang="pl-PL" sz="3200" dirty="0"/>
              <a:t>Historia ataków </a:t>
            </a:r>
            <a:r>
              <a:rPr lang="pl-PL" sz="3200" dirty="0" err="1">
                <a:solidFill>
                  <a:srgbClr val="FF0000"/>
                </a:solidFill>
              </a:rPr>
              <a:t>notpetya</a:t>
            </a:r>
            <a:endParaRPr lang="pl-PL" sz="3200" dirty="0">
              <a:solidFill>
                <a:srgbClr val="FF0000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48E492-EAF5-4BBF-87E0-FB7D91F44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2"/>
            <a:ext cx="3977639" cy="44934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1600" dirty="0"/>
              <a:t>Atak </a:t>
            </a:r>
            <a:r>
              <a:rPr lang="pl-PL" sz="1600" dirty="0" err="1">
                <a:solidFill>
                  <a:srgbClr val="FF0000"/>
                </a:solidFill>
              </a:rPr>
              <a:t>NotPetya</a:t>
            </a:r>
            <a:r>
              <a:rPr lang="pl-PL" sz="1600" dirty="0"/>
              <a:t> – seria cyberataków przeprowadzonych w czerwcu 2017 roku, który udawał </a:t>
            </a:r>
            <a:r>
              <a:rPr lang="pl-PL" sz="1600" dirty="0" err="1"/>
              <a:t>ransomware</a:t>
            </a:r>
            <a:r>
              <a:rPr lang="pl-PL" sz="1600" dirty="0"/>
              <a:t>, a tak naprawdę okazał się </a:t>
            </a:r>
            <a:r>
              <a:rPr lang="pl-PL" sz="1600" dirty="0" err="1"/>
              <a:t>wiperem</a:t>
            </a:r>
            <a:r>
              <a:rPr lang="pl-PL" sz="1600" dirty="0"/>
              <a:t>. Głównym celem ataku miała być Ukraina, ale przez przypadek rozpowszechnił się na cały świat. Ucierpiały przez to firmy tj. koncern farmaceutyczny </a:t>
            </a:r>
            <a:r>
              <a:rPr lang="pl-PL" sz="1600" dirty="0" err="1"/>
              <a:t>Merck</a:t>
            </a:r>
            <a:r>
              <a:rPr lang="pl-PL" sz="1600" dirty="0"/>
              <a:t>, spółka FedEx, TNT Express, francuska firma budowlana Saint-Gobain, producent żywności </a:t>
            </a:r>
            <a:r>
              <a:rPr lang="pl-PL" sz="1600" dirty="0" err="1"/>
              <a:t>Modelez</a:t>
            </a:r>
            <a:r>
              <a:rPr lang="pl-PL" sz="1600" dirty="0"/>
              <a:t>, Reckitt Benckiser, rosyjska spółka naftowa </a:t>
            </a:r>
            <a:r>
              <a:rPr lang="pl-PL" sz="1600" dirty="0" err="1"/>
              <a:t>Rosnieft</a:t>
            </a:r>
            <a:r>
              <a:rPr lang="pl-PL" sz="1600" dirty="0"/>
              <a:t>.</a:t>
            </a:r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/>
              <a:t>Skład </a:t>
            </a:r>
            <a:r>
              <a:rPr lang="pl-PL" sz="1600" dirty="0" err="1"/>
              <a:t>wipera</a:t>
            </a:r>
            <a:r>
              <a:rPr lang="pl-PL" sz="1600" dirty="0"/>
              <a:t> </a:t>
            </a:r>
            <a:r>
              <a:rPr lang="pl-PL" sz="1600" dirty="0" err="1"/>
              <a:t>NotPetya</a:t>
            </a:r>
            <a:r>
              <a:rPr lang="pl-PL" sz="1600" dirty="0"/>
              <a:t>:</a:t>
            </a:r>
          </a:p>
          <a:p>
            <a:r>
              <a:rPr lang="pl-PL" sz="1600" dirty="0" err="1"/>
              <a:t>Exploit</a:t>
            </a:r>
            <a:r>
              <a:rPr lang="pl-PL" sz="1600" dirty="0"/>
              <a:t> </a:t>
            </a:r>
            <a:r>
              <a:rPr lang="pl-PL" sz="1600" dirty="0" err="1"/>
              <a:t>EternalBlue</a:t>
            </a:r>
            <a:endParaRPr lang="pl-PL" sz="1600" dirty="0"/>
          </a:p>
          <a:p>
            <a:r>
              <a:rPr lang="pl-PL" sz="1600" dirty="0" err="1"/>
              <a:t>Mimikatz</a:t>
            </a:r>
            <a:endParaRPr lang="pl-PL" sz="1600" dirty="0"/>
          </a:p>
          <a:p>
            <a:r>
              <a:rPr lang="pl-PL" sz="1600" dirty="0" err="1"/>
              <a:t>MEDoc</a:t>
            </a:r>
            <a:endParaRPr lang="pl-PL" sz="1600" dirty="0"/>
          </a:p>
          <a:p>
            <a:pPr marL="0" indent="0">
              <a:buNone/>
            </a:pPr>
            <a:r>
              <a:rPr lang="pl-PL" sz="1200" dirty="0"/>
              <a:t> </a:t>
            </a:r>
          </a:p>
        </p:txBody>
      </p:sp>
      <p:pic>
        <p:nvPicPr>
          <p:cNvPr id="5" name="Obraz 4" descr="Obraz zawierający wewnątrz, stół, budynek, osoba&#10;&#10;Opis wygenerowany automatycznie">
            <a:extLst>
              <a:ext uri="{FF2B5EF4-FFF2-40B4-BE49-F238E27FC236}">
                <a16:creationId xmlns:a16="http://schemas.microsoft.com/office/drawing/2014/main" id="{B3FEB8D1-FE31-4F73-920A-7E40FA690C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1" r="24933" b="-2"/>
          <a:stretch/>
        </p:blipFill>
        <p:spPr>
          <a:xfrm>
            <a:off x="4972699" y="764373"/>
            <a:ext cx="6533501" cy="54725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777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9B2B70-3069-4B00-A167-477A0BB1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pl-PL" dirty="0"/>
              <a:t>Co to jest </a:t>
            </a:r>
            <a:r>
              <a:rPr lang="pl-PL" dirty="0" err="1">
                <a:solidFill>
                  <a:srgbClr val="FF0000"/>
                </a:solidFill>
              </a:rPr>
              <a:t>Wiper</a:t>
            </a:r>
            <a:r>
              <a:rPr lang="pl-PL" dirty="0"/>
              <a:t> (</a:t>
            </a:r>
            <a:r>
              <a:rPr lang="pl-PL" dirty="0" err="1"/>
              <a:t>malware</a:t>
            </a:r>
            <a:r>
              <a:rPr lang="pl-PL" dirty="0"/>
              <a:t>)?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020D8D-FE84-4C0D-A5A0-C1903F093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251316"/>
          </a:xfrm>
        </p:spPr>
        <p:txBody>
          <a:bodyPr/>
          <a:lstStyle/>
          <a:p>
            <a:pPr marL="0" indent="0" algn="just">
              <a:buNone/>
            </a:pPr>
            <a:r>
              <a:rPr lang="pl-PL" dirty="0" err="1">
                <a:solidFill>
                  <a:srgbClr val="FF0000"/>
                </a:solidFill>
              </a:rPr>
              <a:t>Wiper</a:t>
            </a:r>
            <a:r>
              <a:rPr lang="pl-PL" dirty="0"/>
              <a:t> (z ang. tłumaczenia  „wycieraczka”) to złośliwe oprogramowanie, którego celem było wyczyszczenie dysku twardego zainfekowanego komputera. Na początku jest przeszukiwanie plików, które </a:t>
            </a:r>
            <a:r>
              <a:rPr lang="pl-PL" dirty="0" err="1">
                <a:solidFill>
                  <a:srgbClr val="FF0000"/>
                </a:solidFill>
              </a:rPr>
              <a:t>Wiper</a:t>
            </a:r>
            <a:r>
              <a:rPr lang="pl-PL" dirty="0"/>
              <a:t> może pliki wyczyścić. Następnie wprowadzana jest usługa „</a:t>
            </a:r>
            <a:r>
              <a:rPr lang="pl-PL" b="0" i="0" dirty="0">
                <a:effectLst/>
                <a:latin typeface="arial" panose="020B0604020202020204" pitchFamily="34" charset="0"/>
              </a:rPr>
              <a:t>RAHDAUD64”</a:t>
            </a:r>
            <a:r>
              <a:rPr lang="pl-PL" b="0" i="0" dirty="0">
                <a:effectLst/>
                <a:latin typeface="+mj-lt"/>
              </a:rPr>
              <a:t>, która jest usuwana przed czyszczeniem dysku, a następnie wprowadzane </a:t>
            </a:r>
            <a:br>
              <a:rPr lang="pl-PL" b="0" i="0" dirty="0">
                <a:effectLst/>
                <a:latin typeface="+mj-lt"/>
              </a:rPr>
            </a:br>
            <a:r>
              <a:rPr lang="pl-PL" b="0" i="0" dirty="0">
                <a:effectLst/>
                <a:latin typeface="+mj-lt"/>
              </a:rPr>
              <a:t>i nadpisywane w niej losowe dane. Ostatnim krokiem usługa zastępuje nazwy plików na pliki tymczasowe. Dla przykładu: „~DF24.tmp”.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0541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stół&#10;&#10;Opis wygenerowany automatycznie">
            <a:extLst>
              <a:ext uri="{FF2B5EF4-FFF2-40B4-BE49-F238E27FC236}">
                <a16:creationId xmlns:a16="http://schemas.microsoft.com/office/drawing/2014/main" id="{88EEC580-0345-4E95-8271-A726C66FE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04" y="1312553"/>
            <a:ext cx="10451592" cy="4232893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298381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9126AAD-4A87-4608-8FDC-AD3D3DD7D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14" y="873252"/>
            <a:ext cx="7489372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402232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41124-C9BB-4D99-8A99-28E90F53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pl-PL" dirty="0"/>
              <a:t>Skład </a:t>
            </a:r>
            <a:r>
              <a:rPr lang="pl-PL" dirty="0" err="1">
                <a:solidFill>
                  <a:srgbClr val="FF0000"/>
                </a:solidFill>
              </a:rPr>
              <a:t>Wipera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NotPetya</a:t>
            </a:r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77AFF4-7627-4133-A287-DD5047DD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87325"/>
            <a:ext cx="3674165" cy="4024125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 err="1"/>
              <a:t>Exploit</a:t>
            </a:r>
            <a:r>
              <a:rPr lang="pl-PL" dirty="0"/>
              <a:t> </a:t>
            </a:r>
            <a:r>
              <a:rPr lang="pl-PL" dirty="0" err="1"/>
              <a:t>EternalBlue</a:t>
            </a:r>
            <a:endParaRPr lang="pl-PL" dirty="0"/>
          </a:p>
          <a:p>
            <a:r>
              <a:rPr lang="pl-PL" dirty="0" err="1"/>
              <a:t>exploit</a:t>
            </a:r>
            <a:endParaRPr lang="pl-PL" dirty="0"/>
          </a:p>
          <a:p>
            <a:r>
              <a:rPr lang="pl-PL" dirty="0"/>
              <a:t>Opracowane przez NSA (amerykańską agencję bezpieczeństwa)</a:t>
            </a:r>
          </a:p>
          <a:p>
            <a:r>
              <a:rPr lang="pl-PL" dirty="0"/>
              <a:t>wykorzystywał lukę do zdalnego wykonania kodu w protokole SMBv1</a:t>
            </a:r>
          </a:p>
          <a:p>
            <a:r>
              <a:rPr lang="pl-PL" dirty="0"/>
              <a:t>użycie </a:t>
            </a:r>
            <a:r>
              <a:rPr lang="pl-PL" dirty="0" err="1"/>
              <a:t>backdoora</a:t>
            </a:r>
            <a:endParaRPr lang="pl-PL" dirty="0"/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FC04524-690E-4253-9C0C-887D8E6ACB24}"/>
              </a:ext>
            </a:extLst>
          </p:cNvPr>
          <p:cNvSpPr txBox="1">
            <a:spLocks/>
          </p:cNvSpPr>
          <p:nvPr/>
        </p:nvSpPr>
        <p:spPr>
          <a:xfrm>
            <a:off x="4359965" y="2287324"/>
            <a:ext cx="3674165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dirty="0" err="1"/>
              <a:t>Mimikatz</a:t>
            </a:r>
            <a:endParaRPr lang="pl-PL" dirty="0"/>
          </a:p>
          <a:p>
            <a:r>
              <a:rPr lang="pl-PL" dirty="0"/>
              <a:t>zbiera i wykorzystuje poświadczenia w OS Windows</a:t>
            </a:r>
          </a:p>
          <a:p>
            <a:r>
              <a:rPr lang="pl-PL" dirty="0"/>
              <a:t>wykrada dane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EEC4F504-98F2-40D7-8FDC-C9D7025DB5D8}"/>
              </a:ext>
            </a:extLst>
          </p:cNvPr>
          <p:cNvSpPr txBox="1">
            <a:spLocks/>
          </p:cNvSpPr>
          <p:nvPr/>
        </p:nvSpPr>
        <p:spPr>
          <a:xfrm>
            <a:off x="8034130" y="2287324"/>
            <a:ext cx="3674165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dirty="0" err="1"/>
              <a:t>MEDoc</a:t>
            </a:r>
            <a:endParaRPr lang="pl-PL" dirty="0"/>
          </a:p>
          <a:p>
            <a:r>
              <a:rPr lang="pl-PL" dirty="0"/>
              <a:t>pobranie uaktualnienia z serwera</a:t>
            </a:r>
            <a:r>
              <a:rPr lang="pl-PL" b="0" i="0" dirty="0">
                <a:effectLst/>
                <a:latin typeface="Arial" panose="020B0604020202020204" pitchFamily="34" charset="0"/>
              </a:rPr>
              <a:t> upd.me-doc.ua </a:t>
            </a:r>
            <a:r>
              <a:rPr lang="pl-PL" dirty="0">
                <a:latin typeface="Arial" panose="020B0604020202020204" pitchFamily="34" charset="0"/>
              </a:rPr>
              <a:t>(wykorzystanie </a:t>
            </a:r>
            <a:r>
              <a:rPr lang="pl-PL" dirty="0" err="1">
                <a:latin typeface="Arial" panose="020B0604020202020204" pitchFamily="34" charset="0"/>
              </a:rPr>
              <a:t>backdoora</a:t>
            </a:r>
            <a:r>
              <a:rPr lang="pl-PL" dirty="0">
                <a:latin typeface="Arial" panose="020B0604020202020204" pitchFamily="34" charset="0"/>
              </a:rPr>
              <a:t>)</a:t>
            </a:r>
            <a:endParaRPr lang="pl-PL" b="0" i="0" dirty="0">
              <a:effectLst/>
              <a:latin typeface="Arial" panose="020B0604020202020204" pitchFamily="34" charset="0"/>
            </a:endParaRPr>
          </a:p>
          <a:p>
            <a:r>
              <a:rPr lang="pl-PL" dirty="0">
                <a:latin typeface="+mj-lt"/>
              </a:rPr>
              <a:t>s</a:t>
            </a:r>
            <a:r>
              <a:rPr lang="pl-PL" b="0" i="0" dirty="0">
                <a:effectLst/>
                <a:latin typeface="+mj-lt"/>
              </a:rPr>
              <a:t>zyfrowanie MFT i wyświetlenie żądania okupu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5055656"/>
      </p:ext>
    </p:extLst>
  </p:cSld>
  <p:clrMapOvr>
    <a:masterClrMapping/>
  </p:clrMapOvr>
</p:sld>
</file>

<file path=ppt/theme/theme1.xml><?xml version="1.0" encoding="utf-8"?>
<a:theme xmlns:a="http://schemas.openxmlformats.org/drawingml/2006/main" name="Para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735</Words>
  <Application>Microsoft Office PowerPoint</Application>
  <PresentationFormat>Widescreen</PresentationFormat>
  <Paragraphs>71</Paragraphs>
  <Slides>18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</vt:lpstr>
      <vt:lpstr>Century Gothic</vt:lpstr>
      <vt:lpstr>Wingdings</vt:lpstr>
      <vt:lpstr>Para</vt:lpstr>
      <vt:lpstr>Historia i Dokładny OPIS WYBRANEGO ATAKU</vt:lpstr>
      <vt:lpstr>AGENDA</vt:lpstr>
      <vt:lpstr>Jak rozumiemy pojęcie CYBERATAK ?</vt:lpstr>
      <vt:lpstr>Jak rozumiemy pojęcie CYBERATAK ?</vt:lpstr>
      <vt:lpstr>Historia ataków notpetya</vt:lpstr>
      <vt:lpstr>Co to jest Wiper (malware)?</vt:lpstr>
      <vt:lpstr>PowerPoint Presentation</vt:lpstr>
      <vt:lpstr>PowerPoint Presentation</vt:lpstr>
      <vt:lpstr>Skład Wipera NotPetya</vt:lpstr>
      <vt:lpstr>Przebieg ataku</vt:lpstr>
      <vt:lpstr>PowerPoint Presentation</vt:lpstr>
      <vt:lpstr>PowerPoint Presentation</vt:lpstr>
      <vt:lpstr>Kto Był Największym OSKARŻONYM  W TYM CYBERATAKU ?</vt:lpstr>
      <vt:lpstr>PowerPoint Presentation</vt:lpstr>
      <vt:lpstr>Jak się zabezpieczyć przed cyberatakiem ?</vt:lpstr>
      <vt:lpstr>Ciekawostki</vt:lpstr>
      <vt:lpstr>Źródła</vt:lpstr>
      <vt:lpstr>DZIĘKUJĘ ZA UWAGĘ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 i Dokładny OPIS WYBRANEGO ATAKU</dc:title>
  <dc:creator>Mariusz Drzewoski</dc:creator>
  <cp:lastModifiedBy>Tomasz Karkulowski</cp:lastModifiedBy>
  <cp:revision>2</cp:revision>
  <dcterms:created xsi:type="dcterms:W3CDTF">2020-11-12T18:36:34Z</dcterms:created>
  <dcterms:modified xsi:type="dcterms:W3CDTF">2024-10-05T10:38:34Z</dcterms:modified>
</cp:coreProperties>
</file>