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56" r:id="rId2"/>
    <p:sldId id="290" r:id="rId3"/>
    <p:sldId id="289" r:id="rId4"/>
    <p:sldId id="291" r:id="rId5"/>
    <p:sldId id="296" r:id="rId6"/>
    <p:sldId id="294" r:id="rId7"/>
    <p:sldId id="298" r:id="rId8"/>
    <p:sldId id="295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64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19/04/2023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5F9BE-3646-02DB-AEDC-471616E2A6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8" t="50000" r="10448" b="8889"/>
          <a:stretch/>
        </p:blipFill>
        <p:spPr>
          <a:xfrm>
            <a:off x="-327735" y="-291830"/>
            <a:ext cx="12691590" cy="517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EE346-EFE0-C829-7D50-DDF3FA21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1479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EBEBEB"/>
                </a:solidFill>
              </a:rPr>
              <a:t>PDF Files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EAC55F-8245-74CD-4E1B-098933E2C2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79" t="20761" r="50929" b="59042"/>
          <a:stretch/>
        </p:blipFill>
        <p:spPr>
          <a:xfrm>
            <a:off x="1828617" y="620966"/>
            <a:ext cx="8378885" cy="3216717"/>
          </a:xfrm>
          <a:prstGeom prst="rect">
            <a:avLst/>
          </a:prstGeom>
        </p:spPr>
      </p:pic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E6A970C9-8C3B-80A4-EF2E-5FDBB62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C52C3-83C7-B88D-2C4F-515E02F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955" y="1888251"/>
            <a:ext cx="3352375" cy="3454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B15CB7-F227-FC2F-908C-F56A35B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D3A53-88D0-2011-4879-0FA6E9AF9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159" y="1141407"/>
            <a:ext cx="1269107" cy="12691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5A47245-3247-086D-B1F2-F99EB31AA44F}"/>
              </a:ext>
            </a:extLst>
          </p:cNvPr>
          <p:cNvSpPr/>
          <p:nvPr/>
        </p:nvSpPr>
        <p:spPr>
          <a:xfrm>
            <a:off x="1399802" y="3086100"/>
            <a:ext cx="1344166" cy="95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Patterns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8DFCEE-1C0F-DFFE-DE34-33FEB0EFE4FC}"/>
              </a:ext>
            </a:extLst>
          </p:cNvPr>
          <p:cNvSpPr/>
          <p:nvPr/>
        </p:nvSpPr>
        <p:spPr>
          <a:xfrm>
            <a:off x="3180174" y="4246555"/>
            <a:ext cx="1344166" cy="156856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Code</a:t>
            </a: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030" name="Picture 6" descr="Logo, python icon - Free download on Iconfinder">
            <a:extLst>
              <a:ext uri="{FF2B5EF4-FFF2-40B4-BE49-F238E27FC236}">
                <a16:creationId xmlns:a16="http://schemas.microsoft.com/office/drawing/2014/main" id="{87EAB2C5-332A-A051-15A4-9D702758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41" y="4733577"/>
            <a:ext cx="975032" cy="9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71A7913-32D0-562B-6A4D-0A2B8B32EED0}"/>
              </a:ext>
            </a:extLst>
          </p:cNvPr>
          <p:cNvSpPr/>
          <p:nvPr/>
        </p:nvSpPr>
        <p:spPr>
          <a:xfrm>
            <a:off x="4844626" y="2609445"/>
            <a:ext cx="1628363" cy="95331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+mj-lt"/>
              </a:rPr>
              <a:t>Exceptions</a:t>
            </a:r>
            <a:endParaRPr lang="en-GB" dirty="0">
              <a:latin typeface="+mj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8BB036-4D2C-0B8D-9078-9B0BE5EC4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774" y="5030840"/>
            <a:ext cx="1268013" cy="1268013"/>
          </a:xfrm>
          <a:prstGeom prst="rect">
            <a:avLst/>
          </a:prstGeom>
        </p:spPr>
      </p:pic>
      <p:pic>
        <p:nvPicPr>
          <p:cNvPr id="1032" name="Picture 8" descr="pdf-icon-2 - Mister Dax">
            <a:extLst>
              <a:ext uri="{FF2B5EF4-FFF2-40B4-BE49-F238E27FC236}">
                <a16:creationId xmlns:a16="http://schemas.microsoft.com/office/drawing/2014/main" id="{59AC5DE6-7423-BC1F-FA8A-7E85DCB4C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" y="371035"/>
            <a:ext cx="1264079" cy="12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6280A26F-6436-B046-8BA6-07A5D0D80779}"/>
              </a:ext>
            </a:extLst>
          </p:cNvPr>
          <p:cNvSpPr/>
          <p:nvPr/>
        </p:nvSpPr>
        <p:spPr>
          <a:xfrm>
            <a:off x="1661020" y="858762"/>
            <a:ext cx="763398" cy="374420"/>
          </a:xfrm>
          <a:custGeom>
            <a:avLst/>
            <a:gdLst>
              <a:gd name="connsiteX0" fmla="*/ 0 w 763398"/>
              <a:gd name="connsiteY0" fmla="*/ 38860 h 374420"/>
              <a:gd name="connsiteX1" fmla="*/ 444617 w 763398"/>
              <a:gd name="connsiteY1" fmla="*/ 30471 h 374420"/>
              <a:gd name="connsiteX2" fmla="*/ 763398 w 763398"/>
              <a:gd name="connsiteY2" fmla="*/ 374420 h 3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374420">
                <a:moveTo>
                  <a:pt x="0" y="38860"/>
                </a:moveTo>
                <a:cubicBezTo>
                  <a:pt x="158692" y="6702"/>
                  <a:pt x="317384" y="-25456"/>
                  <a:pt x="444617" y="30471"/>
                </a:cubicBezTo>
                <a:cubicBezTo>
                  <a:pt x="571850" y="86398"/>
                  <a:pt x="667624" y="230409"/>
                  <a:pt x="763398" y="3744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8547CAD-B0B9-DA7D-1226-29B777F95B3E}"/>
              </a:ext>
            </a:extLst>
          </p:cNvPr>
          <p:cNvSpPr/>
          <p:nvPr/>
        </p:nvSpPr>
        <p:spPr>
          <a:xfrm>
            <a:off x="2063692" y="2256639"/>
            <a:ext cx="327170" cy="780176"/>
          </a:xfrm>
          <a:custGeom>
            <a:avLst/>
            <a:gdLst>
              <a:gd name="connsiteX0" fmla="*/ 327170 w 327170"/>
              <a:gd name="connsiteY0" fmla="*/ 0 h 780176"/>
              <a:gd name="connsiteX1" fmla="*/ 75501 w 327170"/>
              <a:gd name="connsiteY1" fmla="*/ 327170 h 780176"/>
              <a:gd name="connsiteX2" fmla="*/ 0 w 327170"/>
              <a:gd name="connsiteY2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70" h="780176">
                <a:moveTo>
                  <a:pt x="327170" y="0"/>
                </a:moveTo>
                <a:cubicBezTo>
                  <a:pt x="228599" y="98570"/>
                  <a:pt x="130029" y="197141"/>
                  <a:pt x="75501" y="327170"/>
                </a:cubicBezTo>
                <a:cubicBezTo>
                  <a:pt x="20973" y="457199"/>
                  <a:pt x="10486" y="618687"/>
                  <a:pt x="0" y="78017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AFACAA0-7136-9C49-5688-E2D8430755AF}"/>
              </a:ext>
            </a:extLst>
          </p:cNvPr>
          <p:cNvSpPr/>
          <p:nvPr/>
        </p:nvSpPr>
        <p:spPr>
          <a:xfrm>
            <a:off x="1971413" y="4102217"/>
            <a:ext cx="1124125" cy="889233"/>
          </a:xfrm>
          <a:custGeom>
            <a:avLst/>
            <a:gdLst>
              <a:gd name="connsiteX0" fmla="*/ 0 w 1124125"/>
              <a:gd name="connsiteY0" fmla="*/ 0 h 889233"/>
              <a:gd name="connsiteX1" fmla="*/ 394282 w 1124125"/>
              <a:gd name="connsiteY1" fmla="*/ 721453 h 889233"/>
              <a:gd name="connsiteX2" fmla="*/ 1124125 w 1124125"/>
              <a:gd name="connsiteY2" fmla="*/ 889233 h 88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125" h="889233">
                <a:moveTo>
                  <a:pt x="0" y="0"/>
                </a:moveTo>
                <a:cubicBezTo>
                  <a:pt x="103464" y="286624"/>
                  <a:pt x="206928" y="573248"/>
                  <a:pt x="394282" y="721453"/>
                </a:cubicBezTo>
                <a:cubicBezTo>
                  <a:pt x="581636" y="869658"/>
                  <a:pt x="852880" y="879445"/>
                  <a:pt x="1124125" y="889233"/>
                </a:cubicBezTo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C5885AA-D89A-D2BE-2D9C-071694F0B0E9}"/>
              </a:ext>
            </a:extLst>
          </p:cNvPr>
          <p:cNvSpPr/>
          <p:nvPr/>
        </p:nvSpPr>
        <p:spPr>
          <a:xfrm>
            <a:off x="4387442" y="3615655"/>
            <a:ext cx="1233182" cy="1283516"/>
          </a:xfrm>
          <a:custGeom>
            <a:avLst/>
            <a:gdLst>
              <a:gd name="connsiteX0" fmla="*/ 0 w 1233182"/>
              <a:gd name="connsiteY0" fmla="*/ 1283516 h 1283516"/>
              <a:gd name="connsiteX1" fmla="*/ 889233 w 1233182"/>
              <a:gd name="connsiteY1" fmla="*/ 872455 h 1283516"/>
              <a:gd name="connsiteX2" fmla="*/ 1233182 w 1233182"/>
              <a:gd name="connsiteY2" fmla="*/ 0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182" h="1283516">
                <a:moveTo>
                  <a:pt x="0" y="1283516"/>
                </a:moveTo>
                <a:cubicBezTo>
                  <a:pt x="341851" y="1184945"/>
                  <a:pt x="683703" y="1086374"/>
                  <a:pt x="889233" y="872455"/>
                </a:cubicBezTo>
                <a:cubicBezTo>
                  <a:pt x="1094763" y="658536"/>
                  <a:pt x="1163972" y="329268"/>
                  <a:pt x="123318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79007596-EF59-C80C-1625-53B1F919C166}"/>
              </a:ext>
            </a:extLst>
          </p:cNvPr>
          <p:cNvSpPr/>
          <p:nvPr/>
        </p:nvSpPr>
        <p:spPr>
          <a:xfrm>
            <a:off x="4221579" y="5708609"/>
            <a:ext cx="1474546" cy="357245"/>
          </a:xfrm>
          <a:custGeom>
            <a:avLst/>
            <a:gdLst>
              <a:gd name="connsiteX0" fmla="*/ 0 w 1560353"/>
              <a:gd name="connsiteY0" fmla="*/ 0 h 403285"/>
              <a:gd name="connsiteX1" fmla="*/ 293615 w 1560353"/>
              <a:gd name="connsiteY1" fmla="*/ 260059 h 403285"/>
              <a:gd name="connsiteX2" fmla="*/ 1031846 w 1560353"/>
              <a:gd name="connsiteY2" fmla="*/ 402671 h 403285"/>
              <a:gd name="connsiteX3" fmla="*/ 1560353 w 1560353"/>
              <a:gd name="connsiteY3" fmla="*/ 302003 h 4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353" h="403285">
                <a:moveTo>
                  <a:pt x="0" y="0"/>
                </a:moveTo>
                <a:cubicBezTo>
                  <a:pt x="60820" y="96473"/>
                  <a:pt x="121641" y="192947"/>
                  <a:pt x="293615" y="260059"/>
                </a:cubicBezTo>
                <a:cubicBezTo>
                  <a:pt x="465589" y="327171"/>
                  <a:pt x="820723" y="395680"/>
                  <a:pt x="1031846" y="402671"/>
                </a:cubicBezTo>
                <a:cubicBezTo>
                  <a:pt x="1242969" y="409662"/>
                  <a:pt x="1401661" y="355832"/>
                  <a:pt x="1560353" y="30200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110EDA3B-6F5D-E7D6-668C-B75315189B65}"/>
              </a:ext>
            </a:extLst>
          </p:cNvPr>
          <p:cNvSpPr/>
          <p:nvPr/>
        </p:nvSpPr>
        <p:spPr>
          <a:xfrm>
            <a:off x="3775046" y="3087149"/>
            <a:ext cx="998290" cy="1224792"/>
          </a:xfrm>
          <a:custGeom>
            <a:avLst/>
            <a:gdLst>
              <a:gd name="connsiteX0" fmla="*/ 998290 w 998290"/>
              <a:gd name="connsiteY0" fmla="*/ 0 h 1224792"/>
              <a:gd name="connsiteX1" fmla="*/ 209725 w 998290"/>
              <a:gd name="connsiteY1" fmla="*/ 562062 h 1224792"/>
              <a:gd name="connsiteX2" fmla="*/ 0 w 998290"/>
              <a:gd name="connsiteY2" fmla="*/ 1224792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1224792">
                <a:moveTo>
                  <a:pt x="998290" y="0"/>
                </a:moveTo>
                <a:cubicBezTo>
                  <a:pt x="687198" y="178965"/>
                  <a:pt x="376107" y="357930"/>
                  <a:pt x="209725" y="562062"/>
                </a:cubicBezTo>
                <a:cubicBezTo>
                  <a:pt x="43343" y="766194"/>
                  <a:pt x="20972" y="985706"/>
                  <a:pt x="0" y="12247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336D7B58-407C-4A61-2245-288612EB4CB3}"/>
              </a:ext>
            </a:extLst>
          </p:cNvPr>
          <p:cNvSpPr/>
          <p:nvPr/>
        </p:nvSpPr>
        <p:spPr>
          <a:xfrm>
            <a:off x="6191075" y="3657600"/>
            <a:ext cx="103642" cy="1300294"/>
          </a:xfrm>
          <a:custGeom>
            <a:avLst/>
            <a:gdLst>
              <a:gd name="connsiteX0" fmla="*/ 67112 w 103642"/>
              <a:gd name="connsiteY0" fmla="*/ 1300294 h 1300294"/>
              <a:gd name="connsiteX1" fmla="*/ 100668 w 103642"/>
              <a:gd name="connsiteY1" fmla="*/ 562062 h 1300294"/>
              <a:gd name="connsiteX2" fmla="*/ 0 w 103642"/>
              <a:gd name="connsiteY2" fmla="*/ 0 h 13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42" h="1300294">
                <a:moveTo>
                  <a:pt x="67112" y="1300294"/>
                </a:moveTo>
                <a:cubicBezTo>
                  <a:pt x="89482" y="1039536"/>
                  <a:pt x="111853" y="778778"/>
                  <a:pt x="100668" y="562062"/>
                </a:cubicBezTo>
                <a:cubicBezTo>
                  <a:pt x="89483" y="345346"/>
                  <a:pt x="46139" y="17616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568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C0A6A-0B4B-12B7-9CC1-6D1DA86E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1763882"/>
            <a:ext cx="3352375" cy="3709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Glossario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Termos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Medicos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Populares.pdf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E1AF8B-5372-0C4D-1839-1A343BCB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5C7150-BD03-51C6-C3F3-D502DD61E9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57" t="47376" r="41995" b="8652"/>
          <a:stretch/>
        </p:blipFill>
        <p:spPr>
          <a:xfrm>
            <a:off x="2272153" y="665633"/>
            <a:ext cx="2949142" cy="26968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17EBFC-C3AF-D02D-3812-4B44631F59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54" t="26515" r="30505" b="42661"/>
          <a:stretch/>
        </p:blipFill>
        <p:spPr>
          <a:xfrm>
            <a:off x="164281" y="4274214"/>
            <a:ext cx="7295745" cy="211394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24DCDAF-C95C-DE91-8E07-F5E4281F9D66}"/>
              </a:ext>
            </a:extLst>
          </p:cNvPr>
          <p:cNvSpPr/>
          <p:nvPr/>
        </p:nvSpPr>
        <p:spPr>
          <a:xfrm>
            <a:off x="4201293" y="4982569"/>
            <a:ext cx="1641923" cy="33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E31B6E-F73A-5D52-A10C-968E06B34BE0}"/>
              </a:ext>
            </a:extLst>
          </p:cNvPr>
          <p:cNvSpPr/>
          <p:nvPr/>
        </p:nvSpPr>
        <p:spPr>
          <a:xfrm>
            <a:off x="4064749" y="5906993"/>
            <a:ext cx="1438429" cy="34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AE336-40FB-16E4-3091-76F3A9EE5967}"/>
              </a:ext>
            </a:extLst>
          </p:cNvPr>
          <p:cNvSpPr txBox="1"/>
          <p:nvPr/>
        </p:nvSpPr>
        <p:spPr>
          <a:xfrm>
            <a:off x="6552396" y="5152069"/>
            <a:ext cx="82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pt-PT" dirty="0">
                <a:latin typeface="+mj-lt"/>
              </a:rPr>
              <a:t>bold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7001DA-DC7A-2529-52DE-A70CE50C259A}"/>
              </a:ext>
            </a:extLst>
          </p:cNvPr>
          <p:cNvSpPr txBox="1"/>
          <p:nvPr/>
        </p:nvSpPr>
        <p:spPr>
          <a:xfrm>
            <a:off x="5110430" y="3058173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Description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en-GB" dirty="0">
                <a:latin typeface="+mj-lt"/>
              </a:rPr>
              <a:t>italic and followed</a:t>
            </a:r>
          </a:p>
          <a:p>
            <a:pPr algn="ctr"/>
            <a:r>
              <a:rPr lang="en-GB" dirty="0">
                <a:latin typeface="+mj-lt"/>
              </a:rPr>
              <a:t>by a text with “(pop)”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128F759-6377-6FA6-19E8-C77DDC348660}"/>
              </a:ext>
            </a:extLst>
          </p:cNvPr>
          <p:cNvSpPr/>
          <p:nvPr/>
        </p:nvSpPr>
        <p:spPr>
          <a:xfrm>
            <a:off x="3577156" y="4227645"/>
            <a:ext cx="1193617" cy="16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4E91C8-121D-CDDC-D570-4620A292A865}"/>
              </a:ext>
            </a:extLst>
          </p:cNvPr>
          <p:cNvSpPr txBox="1"/>
          <p:nvPr/>
        </p:nvSpPr>
        <p:spPr>
          <a:xfrm>
            <a:off x="47405" y="2199447"/>
            <a:ext cx="232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 and descriptions</a:t>
            </a:r>
          </a:p>
          <a:p>
            <a:pPr algn="ctr"/>
            <a:r>
              <a:rPr lang="en-GB" dirty="0">
                <a:latin typeface="+mj-lt"/>
              </a:rPr>
              <a:t>have no order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100A980-ACF9-8FC0-DAD2-0F2EB4844602}"/>
              </a:ext>
            </a:extLst>
          </p:cNvPr>
          <p:cNvSpPr/>
          <p:nvPr/>
        </p:nvSpPr>
        <p:spPr>
          <a:xfrm>
            <a:off x="2398150" y="2892978"/>
            <a:ext cx="2245757" cy="5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243E40-22DD-6414-A87D-9316A9C263AE}"/>
              </a:ext>
            </a:extLst>
          </p:cNvPr>
          <p:cNvSpPr txBox="1"/>
          <p:nvPr/>
        </p:nvSpPr>
        <p:spPr>
          <a:xfrm>
            <a:off x="5459678" y="479858"/>
            <a:ext cx="137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Section has </a:t>
            </a:r>
          </a:p>
          <a:p>
            <a:pPr algn="ctr"/>
            <a:r>
              <a:rPr lang="en-GB" dirty="0">
                <a:latin typeface="+mj-lt"/>
              </a:rPr>
              <a:t>font=4 (or 6)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BFAB71C-7097-5904-4BAE-D649DB4A2219}"/>
              </a:ext>
            </a:extLst>
          </p:cNvPr>
          <p:cNvSpPr/>
          <p:nvPr/>
        </p:nvSpPr>
        <p:spPr>
          <a:xfrm>
            <a:off x="2272153" y="695103"/>
            <a:ext cx="487825" cy="36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B0A16671-B592-2FBD-D1DB-A20A5BAAEF10}"/>
              </a:ext>
            </a:extLst>
          </p:cNvPr>
          <p:cNvSpPr/>
          <p:nvPr/>
        </p:nvSpPr>
        <p:spPr>
          <a:xfrm>
            <a:off x="2768367" y="750502"/>
            <a:ext cx="2734811" cy="113564"/>
          </a:xfrm>
          <a:custGeom>
            <a:avLst/>
            <a:gdLst>
              <a:gd name="connsiteX0" fmla="*/ 0 w 2734811"/>
              <a:gd name="connsiteY0" fmla="*/ 113564 h 113564"/>
              <a:gd name="connsiteX1" fmla="*/ 1149292 w 2734811"/>
              <a:gd name="connsiteY1" fmla="*/ 12896 h 113564"/>
              <a:gd name="connsiteX2" fmla="*/ 2734811 w 2734811"/>
              <a:gd name="connsiteY2" fmla="*/ 4507 h 1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811" h="113564">
                <a:moveTo>
                  <a:pt x="0" y="113564"/>
                </a:moveTo>
                <a:cubicBezTo>
                  <a:pt x="346745" y="72318"/>
                  <a:pt x="693490" y="31072"/>
                  <a:pt x="1149292" y="12896"/>
                </a:cubicBezTo>
                <a:cubicBezTo>
                  <a:pt x="1605094" y="-5280"/>
                  <a:pt x="2169952" y="-387"/>
                  <a:pt x="2734811" y="45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7E3F85A-3C77-BE6F-26D7-FAC157FEFB7E}"/>
              </a:ext>
            </a:extLst>
          </p:cNvPr>
          <p:cNvSpPr/>
          <p:nvPr/>
        </p:nvSpPr>
        <p:spPr>
          <a:xfrm>
            <a:off x="1510018" y="2827090"/>
            <a:ext cx="872455" cy="335560"/>
          </a:xfrm>
          <a:custGeom>
            <a:avLst/>
            <a:gdLst>
              <a:gd name="connsiteX0" fmla="*/ 872455 w 872455"/>
              <a:gd name="connsiteY0" fmla="*/ 335560 h 335560"/>
              <a:gd name="connsiteX1" fmla="*/ 419450 w 872455"/>
              <a:gd name="connsiteY1" fmla="*/ 243281 h 335560"/>
              <a:gd name="connsiteX2" fmla="*/ 0 w 872455"/>
              <a:gd name="connsiteY2" fmla="*/ 0 h 3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455" h="335560">
                <a:moveTo>
                  <a:pt x="872455" y="335560"/>
                </a:moveTo>
                <a:cubicBezTo>
                  <a:pt x="718657" y="317384"/>
                  <a:pt x="564859" y="299208"/>
                  <a:pt x="419450" y="243281"/>
                </a:cubicBezTo>
                <a:cubicBezTo>
                  <a:pt x="274041" y="187354"/>
                  <a:pt x="137020" y="93677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0CF9C459-88C3-2F31-363C-845EB0751D24}"/>
              </a:ext>
            </a:extLst>
          </p:cNvPr>
          <p:cNvSpPr/>
          <p:nvPr/>
        </p:nvSpPr>
        <p:spPr>
          <a:xfrm>
            <a:off x="4437777" y="1126189"/>
            <a:ext cx="1658224" cy="3085084"/>
          </a:xfrm>
          <a:custGeom>
            <a:avLst/>
            <a:gdLst>
              <a:gd name="connsiteX0" fmla="*/ 0 w 1669409"/>
              <a:gd name="connsiteY0" fmla="*/ 3271706 h 3271706"/>
              <a:gd name="connsiteX1" fmla="*/ 1216404 w 1669409"/>
              <a:gd name="connsiteY1" fmla="*/ 1468073 h 3271706"/>
              <a:gd name="connsiteX2" fmla="*/ 1669409 w 1669409"/>
              <a:gd name="connsiteY2" fmla="*/ 0 h 327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409" h="3271706">
                <a:moveTo>
                  <a:pt x="0" y="3271706"/>
                </a:moveTo>
                <a:cubicBezTo>
                  <a:pt x="469084" y="2642531"/>
                  <a:pt x="938169" y="2013357"/>
                  <a:pt x="1216404" y="1468073"/>
                </a:cubicBezTo>
                <a:cubicBezTo>
                  <a:pt x="1494639" y="922789"/>
                  <a:pt x="1644242" y="373310"/>
                  <a:pt x="1669409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AA4AEAF2-98E7-6777-0228-D0DAB2249F3F}"/>
              </a:ext>
            </a:extLst>
          </p:cNvPr>
          <p:cNvSpPr/>
          <p:nvPr/>
        </p:nvSpPr>
        <p:spPr>
          <a:xfrm>
            <a:off x="5503178" y="5763236"/>
            <a:ext cx="1291905" cy="332764"/>
          </a:xfrm>
          <a:custGeom>
            <a:avLst/>
            <a:gdLst>
              <a:gd name="connsiteX0" fmla="*/ 0 w 1526797"/>
              <a:gd name="connsiteY0" fmla="*/ 293614 h 293614"/>
              <a:gd name="connsiteX1" fmla="*/ 1006679 w 1526797"/>
              <a:gd name="connsiteY1" fmla="*/ 176169 h 293614"/>
              <a:gd name="connsiteX2" fmla="*/ 1526797 w 1526797"/>
              <a:gd name="connsiteY2" fmla="*/ 0 h 2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7" h="293614">
                <a:moveTo>
                  <a:pt x="0" y="293614"/>
                </a:moveTo>
                <a:cubicBezTo>
                  <a:pt x="376106" y="259359"/>
                  <a:pt x="752213" y="225105"/>
                  <a:pt x="1006679" y="176169"/>
                </a:cubicBezTo>
                <a:cubicBezTo>
                  <a:pt x="1261145" y="127233"/>
                  <a:pt x="1385582" y="99270"/>
                  <a:pt x="1526797" y="0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23545978-6CF1-F751-A513-0C8BCA2F8DC8}"/>
              </a:ext>
            </a:extLst>
          </p:cNvPr>
          <p:cNvSpPr/>
          <p:nvPr/>
        </p:nvSpPr>
        <p:spPr>
          <a:xfrm>
            <a:off x="5704514" y="3942826"/>
            <a:ext cx="436227" cy="1031846"/>
          </a:xfrm>
          <a:custGeom>
            <a:avLst/>
            <a:gdLst>
              <a:gd name="connsiteX0" fmla="*/ 0 w 436227"/>
              <a:gd name="connsiteY0" fmla="*/ 1031846 h 1031846"/>
              <a:gd name="connsiteX1" fmla="*/ 293614 w 436227"/>
              <a:gd name="connsiteY1" fmla="*/ 427838 h 1031846"/>
              <a:gd name="connsiteX2" fmla="*/ 436227 w 436227"/>
              <a:gd name="connsiteY2" fmla="*/ 0 h 103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27" h="1031846">
                <a:moveTo>
                  <a:pt x="0" y="1031846"/>
                </a:moveTo>
                <a:cubicBezTo>
                  <a:pt x="110455" y="815829"/>
                  <a:pt x="220910" y="599812"/>
                  <a:pt x="293614" y="427838"/>
                </a:cubicBezTo>
                <a:cubicBezTo>
                  <a:pt x="366319" y="255864"/>
                  <a:pt x="398477" y="255864"/>
                  <a:pt x="43622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66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2FD371-36E6-07CD-24DA-A133440A9FDB}"/>
              </a:ext>
            </a:extLst>
          </p:cNvPr>
          <p:cNvSpPr txBox="1">
            <a:spLocks/>
          </p:cNvSpPr>
          <p:nvPr/>
        </p:nvSpPr>
        <p:spPr>
          <a:xfrm>
            <a:off x="8324789" y="3086100"/>
            <a:ext cx="3352375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EBEBEB"/>
                </a:solidFill>
              </a:rPr>
              <a:t>Patterns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FCD3AF-26D9-7F3F-E8BF-49CDE80AC24F}"/>
              </a:ext>
            </a:extLst>
          </p:cNvPr>
          <p:cNvSpPr txBox="1"/>
          <p:nvPr/>
        </p:nvSpPr>
        <p:spPr>
          <a:xfrm>
            <a:off x="474012" y="584261"/>
            <a:ext cx="192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Section has font=4 (or 6):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78F1AB-8D61-3F98-7E3C-2E876A5505CD}"/>
              </a:ext>
            </a:extLst>
          </p:cNvPr>
          <p:cNvSpPr txBox="1"/>
          <p:nvPr/>
        </p:nvSpPr>
        <p:spPr>
          <a:xfrm>
            <a:off x="3065772" y="731327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r'&lt;.+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font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="[46]".+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29761D-91F8-9A0A-5AE9-C74E78A57AD1}"/>
              </a:ext>
            </a:extLst>
          </p:cNvPr>
          <p:cNvSpPr txBox="1"/>
          <p:nvPr/>
        </p:nvSpPr>
        <p:spPr>
          <a:xfrm>
            <a:off x="588082" y="2320791"/>
            <a:ext cx="123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Terms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pt-PT" sz="2000" dirty="0">
                <a:latin typeface="+mj-lt"/>
              </a:rPr>
              <a:t>bold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375ACA-9794-9828-B888-013DF8EBE76C}"/>
              </a:ext>
            </a:extLst>
          </p:cNvPr>
          <p:cNvSpPr txBox="1"/>
          <p:nvPr/>
        </p:nvSpPr>
        <p:spPr>
          <a:xfrm>
            <a:off x="2108271" y="3770344"/>
            <a:ext cx="2864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Description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en-GB" sz="2000" dirty="0">
                <a:latin typeface="+mj-lt"/>
              </a:rPr>
              <a:t>italic and followed by a text with “(pop)”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4E4BD7-1AD3-E915-A043-8159778534D8}"/>
              </a:ext>
            </a:extLst>
          </p:cNvPr>
          <p:cNvSpPr txBox="1"/>
          <p:nvPr/>
        </p:nvSpPr>
        <p:spPr>
          <a:xfrm>
            <a:off x="2145320" y="243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JetBrains Mono NL ExtraLight" panose="02000009000000000000" pitchFamily="49" charset="0"/>
              </a:rPr>
              <a:t>r'.+?&lt;b&gt;(.+)&lt;/b&gt;.+?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fr-FR" b="0" dirty="0" err="1">
                <a:effectLst/>
                <a:latin typeface="JetBrains Mono NL ExtraLight" panose="02000009000000000000" pitchFamily="49" charset="0"/>
              </a:rPr>
              <a:t>r'#T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DB0327-51E2-50AE-7259-59E03DF109E2}"/>
              </a:ext>
            </a:extLst>
          </p:cNvPr>
          <p:cNvSpPr txBox="1"/>
          <p:nvPr/>
        </p:nvSpPr>
        <p:spPr>
          <a:xfrm>
            <a:off x="1481240" y="57573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r'.+?&lt;i&gt;(.+)&lt;/i&gt;.+?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r'#D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765491-4267-A4DD-1857-7712E9A361E3}"/>
              </a:ext>
            </a:extLst>
          </p:cNvPr>
          <p:cNvSpPr txBox="1"/>
          <p:nvPr/>
        </p:nvSpPr>
        <p:spPr>
          <a:xfrm>
            <a:off x="755599" y="5138238"/>
            <a:ext cx="656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r'(.+?&lt;i&gt;.+?)&lt;/i&gt;.+?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.+?&lt;i&gt;(.+?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)', r'\1 \2'</a:t>
            </a:r>
          </a:p>
        </p:txBody>
      </p:sp>
    </p:spTree>
    <p:extLst>
      <p:ext uri="{BB962C8B-B14F-4D97-AF65-F5344CB8AC3E}">
        <p14:creationId xmlns:p14="http://schemas.microsoft.com/office/powerpoint/2010/main" val="356194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4E202B-B4EA-420C-9D56-EA1CD7C7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992AE4-8F18-2670-800B-C0097E5D0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835" b="1"/>
          <a:stretch/>
        </p:blipFill>
        <p:spPr>
          <a:xfrm>
            <a:off x="168005" y="1155386"/>
            <a:ext cx="7417669" cy="4144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CC1B1F-90BC-AFF8-EA94-E87123D8C9B2}"/>
              </a:ext>
            </a:extLst>
          </p:cNvPr>
          <p:cNvSpPr txBox="1"/>
          <p:nvPr/>
        </p:nvSpPr>
        <p:spPr>
          <a:xfrm>
            <a:off x="276359" y="402074"/>
            <a:ext cx="68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descriptions have the “(pop)” within them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FDF4F-642C-1FF4-B47D-7604BF8C9FFC}"/>
              </a:ext>
            </a:extLst>
          </p:cNvPr>
          <p:cNvSpPr txBox="1"/>
          <p:nvPr/>
        </p:nvSpPr>
        <p:spPr>
          <a:xfrm>
            <a:off x="168005" y="1795558"/>
            <a:ext cx="8298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r'(&lt;.+?&gt;)(.+?) 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(&lt;.+?&gt;)', r'\1&lt;i&gt;\2&lt;/i&gt;\3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\1(pop)\3'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320EFEC-8C53-0BDD-D61F-776E20EC3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4470068"/>
            <a:ext cx="6354833" cy="84405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28AFD40-D708-72F4-094A-AF0BCB44D711}"/>
              </a:ext>
            </a:extLst>
          </p:cNvPr>
          <p:cNvSpPr txBox="1"/>
          <p:nvPr/>
        </p:nvSpPr>
        <p:spPr>
          <a:xfrm>
            <a:off x="593257" y="2557430"/>
            <a:ext cx="487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don’t have descriptions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90780EF-9892-7EFE-6D5B-82CB3B6F1EB2}"/>
              </a:ext>
            </a:extLst>
          </p:cNvPr>
          <p:cNvSpPr txBox="1"/>
          <p:nvPr/>
        </p:nvSpPr>
        <p:spPr>
          <a:xfrm>
            <a:off x="695318" y="5531964"/>
            <a:ext cx="711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r'(&lt;.+&gt;)&lt;b&gt;(.+)&lt;/b&gt;(.+)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(&lt;.+&gt;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&lt;.+&gt;)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ED1900D-475A-F8AB-FCB4-5718508E4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921" y="3217284"/>
            <a:ext cx="3343845" cy="10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C2B0D3-8EB6-A33A-BA54-E94FCE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44D4EC-2B38-B5CD-5D3D-6615C0C6A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48" y="3142427"/>
            <a:ext cx="6805569" cy="87196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6E07DD-27EF-5367-2A5C-C9048D274CC5}"/>
              </a:ext>
            </a:extLst>
          </p:cNvPr>
          <p:cNvSpPr txBox="1"/>
          <p:nvPr/>
        </p:nvSpPr>
        <p:spPr>
          <a:xfrm>
            <a:off x="730428" y="772349"/>
            <a:ext cx="536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got separated by a new line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5B332D4-58BB-13AA-75EA-2183F6D47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35" y="4561704"/>
            <a:ext cx="7235481" cy="940308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D9CFFD25-1478-6BE2-E851-D9DEB40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53A9C9-AAD7-CEAF-CE29-4BC1ED01B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73" y="1536359"/>
            <a:ext cx="5823520" cy="12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C4E3E-BC4D-2BFD-A04F-0A5C03AE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</a:rPr>
              <a:t>Text to dictionary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9357B3-6D01-7391-AAB1-0921ED29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04963F-A248-94F9-7057-02C11DC3C0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485"/>
          <a:stretch/>
        </p:blipFill>
        <p:spPr>
          <a:xfrm>
            <a:off x="1186421" y="200237"/>
            <a:ext cx="4833202" cy="64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1B52E-FF73-C20F-9776-90CE7F0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Join the JSON </a:t>
            </a:r>
            <a:r>
              <a:rPr lang="en-US" sz="5400" dirty="0">
                <a:solidFill>
                  <a:srgbClr val="EBEBEB"/>
                </a:solidFill>
              </a:rPr>
              <a:t>files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4CF886-E113-5EB5-645B-F6E8E213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8229226-C030-4A6C-E83E-304A2300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69646" y="570703"/>
            <a:ext cx="6270662" cy="2618001"/>
          </a:xfrm>
          <a:prstGeom prst="rect">
            <a:avLst/>
          </a:prstGeom>
          <a:effec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ADABDE-4EF9-B5C8-BB03-FF10509747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1"/>
          <a:stretch/>
        </p:blipFill>
        <p:spPr>
          <a:xfrm>
            <a:off x="278651" y="3850547"/>
            <a:ext cx="7252652" cy="21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1796</TotalTime>
  <Words>251</Words>
  <Application>Microsoft Office PowerPoint</Application>
  <PresentationFormat>Ecrã Panorâmico</PresentationFormat>
  <Paragraphs>63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JetBrains Mono NL ExtraLight</vt:lpstr>
      <vt:lpstr>Times New Roman</vt:lpstr>
      <vt:lpstr>Wingdings 3</vt:lpstr>
      <vt:lpstr>Ião</vt:lpstr>
      <vt:lpstr>Natural Language Processing</vt:lpstr>
      <vt:lpstr>PDF Files</vt:lpstr>
      <vt:lpstr>Basic Work Flow</vt:lpstr>
      <vt:lpstr>Example: Glossario de Termos Medicos Tecnicos e Populares.pdf</vt:lpstr>
      <vt:lpstr>Apresentação do PowerPoint</vt:lpstr>
      <vt:lpstr>Exceptions</vt:lpstr>
      <vt:lpstr>Exceptions</vt:lpstr>
      <vt:lpstr>Text to dictionary</vt:lpstr>
      <vt:lpstr>Join the JSON files</vt:lpstr>
      <vt:lpstr>Natural Language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Hugo Baptista Fernandes Silva</cp:lastModifiedBy>
  <cp:revision>45</cp:revision>
  <dcterms:created xsi:type="dcterms:W3CDTF">2022-11-21T17:56:59Z</dcterms:created>
  <dcterms:modified xsi:type="dcterms:W3CDTF">2023-04-19T22:29:00Z</dcterms:modified>
</cp:coreProperties>
</file>