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21E682-536B-4E14-916E-AD9EF956D1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821E682-536B-4E14-916E-AD9EF956D1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821E682-536B-4E14-916E-AD9EF956D1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821E682-536B-4E14-916E-AD9EF956D1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FF4AD-99C4-47C0-A078-339BE33CD0D0}" type="slidenum">
              <a:rPr lang="en-US" smtClean="0"/>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821E682-536B-4E14-916E-AD9EF956D1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6821E682-536B-4E14-916E-AD9EF956D1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6821E682-536B-4E14-916E-AD9EF956D1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821E682-536B-4E14-916E-AD9EF956D1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821E682-536B-4E14-916E-AD9EF956D1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821E682-536B-4E14-916E-AD9EF956D1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821E682-536B-4E14-916E-AD9EF956D1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6821E682-536B-4E14-916E-AD9EF956D1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6821E682-536B-4E14-916E-AD9EF956D1E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21E682-536B-4E14-916E-AD9EF956D1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1E682-536B-4E14-916E-AD9EF956D1E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821E682-536B-4E14-916E-AD9EF956D1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821E682-536B-4E14-916E-AD9EF956D1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FF4AD-99C4-47C0-A078-339BE33CD0D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821E682-536B-4E14-916E-AD9EF956D1EB}" type="datetimeFigureOut">
              <a:rPr lang="en-US" smtClean="0"/>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09FF4AD-99C4-47C0-A078-339BE33CD0D0}"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ARDIUNO BASED DROWSINESS DETECTION AND ALERTING SYSTEM</a:t>
            </a:r>
            <a:endParaRPr lang="en-US" dirty="0"/>
          </a:p>
        </p:txBody>
      </p:sp>
      <p:sp>
        <p:nvSpPr>
          <p:cNvPr id="3" name="Subtitle 2"/>
          <p:cNvSpPr>
            <a:spLocks noGrp="1"/>
          </p:cNvSpPr>
          <p:nvPr>
            <p:ph type="subTitle" idx="1"/>
          </p:nvPr>
        </p:nvSpPr>
        <p:spPr>
          <a:xfrm>
            <a:off x="1595120" y="3602355"/>
            <a:ext cx="9001760" cy="2982595"/>
          </a:xfrm>
        </p:spPr>
        <p:txBody>
          <a:bodyPr>
            <a:normAutofit lnSpcReduction="20000"/>
          </a:bodyPr>
          <a:lstStyle/>
          <a:p>
            <a:r>
              <a:rPr lang="en-US" dirty="0" smtClean="0"/>
              <a:t>MINI PROJECT BY</a:t>
            </a:r>
            <a:endParaRPr lang="en-US" dirty="0" smtClean="0"/>
          </a:p>
          <a:p>
            <a:r>
              <a:rPr lang="en-US" dirty="0" err="1" smtClean="0"/>
              <a:t>Vaisakh.M.Nair</a:t>
            </a:r>
            <a:endParaRPr lang="en-US" dirty="0" smtClean="0"/>
          </a:p>
          <a:p>
            <a:r>
              <a:rPr lang="en-US" dirty="0" err="1" smtClean="0"/>
              <a:t>[BIOMEDICAL ENGINEERING-3RD YEAR]</a:t>
            </a:r>
            <a:endParaRPr lang="en-US" dirty="0" err="1" smtClean="0"/>
          </a:p>
          <a:p>
            <a:endParaRPr lang="en-US" dirty="0" smtClean="0"/>
          </a:p>
        </p:txBody>
      </p:sp>
      <p:pic>
        <p:nvPicPr>
          <p:cNvPr id="4" name="image2.png"/>
          <p:cNvPicPr>
            <a:picLocks noChangeAspect="1"/>
          </p:cNvPicPr>
          <p:nvPr/>
        </p:nvPicPr>
        <p:blipFill>
          <a:blip r:embed="rId1" cstate="print"/>
          <a:stretch>
            <a:fillRect/>
          </a:stretch>
        </p:blipFill>
        <p:spPr>
          <a:xfrm>
            <a:off x="8082915" y="364490"/>
            <a:ext cx="3691890" cy="104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Rectangles 3"/>
          <p:cNvSpPr/>
          <p:nvPr/>
        </p:nvSpPr>
        <p:spPr>
          <a:xfrm>
            <a:off x="3267710" y="2829560"/>
            <a:ext cx="5655945" cy="119888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THANK YOU</a:t>
            </a:r>
            <a:endParaRPr lang="en-US" altLang="zh-CN" sz="72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sz="half" idx="1"/>
          </p:nvPr>
        </p:nvSpPr>
        <p:spPr>
          <a:xfrm>
            <a:off x="913765" y="2088515"/>
            <a:ext cx="10353675" cy="3702685"/>
          </a:xfrm>
        </p:spPr>
        <p:txBody>
          <a:bodyPr/>
          <a:lstStyle/>
          <a:p>
            <a:r>
              <a:rPr lang="en-US" dirty="0">
                <a:effectLst/>
              </a:rPr>
              <a:t>Road accidents became a matter of concern due to the huge increase in traffic.</a:t>
            </a:r>
            <a:endParaRPr lang="en-US" dirty="0">
              <a:effectLst/>
            </a:endParaRPr>
          </a:p>
          <a:p>
            <a:r>
              <a:rPr lang="en-US" dirty="0">
                <a:effectLst/>
              </a:rPr>
              <a:t> The primary cause of accidents is due to the drowsiness of drivers in the nighttime. </a:t>
            </a:r>
            <a:endParaRPr lang="en-US" dirty="0">
              <a:effectLst/>
            </a:endParaRPr>
          </a:p>
          <a:p>
            <a:r>
              <a:rPr lang="en-US" dirty="0">
                <a:effectLst/>
              </a:rPr>
              <a:t>Fatigue and drowsiness are some of the leading causes of major accidents on Highways.</a:t>
            </a:r>
            <a:endParaRPr lang="en-US" dirty="0">
              <a:effectLst/>
            </a:endParaRPr>
          </a:p>
          <a:p>
            <a:r>
              <a:rPr lang="en-US" dirty="0">
                <a:effectLst/>
              </a:rPr>
              <a:t> The only solution to this problem is detecting the drowsiness and alerting the driver.</a:t>
            </a:r>
            <a:endParaRPr lang="en-US" dirty="0"/>
          </a:p>
        </p:txBody>
      </p:sp>
      <p:pic>
        <p:nvPicPr>
          <p:cNvPr id="4" name="image2.png"/>
          <p:cNvPicPr>
            <a:picLocks noChangeAspect="1"/>
          </p:cNvPicPr>
          <p:nvPr>
            <p:ph sz="half" idx="2"/>
          </p:nvPr>
        </p:nvPicPr>
        <p:blipFill>
          <a:blip r:embed="rId1" cstate="print"/>
          <a:stretch>
            <a:fillRect/>
          </a:stretch>
        </p:blipFill>
        <p:spPr>
          <a:xfrm>
            <a:off x="7787640" y="266065"/>
            <a:ext cx="3766820" cy="803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Materials Required for Building a Drowsiness </a:t>
            </a:r>
            <a:r>
              <a:rPr lang="en-US" dirty="0" smtClean="0">
                <a:effectLst/>
              </a:rPr>
              <a:t>Detector</a:t>
            </a:r>
            <a:endParaRPr lang="en-US" dirty="0"/>
          </a:p>
        </p:txBody>
      </p:sp>
      <p:sp>
        <p:nvSpPr>
          <p:cNvPr id="3" name="Content Placeholder 2"/>
          <p:cNvSpPr>
            <a:spLocks noGrp="1"/>
          </p:cNvSpPr>
          <p:nvPr>
            <p:ph sz="half" idx="1"/>
          </p:nvPr>
        </p:nvSpPr>
        <p:spPr/>
        <p:txBody>
          <a:bodyPr/>
          <a:lstStyle/>
          <a:p>
            <a:r>
              <a:rPr lang="en-US" dirty="0">
                <a:effectLst/>
              </a:rPr>
              <a:t>Arduino Nano</a:t>
            </a:r>
            <a:endParaRPr lang="en-US" dirty="0">
              <a:effectLst/>
            </a:endParaRPr>
          </a:p>
          <a:p>
            <a:r>
              <a:rPr lang="en-US" dirty="0" err="1">
                <a:effectLst/>
              </a:rPr>
              <a:t>Eyeblink</a:t>
            </a:r>
            <a:r>
              <a:rPr lang="en-US" dirty="0">
                <a:effectLst/>
              </a:rPr>
              <a:t> Sensor</a:t>
            </a:r>
            <a:endParaRPr lang="en-US" dirty="0">
              <a:effectLst/>
            </a:endParaRPr>
          </a:p>
          <a:p>
            <a:r>
              <a:rPr lang="en-US" dirty="0">
                <a:effectLst/>
              </a:rPr>
              <a:t>RF Transceiver Module</a:t>
            </a:r>
            <a:endParaRPr lang="en-US" dirty="0">
              <a:effectLst/>
            </a:endParaRPr>
          </a:p>
          <a:p>
            <a:r>
              <a:rPr lang="en-US" dirty="0">
                <a:effectLst/>
              </a:rPr>
              <a:t>Buzzer</a:t>
            </a:r>
            <a:endParaRPr lang="en-US" dirty="0">
              <a:effectLst/>
            </a:endParaRPr>
          </a:p>
          <a:p>
            <a:r>
              <a:rPr lang="en-US" dirty="0">
                <a:effectLst/>
              </a:rPr>
              <a:t>9V Battery</a:t>
            </a:r>
            <a:endParaRPr lang="en-US" dirty="0">
              <a:effectLst/>
            </a:endParaRPr>
          </a:p>
          <a:p>
            <a:r>
              <a:rPr lang="en-US" dirty="0">
                <a:effectLst/>
              </a:rPr>
              <a:t>12V DC power supply</a:t>
            </a:r>
            <a:endParaRPr lang="en-US" dirty="0">
              <a:effectLst/>
            </a:endParaRPr>
          </a:p>
          <a:p>
            <a:endParaRPr lang="en-US" dirty="0"/>
          </a:p>
        </p:txBody>
      </p:sp>
      <p:pic>
        <p:nvPicPr>
          <p:cNvPr id="4" name="image2.png"/>
          <p:cNvPicPr>
            <a:picLocks noChangeAspect="1"/>
          </p:cNvPicPr>
          <p:nvPr>
            <p:ph sz="half" idx="2"/>
          </p:nvPr>
        </p:nvPicPr>
        <p:blipFill>
          <a:blip r:embed="rId1" cstate="print"/>
          <a:stretch>
            <a:fillRect/>
          </a:stretch>
        </p:blipFill>
        <p:spPr>
          <a:xfrm>
            <a:off x="7923530" y="5659755"/>
            <a:ext cx="3343910" cy="887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Eye Blink Sensor</a:t>
            </a:r>
            <a:endParaRPr lang="en-US" dirty="0"/>
          </a:p>
        </p:txBody>
      </p:sp>
      <p:sp>
        <p:nvSpPr>
          <p:cNvPr id="3" name="Content Placeholder 2"/>
          <p:cNvSpPr>
            <a:spLocks noGrp="1"/>
          </p:cNvSpPr>
          <p:nvPr>
            <p:ph sz="half" idx="1"/>
          </p:nvPr>
        </p:nvSpPr>
        <p:spPr>
          <a:xfrm>
            <a:off x="913765" y="2088515"/>
            <a:ext cx="11091545" cy="3702685"/>
          </a:xfrm>
        </p:spPr>
        <p:txBody>
          <a:bodyPr/>
          <a:lstStyle/>
          <a:p>
            <a:r>
              <a:rPr lang="en-US" dirty="0">
                <a:effectLst/>
              </a:rPr>
              <a:t>The </a:t>
            </a:r>
            <a:r>
              <a:rPr lang="en-US" b="1" dirty="0">
                <a:effectLst/>
              </a:rPr>
              <a:t>eye blink sensor</a:t>
            </a:r>
            <a:r>
              <a:rPr lang="en-US" dirty="0">
                <a:effectLst/>
              </a:rPr>
              <a:t> is used to detect the eye blinks and using which we can also detect the activities like the Drowsiness of the driver while driving. It works based on the technology of Infrared LED. It contains an Infrared transmitter and Receiver LED which is used to detect the eye blink. The working of the simple IR sensor is shown as </a:t>
            </a:r>
            <a:r>
              <a:rPr lang="en-US" dirty="0" smtClean="0">
                <a:effectLst/>
              </a:rPr>
              <a:t>below:</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09131" y="3763617"/>
            <a:ext cx="5879175" cy="2963104"/>
          </a:xfrm>
          <a:prstGeom prst="rect">
            <a:avLst/>
          </a:prstGeom>
        </p:spPr>
      </p:pic>
      <p:pic>
        <p:nvPicPr>
          <p:cNvPr id="5" name="image2.png"/>
          <p:cNvPicPr>
            <a:picLocks noChangeAspect="1"/>
          </p:cNvPicPr>
          <p:nvPr>
            <p:ph sz="half" idx="2"/>
          </p:nvPr>
        </p:nvPicPr>
        <p:blipFill>
          <a:blip r:embed="rId2" cstate="print"/>
          <a:stretch>
            <a:fillRect/>
          </a:stretch>
        </p:blipFill>
        <p:spPr>
          <a:xfrm>
            <a:off x="8164195" y="231140"/>
            <a:ext cx="3841115" cy="1019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a:xfrm>
            <a:off x="537210" y="828040"/>
            <a:ext cx="11004550" cy="5612130"/>
          </a:xfrm>
        </p:spPr>
        <p:txBody>
          <a:bodyPr>
            <a:normAutofit fontScale="82500"/>
          </a:bodyPr>
          <a:lstStyle/>
          <a:p>
            <a:r>
              <a:rPr lang="en-US" dirty="0">
                <a:effectLst/>
              </a:rPr>
              <a:t>As shown in the image above, infrared sensors consist of two elements: infrared transmitter which acts as the source, and infrared receiver which acts as the receiver. </a:t>
            </a:r>
            <a:endParaRPr lang="en-US" dirty="0">
              <a:effectLst/>
            </a:endParaRPr>
          </a:p>
          <a:p>
            <a:r>
              <a:rPr lang="en-US" dirty="0">
                <a:effectLst/>
              </a:rPr>
              <a:t>Infrared sources include an IR LED and Infrared detectors include photodiodes. The energy emitted by the infrared source is reflected by an object and falls back on the infrared detector. </a:t>
            </a:r>
            <a:endParaRPr lang="en-US" dirty="0">
              <a:effectLst/>
            </a:endParaRPr>
          </a:p>
          <a:p>
            <a:r>
              <a:rPr lang="en-US" dirty="0">
                <a:effectLst/>
              </a:rPr>
              <a:t>When the light emitted by the IR LED falls on the receiver, the resistance of the photodiode falls down significantly. This </a:t>
            </a:r>
            <a:r>
              <a:rPr lang="en-US" dirty="0" err="1">
                <a:effectLst/>
              </a:rPr>
              <a:t>photoreceiver</a:t>
            </a:r>
            <a:r>
              <a:rPr lang="en-US" dirty="0">
                <a:effectLst/>
              </a:rPr>
              <a:t> is connected with a potentiometer to form a voltage divider circuit, which gives a variable analog output when blinking activity is detected.</a:t>
            </a:r>
            <a:endParaRPr lang="en-US" dirty="0">
              <a:effectLst/>
            </a:endParaRPr>
          </a:p>
          <a:p>
            <a:r>
              <a:rPr lang="en-US" dirty="0">
                <a:effectLst/>
              </a:rPr>
              <a:t>When the incident radiation is more on the photodiode, the voltage drop across the series resistor/Potentiometer will be high. In the Comparator IC which is nothing but an </a:t>
            </a:r>
            <a:r>
              <a:rPr lang="en-US" b="1" dirty="0">
                <a:effectLst/>
              </a:rPr>
              <a:t>Operational Amplifiers</a:t>
            </a:r>
            <a:r>
              <a:rPr lang="en-US" dirty="0">
                <a:effectLst/>
              </a:rPr>
              <a:t>, or </a:t>
            </a:r>
            <a:r>
              <a:rPr lang="en-US" b="1" dirty="0">
                <a:effectLst/>
              </a:rPr>
              <a:t>Op-amps</a:t>
            </a:r>
            <a:r>
              <a:rPr lang="en-US" dirty="0">
                <a:effectLst/>
              </a:rPr>
              <a:t>, both the reference analog voltage and the actual output voltages are compared.</a:t>
            </a:r>
            <a:endParaRPr lang="en-US" dirty="0">
              <a:effectLst/>
            </a:endParaRPr>
          </a:p>
          <a:p>
            <a:r>
              <a:rPr lang="en-US" dirty="0">
                <a:effectLst/>
              </a:rPr>
              <a:t> If the voltage across the resistor series to photodiode is greater than that of the reference voltage, the output of the comparator is high, else Low. As the output of the comparator is connected to an LED, it glows when the sensor detects some activity such as eye blinking. The threshold voltage can be adjusted by adjusting the potentiometer depending on the environmental conditions.</a:t>
            </a:r>
            <a:endParaRPr lang="en-US" dirty="0">
              <a:effectLst/>
            </a:endParaRPr>
          </a:p>
          <a:p>
            <a:endParaRPr lang="en-US" dirty="0"/>
          </a:p>
        </p:txBody>
      </p:sp>
      <p:pic>
        <p:nvPicPr>
          <p:cNvPr id="4" name="image2.png"/>
          <p:cNvPicPr>
            <a:picLocks noChangeAspect="1"/>
          </p:cNvPicPr>
          <p:nvPr>
            <p:ph sz="half" idx="2"/>
          </p:nvPr>
        </p:nvPicPr>
        <p:blipFill>
          <a:blip r:embed="rId1" cstate="print"/>
          <a:stretch>
            <a:fillRect/>
          </a:stretch>
        </p:blipFill>
        <p:spPr>
          <a:xfrm>
            <a:off x="9372600" y="300990"/>
            <a:ext cx="1986280" cy="52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433 MHz RF Transceiver Module</a:t>
            </a:r>
            <a:endParaRPr lang="en-US"/>
          </a:p>
        </p:txBody>
      </p:sp>
      <p:sp>
        <p:nvSpPr>
          <p:cNvPr id="3" name="Content Placeholder 2"/>
          <p:cNvSpPr>
            <a:spLocks noGrp="1"/>
          </p:cNvSpPr>
          <p:nvPr>
            <p:ph idx="1"/>
          </p:nvPr>
        </p:nvSpPr>
        <p:spPr/>
        <p:txBody>
          <a:bodyPr/>
          <a:p>
            <a:r>
              <a:rPr lang="en-US"/>
              <a:t>The RF stands for Radio Frequency. The corresponding frequency range varies between 30 kHz &amp; 300 GHz. Here we are using a 433 MHz RF Transceiver Module. This RF module comprises a 433 MHz RF Transmitter and RF Receiver.</a:t>
            </a:r>
            <a:endParaRPr lang="en-US"/>
          </a:p>
          <a:p>
            <a:r>
              <a:rPr lang="en-US"/>
              <a:t> The transmitter/receiver (Tx/Rx) pair operates at a frequency of 433 MHz. An RF transmitter receives serial data and transmits it wirelessly through RF through its antenna. The transmitted data is received by an RF receiver operating at the same frequency as that of the transmitter.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0000"/>
          </a:bodyPr>
          <a:lstStyle/>
          <a:p>
            <a:pPr marL="0" indent="0">
              <a:buNone/>
            </a:pPr>
            <a:r>
              <a:rPr lang="en-US"/>
              <a:t>RF Transmitter</a:t>
            </a:r>
            <a:endParaRPr lang="en-US"/>
          </a:p>
          <a:p>
            <a:r>
              <a:rPr lang="en-US"/>
              <a:t>The RF transmitter module uses Amplitude Shift Keying (ASK) and operates at 433MHz. The transmitter module takes serial data input and transmits that signal through RF. The transmitted signals are then received by the receiver module wirelessly.</a:t>
            </a:r>
            <a:endParaRPr lang="en-US"/>
          </a:p>
          <a:p>
            <a:r>
              <a:rPr lang="en-US"/>
              <a:t>Ground: Transmitter ground. Connect to the ground plane</a:t>
            </a:r>
            <a:endParaRPr lang="en-US"/>
          </a:p>
          <a:p>
            <a:r>
              <a:rPr lang="en-US"/>
              <a:t>Data: Serial data input pin</a:t>
            </a:r>
            <a:endParaRPr lang="en-US"/>
          </a:p>
          <a:p>
            <a:r>
              <a:rPr lang="en-US"/>
              <a:t>VCC: Supply voltage; 5V</a:t>
            </a:r>
            <a:endParaRPr lang="en-US"/>
          </a:p>
          <a:p>
            <a:r>
              <a:rPr lang="en-US"/>
              <a:t>ANT: Antenna output pin </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a:bodyPr>
          <a:p>
            <a:pPr marL="0" indent="0">
              <a:buNone/>
            </a:pPr>
            <a:r>
              <a:rPr lang="en-US"/>
              <a:t>RF Receiver</a:t>
            </a:r>
            <a:endParaRPr lang="en-US"/>
          </a:p>
          <a:p>
            <a:endParaRPr lang="en-US"/>
          </a:p>
          <a:p>
            <a:r>
              <a:rPr lang="en-US"/>
              <a:t>The RF receiver module receives the data and sends it to the data OUTPUT pin. The output data can be decoded by the Microcontroller for further action.</a:t>
            </a:r>
            <a:endParaRPr lang="en-US"/>
          </a:p>
          <a:p>
            <a:r>
              <a:rPr lang="en-US"/>
              <a:t>Ground: Receiver ground. Connect to the ground plane</a:t>
            </a:r>
            <a:endParaRPr lang="en-US"/>
          </a:p>
          <a:p>
            <a:r>
              <a:rPr lang="en-US"/>
              <a:t>Data: Serial data output pin</a:t>
            </a:r>
            <a:endParaRPr lang="en-US"/>
          </a:p>
          <a:p>
            <a:r>
              <a:rPr lang="en-US"/>
              <a:t>VCC: Supply voltage; 5V</a:t>
            </a:r>
            <a:endParaRPr lang="en-US"/>
          </a:p>
          <a:p>
            <a:r>
              <a:rPr lang="en-US"/>
              <a:t>ANT: Antenna input pin </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p:txBody>
          <a:bodyPr/>
          <a:p>
            <a:pPr marL="0" indent="0">
              <a:buNone/>
            </a:pPr>
            <a:r>
              <a:rPr lang="en-US"/>
              <a:t> </a:t>
            </a:r>
            <a:endParaRPr lang="en-US"/>
          </a:p>
          <a:p>
            <a:r>
              <a:rPr lang="en-US"/>
              <a:t> now it’s time to test the working. First switch on the power in both Transmitter and Receiver sides.</a:t>
            </a:r>
            <a:endParaRPr lang="en-US"/>
          </a:p>
          <a:p>
            <a:r>
              <a:rPr lang="en-US"/>
              <a:t> Ensure power is coming at both ends. Wear the Sunglass having eye blink sensor and try blinking eye normally, there should be a LED glowing on the sensor.</a:t>
            </a:r>
            <a:endParaRPr lang="en-US"/>
          </a:p>
          <a:p>
            <a:r>
              <a:rPr lang="en-US"/>
              <a:t> If not, then try to vary the potentiometer to change the sensitivity till it detects the eye blink successfully. After successful detection, try for drowsiness by delayed blinking, it should alert by beeping the buzzer.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0</TotalTime>
  <Words>3972</Words>
  <Application>WPS Presentation</Application>
  <PresentationFormat>Widescreen</PresentationFormat>
  <Paragraphs>64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Bookman Old Style</vt:lpstr>
      <vt:lpstr>Rockwell</vt:lpstr>
      <vt:lpstr>Microsoft YaHei</vt:lpstr>
      <vt:lpstr>Arial Unicode MS</vt:lpstr>
      <vt:lpstr>Calibri</vt:lpstr>
      <vt:lpstr>Damask</vt:lpstr>
      <vt:lpstr>ARDIUNO BASED DROWSINESS DETECTION AND ALERTING SYSTEM</vt:lpstr>
      <vt:lpstr>Objective </vt:lpstr>
      <vt:lpstr>Materials Required for Building a Drowsiness Detector</vt:lpstr>
      <vt:lpstr>Eye Blink Sensor</vt:lpstr>
      <vt:lpstr>PowerPoint 演示文稿</vt:lpstr>
      <vt:lpstr>433 MHz RF Transceiver Module</vt:lpstr>
      <vt:lpstr>PowerPoint 演示文稿</vt:lpstr>
      <vt:lpstr>PowerPoint 演示文稿</vt:lpstr>
      <vt:lpstr>Result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ARDIUNO BASED DROWSINESS DETECTION AND ALERTING SYSTEM</dc:title>
  <dc:creator>hp</dc:creator>
  <cp:lastModifiedBy>hp</cp:lastModifiedBy>
  <cp:revision>12</cp:revision>
  <dcterms:created xsi:type="dcterms:W3CDTF">2023-07-05T13:54:00Z</dcterms:created>
  <dcterms:modified xsi:type="dcterms:W3CDTF">2023-07-21T09:16:38Z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590EE8F2EF6F4B57959F1780E4C7905E</vt:lpwstr>
  </property>
  <property fmtid="{D5CDD505-2E9C-101B-9397-08002B2CF9AE}" pid="3" name="KSOProductBuildVer">
    <vt:lpwstr>1033-11.2.0.11537</vt:lpwstr>
  </property>
</Properties>
</file>