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73" r:id="rId5"/>
    <p:sldId id="272" r:id="rId6"/>
    <p:sldId id="284" r:id="rId7"/>
    <p:sldId id="285" r:id="rId8"/>
    <p:sldId id="286" r:id="rId9"/>
    <p:sldId id="275" r:id="rId10"/>
    <p:sldId id="287" r:id="rId11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07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B3EFA9F-C412-429E-A216-1477E2D3A956}" type="datetime1">
              <a:rPr lang="fr-FR" smtClean="0"/>
              <a:t>04/01/2023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EF054BB-8F28-4346-8754-0E5644500E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22309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1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0BFA5F3-7260-4ADE-95B2-6A2F315CE5B1}" type="datetime1">
              <a:rPr lang="fr-FR" noProof="1" dirty="0" smtClean="0"/>
              <a:t>04/01/2023</a:t>
            </a:fld>
            <a:endParaRPr lang="fr-FR" noProof="1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1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1"/>
              <a:t>Modifiez les styles du texte du masque</a:t>
            </a:r>
          </a:p>
          <a:p>
            <a:pPr lvl="1" rtl="0"/>
            <a:r>
              <a:rPr lang="fr-FR" noProof="1"/>
              <a:t>Deuxième niveau</a:t>
            </a:r>
          </a:p>
          <a:p>
            <a:pPr lvl="2" rtl="0"/>
            <a:r>
              <a:rPr lang="fr-FR" noProof="1"/>
              <a:t>Troisième niveau</a:t>
            </a:r>
          </a:p>
          <a:p>
            <a:pPr lvl="3" rtl="0"/>
            <a:r>
              <a:rPr lang="fr-FR" noProof="1"/>
              <a:t>Quatrième niveau</a:t>
            </a:r>
          </a:p>
          <a:p>
            <a:pPr lvl="4" rtl="0"/>
            <a:r>
              <a:rPr lang="fr-FR" noProof="1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1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70A596-7141-45E9-836C-E467146705EF}" type="slidenum">
              <a:rPr lang="fr-FR" noProof="1" dirty="0" smtClean="0"/>
              <a:t>‹N°›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7395994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170A596-7141-45E9-836C-E467146705E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8751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170A596-7141-45E9-836C-E467146705E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1840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170A596-7141-45E9-836C-E467146705E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8455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170A596-7141-45E9-836C-E467146705E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7320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170A596-7141-45E9-836C-E467146705E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1823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170A596-7141-45E9-836C-E467146705E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564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889A37-8A95-42A4-AFC9-7383AB8BF488}" type="datetime1">
              <a:rPr lang="fr-FR" noProof="0" smtClean="0"/>
              <a:t>04/01/2023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920A50-CE29-4D56-8DD3-A114DB0193C3}" type="datetime1">
              <a:rPr lang="fr-FR" noProof="0" smtClean="0"/>
              <a:t>04/01/2023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199" y="274638"/>
            <a:ext cx="7973291" cy="5897562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 rtlCol="0"/>
          <a:lstStyle/>
          <a:p>
            <a:pPr rtl="0"/>
            <a:fld id="{D87356D5-22B3-4003-89D3-E74DB92ADEC4}" type="datetime1">
              <a:rPr lang="fr-FR" noProof="0" smtClean="0"/>
              <a:t>04/01/2023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841600-C4FC-4079-B16B-BF1BFC0EAB74}" type="datetime1">
              <a:rPr lang="fr-FR" noProof="0" smtClean="0"/>
              <a:t>04/01/2023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rtlCol="0"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33191" y="4010334"/>
            <a:ext cx="10515600" cy="117463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053F34C-1821-4B53-AF2C-EEF6DF44416C}" type="datetime1">
              <a:rPr lang="fr-FR" noProof="0" smtClean="0"/>
              <a:t>04/01/2023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205344" y="2011680"/>
            <a:ext cx="4754880" cy="420624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230391" y="2011680"/>
            <a:ext cx="4754880" cy="420624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C33213-712A-4B85-B313-6F827B2F2A0A}" type="datetime1">
              <a:rPr lang="fr-FR" noProof="0" smtClean="0"/>
              <a:t>04/01/2023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207008" y="1913470"/>
            <a:ext cx="4754880" cy="7430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207008" y="2656566"/>
            <a:ext cx="4754880" cy="356616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231230" y="1913470"/>
            <a:ext cx="4754880" cy="7430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231230" y="2656564"/>
            <a:ext cx="4754880" cy="356616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531DD7-22DF-49A9-8C84-B9864C744DA4}" type="datetime1">
              <a:rPr lang="fr-FR" noProof="0" smtClean="0"/>
              <a:t>04/01/2023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6DF441-AC97-435E-BAA1-820B762CB82B}" type="datetime1">
              <a:rPr lang="fr-FR" noProof="0" smtClean="0"/>
              <a:t>04/01/2023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363871-8A8D-4360-8CD9-7483BC1C8C14}" type="datetime1">
              <a:rPr lang="fr-FR" noProof="0" smtClean="0"/>
              <a:t>04/01/2023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207008" y="2120054"/>
            <a:ext cx="6126480" cy="411480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7789023" y="2147486"/>
            <a:ext cx="3200400" cy="3432319"/>
          </a:xfrm>
        </p:spPr>
        <p:txBody>
          <a:bodyPr rtlCol="0"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D22426-D826-4368-808A-D54DBAE496FD}" type="datetime1">
              <a:rPr lang="fr-FR" noProof="0" smtClean="0"/>
              <a:t>04/01/2023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rtlCol="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7790688" y="2150621"/>
            <a:ext cx="3200400" cy="3429000"/>
          </a:xfrm>
        </p:spPr>
        <p:txBody>
          <a:bodyPr rtlCol="0"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3FC265-7099-454F-B43A-37D7B3DFF4EE}" type="datetime1">
              <a:rPr lang="fr-FR" noProof="0" smtClean="0"/>
              <a:t>04/01/2023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pPr rtl="0"/>
            <a:fld id="{DB6E0FA8-E552-450C-94C6-528FC21718D8}" type="datetime1">
              <a:rPr lang="fr-FR" noProof="0" smtClean="0"/>
              <a:t>04/01/2023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pPr rtl="0"/>
            <a:fld id="{4FAB73BC-B049-4115-A692-8D63A059BFB8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6758CB7-007C-40DF-A901-600703FB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20" y="-66492"/>
            <a:ext cx="12191980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459C3A3-8B02-4FAB-91CE-E81E1BA31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048" y="2059012"/>
            <a:ext cx="12188952" cy="1828800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fr-FR">
              <a:solidFill>
                <a:srgbClr val="FFFFFF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DA2022F-1436-49C5-9347-FDDDF4EE8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rtlCol="0"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SHREKOS</a:t>
            </a:r>
          </a:p>
        </p:txBody>
      </p:sp>
      <p:sp>
        <p:nvSpPr>
          <p:cNvPr id="21" name="Rectangle 20">
            <a:extLst>
              <a:ext uri="{FF2B5EF4-FFF2-40B4-BE49-F238E27FC236}">
                <a16:creationId xmlns:a16="http://schemas.microsoft.com/office/drawing/2014/main" id="{EDB366A7-87C2-43BB-AF03-1AF039EE1D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48" y="3887812"/>
            <a:ext cx="12188952" cy="457200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fr-FR">
              <a:solidFill>
                <a:srgbClr val="FFFFFF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3AFC42E-AFA6-46AC-9C10-EDB2F8341A62}"/>
              </a:ext>
            </a:extLst>
          </p:cNvPr>
          <p:cNvSpPr txBox="1"/>
          <p:nvPr/>
        </p:nvSpPr>
        <p:spPr>
          <a:xfrm>
            <a:off x="2755107" y="3934286"/>
            <a:ext cx="668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Projet Analyse et Conception de Logiciels</a:t>
            </a:r>
          </a:p>
        </p:txBody>
      </p:sp>
    </p:spTree>
    <p:extLst>
      <p:ext uri="{BB962C8B-B14F-4D97-AF65-F5344CB8AC3E}">
        <p14:creationId xmlns:p14="http://schemas.microsoft.com/office/powerpoint/2010/main" val="1811173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 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fr-FR" noProof="1">
              <a:solidFill>
                <a:srgbClr val="FFFFFF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 rtlCol="0">
            <a:normAutofit/>
          </a:bodyPr>
          <a:lstStyle/>
          <a:p>
            <a:r>
              <a:rPr lang="fr-FR" noProof="1"/>
              <a:t>SPRINT 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B4E64A3-6D9D-49C3-A734-EC56199C5BE3}"/>
              </a:ext>
            </a:extLst>
          </p:cNvPr>
          <p:cNvSpPr txBox="1"/>
          <p:nvPr/>
        </p:nvSpPr>
        <p:spPr>
          <a:xfrm>
            <a:off x="276225" y="2200097"/>
            <a:ext cx="6189889" cy="3505572"/>
          </a:xfr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>
            <a:defPPr rtl="0">
              <a:defRPr lang="fr-fr"/>
            </a:defPPr>
            <a:lvl2pPr marL="742950" lvl="1" indent="-285750">
              <a:buFontTx/>
              <a:buChar char="-"/>
            </a:lvl2pPr>
          </a:lstStyle>
          <a:p>
            <a:r>
              <a:rPr lang="fr-FR" sz="2000" i="1" u="sng" dirty="0"/>
              <a:t>Objectifs :</a:t>
            </a:r>
          </a:p>
          <a:p>
            <a:pPr lvl="1"/>
            <a:r>
              <a:rPr lang="fr-FR" sz="2000" dirty="0"/>
              <a:t>Générer un plateau</a:t>
            </a:r>
          </a:p>
          <a:p>
            <a:pPr lvl="1"/>
            <a:r>
              <a:rPr lang="fr-FR" sz="2000" dirty="0"/>
              <a:t>Déplacement guidé par le terminal </a:t>
            </a:r>
          </a:p>
          <a:p>
            <a:pPr lvl="1"/>
            <a:r>
              <a:rPr lang="fr-FR" sz="2000" dirty="0"/>
              <a:t>Possibilité pour le personnage de ne pas bouger</a:t>
            </a:r>
          </a:p>
          <a:p>
            <a:pPr lvl="1"/>
            <a:r>
              <a:rPr lang="fr-FR" sz="2000" dirty="0"/>
              <a:t>Première version du monstre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A9EE0D2-0E27-4185-8239-8E4B789F75B0}"/>
              </a:ext>
            </a:extLst>
          </p:cNvPr>
          <p:cNvSpPr txBox="1"/>
          <p:nvPr/>
        </p:nvSpPr>
        <p:spPr>
          <a:xfrm>
            <a:off x="6466114" y="2496968"/>
            <a:ext cx="6189889" cy="3505572"/>
          </a:xfr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>
            <a:defPPr rtl="0">
              <a:defRPr lang="fr-fr"/>
            </a:defPPr>
            <a:lvl2pPr marL="742950" lvl="1" indent="-285750">
              <a:buFontTx/>
              <a:buChar char="-"/>
            </a:lvl2pPr>
          </a:lstStyle>
          <a:p>
            <a:r>
              <a:rPr lang="fr-FR" sz="2000" i="1" u="sng" dirty="0"/>
              <a:t>Rétrospective :</a:t>
            </a:r>
          </a:p>
          <a:p>
            <a:pPr lvl="1"/>
            <a:r>
              <a:rPr lang="fr-FR" sz="2000" dirty="0"/>
              <a:t>Certaines classes sont vides</a:t>
            </a:r>
          </a:p>
          <a:p>
            <a:pPr lvl="1"/>
            <a:r>
              <a:rPr lang="fr-FR" sz="2000" dirty="0"/>
              <a:t>Tout fonctionne</a:t>
            </a:r>
          </a:p>
          <a:p>
            <a:pPr lvl="1"/>
            <a:r>
              <a:rPr lang="fr-FR" sz="2000" dirty="0"/>
              <a:t>Sprint long: pas assez de tâches prévues</a:t>
            </a:r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marL="0" lvl="1" indent="0">
              <a:buNone/>
            </a:pPr>
            <a:r>
              <a:rPr lang="fr-FR" sz="2000" i="1" u="sng" dirty="0"/>
              <a:t>Changements à faire:</a:t>
            </a:r>
          </a:p>
          <a:p>
            <a:pPr lvl="1"/>
            <a:r>
              <a:rPr lang="fr-FR" sz="2000" dirty="0"/>
              <a:t>Pas d’initialisation aléatoire des positions</a:t>
            </a:r>
          </a:p>
          <a:p>
            <a:pPr lvl="1"/>
            <a:r>
              <a:rPr lang="fr-FR" sz="2000" dirty="0"/>
              <a:t>Utiliser 2 objets x et y à la place d’un </a:t>
            </a:r>
            <a:r>
              <a:rPr lang="fr-FR" sz="2000" dirty="0" err="1"/>
              <a:t>ArrayList</a:t>
            </a:r>
            <a:endParaRPr lang="fr-FR" sz="2000" dirty="0"/>
          </a:p>
          <a:p>
            <a:pPr marL="0" lvl="1" indent="0">
              <a:buNone/>
            </a:pPr>
            <a:endParaRPr lang="fr-FR" sz="2000" i="1" u="sng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C68BEE9-1E96-0D89-1D71-4A9245976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19" y="4541754"/>
            <a:ext cx="5254768" cy="153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782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9614"/>
            <a:ext cx="12192000" cy="1613322"/>
          </a:xfrm>
          <a:solidFill>
            <a:schemeClr val="bg1"/>
          </a:solidFill>
        </p:spPr>
        <p:txBody>
          <a:bodyPr rtlCol="0">
            <a:normAutofit/>
          </a:bodyPr>
          <a:lstStyle/>
          <a:p>
            <a:r>
              <a:rPr lang="fr-FR" noProof="1">
                <a:solidFill>
                  <a:schemeClr val="tx1"/>
                </a:solidFill>
              </a:rPr>
              <a:t>           SPRINT 2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B4E64A3-6D9D-49C3-A734-EC56199C5BE3}"/>
              </a:ext>
            </a:extLst>
          </p:cNvPr>
          <p:cNvSpPr txBox="1"/>
          <p:nvPr/>
        </p:nvSpPr>
        <p:spPr>
          <a:xfrm>
            <a:off x="6232847" y="2031806"/>
            <a:ext cx="6189889" cy="3505572"/>
          </a:xfr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>
            <a:defPPr rtl="0">
              <a:defRPr lang="fr-fr"/>
            </a:defPPr>
            <a:lvl2pPr marL="742950" lvl="1" indent="-285750">
              <a:buFontTx/>
              <a:buChar char="-"/>
            </a:lvl2pPr>
          </a:lstStyle>
          <a:p>
            <a:r>
              <a:rPr lang="fr-FR" sz="2000" i="1" u="sng" dirty="0">
                <a:solidFill>
                  <a:schemeClr val="bg1"/>
                </a:solidFill>
              </a:rPr>
              <a:t>Objectifs :</a:t>
            </a:r>
          </a:p>
          <a:p>
            <a:pPr lvl="1"/>
            <a:r>
              <a:rPr lang="fr-FR" sz="2000" dirty="0">
                <a:solidFill>
                  <a:schemeClr val="bg1"/>
                </a:solidFill>
              </a:rPr>
              <a:t>Changer le plateau en fonction du niveau</a:t>
            </a:r>
          </a:p>
          <a:p>
            <a:pPr lvl="1"/>
            <a:r>
              <a:rPr lang="fr-FR" sz="2000" dirty="0">
                <a:solidFill>
                  <a:schemeClr val="bg1"/>
                </a:solidFill>
              </a:rPr>
              <a:t>Faire le graphisme du sprint 1</a:t>
            </a:r>
          </a:p>
          <a:p>
            <a:pPr lvl="1"/>
            <a:r>
              <a:rPr lang="fr-FR" sz="2000" dirty="0">
                <a:solidFill>
                  <a:schemeClr val="bg1"/>
                </a:solidFill>
              </a:rPr>
              <a:t>Changer le monstre en fonction du niveau</a:t>
            </a:r>
          </a:p>
          <a:p>
            <a:pPr lvl="1"/>
            <a:r>
              <a:rPr lang="fr-FR" sz="2000" dirty="0">
                <a:solidFill>
                  <a:schemeClr val="bg1"/>
                </a:solidFill>
              </a:rPr>
              <a:t>Initialisation des monstres</a:t>
            </a:r>
          </a:p>
          <a:p>
            <a:pPr marL="457200" lvl="1" indent="0">
              <a:buNone/>
            </a:pP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A9EE0D2-0E27-4185-8239-8E4B789F75B0}"/>
              </a:ext>
            </a:extLst>
          </p:cNvPr>
          <p:cNvSpPr txBox="1"/>
          <p:nvPr/>
        </p:nvSpPr>
        <p:spPr>
          <a:xfrm>
            <a:off x="6232848" y="3784592"/>
            <a:ext cx="6189889" cy="3505572"/>
          </a:xfr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>
            <a:defPPr rtl="0">
              <a:defRPr lang="fr-fr"/>
            </a:defPPr>
            <a:lvl2pPr marL="742950" lvl="1" indent="-285750">
              <a:buFontTx/>
              <a:buChar char="-"/>
            </a:lvl2pPr>
          </a:lstStyle>
          <a:p>
            <a:r>
              <a:rPr lang="fr-FR" sz="2000" i="1" u="sng" dirty="0">
                <a:solidFill>
                  <a:schemeClr val="bg1"/>
                </a:solidFill>
              </a:rPr>
              <a:t>Rétrospective :</a:t>
            </a:r>
          </a:p>
          <a:p>
            <a:pPr lvl="1"/>
            <a:r>
              <a:rPr lang="fr-FR" sz="2000" dirty="0">
                <a:solidFill>
                  <a:schemeClr val="bg1"/>
                </a:solidFill>
              </a:rPr>
              <a:t>Certaines classes sont encore vides</a:t>
            </a:r>
          </a:p>
          <a:p>
            <a:pPr lvl="1"/>
            <a:r>
              <a:rPr lang="fr-FR" sz="2000" dirty="0">
                <a:solidFill>
                  <a:schemeClr val="bg1"/>
                </a:solidFill>
              </a:rPr>
              <a:t>Tout fonctionne</a:t>
            </a:r>
          </a:p>
          <a:p>
            <a:pPr lvl="1"/>
            <a:r>
              <a:rPr lang="fr-FR" sz="2000" dirty="0">
                <a:solidFill>
                  <a:schemeClr val="bg1"/>
                </a:solidFill>
              </a:rPr>
              <a:t>Diagramme de séquence faux</a:t>
            </a:r>
          </a:p>
          <a:p>
            <a:pPr lvl="1"/>
            <a:endParaRPr lang="fr-FR" sz="2000" dirty="0">
              <a:solidFill>
                <a:schemeClr val="bg1"/>
              </a:solidFill>
            </a:endParaRPr>
          </a:p>
          <a:p>
            <a:pPr marL="0" lvl="1" indent="0">
              <a:buNone/>
            </a:pPr>
            <a:r>
              <a:rPr lang="fr-FR" sz="2000" i="1" u="sng" dirty="0">
                <a:solidFill>
                  <a:schemeClr val="bg1"/>
                </a:solidFill>
              </a:rPr>
              <a:t>Changements à faire:</a:t>
            </a:r>
          </a:p>
          <a:p>
            <a:pPr lvl="1"/>
            <a:r>
              <a:rPr lang="fr-FR" sz="2000" dirty="0">
                <a:solidFill>
                  <a:schemeClr val="bg1"/>
                </a:solidFill>
              </a:rPr>
              <a:t>Ne pas oublier les tags</a:t>
            </a:r>
          </a:p>
          <a:p>
            <a:pPr lvl="1"/>
            <a:r>
              <a:rPr lang="fr-FR" sz="2000" dirty="0">
                <a:solidFill>
                  <a:schemeClr val="bg1"/>
                </a:solidFill>
              </a:rPr>
              <a:t>Faire un diagramme de séquence</a:t>
            </a:r>
          </a:p>
          <a:p>
            <a:pPr lvl="1"/>
            <a:r>
              <a:rPr lang="fr-FR" sz="2000" dirty="0">
                <a:solidFill>
                  <a:schemeClr val="bg1"/>
                </a:solidFill>
              </a:rPr>
              <a:t>Ajouter les murs </a:t>
            </a:r>
          </a:p>
          <a:p>
            <a:pPr marL="0" lvl="1" indent="0">
              <a:buNone/>
            </a:pPr>
            <a:endParaRPr lang="fr-FR" sz="2000" i="1" u="sng" dirty="0">
              <a:solidFill>
                <a:schemeClr val="bg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C67B2C5-AB26-35A8-D6FB-92A601449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417" y="1982895"/>
            <a:ext cx="4508395" cy="469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002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9614"/>
            <a:ext cx="12192000" cy="1613322"/>
          </a:xfrm>
          <a:solidFill>
            <a:schemeClr val="bg1"/>
          </a:solidFill>
        </p:spPr>
        <p:txBody>
          <a:bodyPr rtlCol="0">
            <a:normAutofit/>
          </a:bodyPr>
          <a:lstStyle/>
          <a:p>
            <a:r>
              <a:rPr lang="fr-FR" noProof="1">
                <a:solidFill>
                  <a:schemeClr val="tx1"/>
                </a:solidFill>
              </a:rPr>
              <a:t>           SPRINT 3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B4E64A3-6D9D-49C3-A734-EC56199C5BE3}"/>
              </a:ext>
            </a:extLst>
          </p:cNvPr>
          <p:cNvSpPr txBox="1"/>
          <p:nvPr/>
        </p:nvSpPr>
        <p:spPr>
          <a:xfrm>
            <a:off x="6445106" y="1792936"/>
            <a:ext cx="6189889" cy="3505572"/>
          </a:xfr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>
            <a:defPPr rtl="0">
              <a:defRPr lang="fr-fr"/>
            </a:defPPr>
            <a:lvl2pPr marL="742950" lvl="1" indent="-285750">
              <a:buFontTx/>
              <a:buChar char="-"/>
            </a:lvl2pPr>
          </a:lstStyle>
          <a:p>
            <a:r>
              <a:rPr lang="fr-FR" sz="2000" i="1" u="sng" dirty="0">
                <a:solidFill>
                  <a:schemeClr val="bg1"/>
                </a:solidFill>
              </a:rPr>
              <a:t>Objectifs :</a:t>
            </a:r>
          </a:p>
          <a:p>
            <a:pPr lvl="1"/>
            <a:r>
              <a:rPr lang="fr-FR" sz="2000" dirty="0">
                <a:solidFill>
                  <a:schemeClr val="bg1"/>
                </a:solidFill>
              </a:rPr>
              <a:t>Faire réapparaitre des monstres si morts</a:t>
            </a:r>
          </a:p>
          <a:p>
            <a:pPr lvl="1"/>
            <a:r>
              <a:rPr lang="fr-FR" sz="2000" dirty="0">
                <a:solidFill>
                  <a:schemeClr val="bg1"/>
                </a:solidFill>
              </a:rPr>
              <a:t>Trouver comment améliorer le graphisme</a:t>
            </a:r>
          </a:p>
          <a:p>
            <a:pPr lvl="1"/>
            <a:r>
              <a:rPr lang="fr-FR" sz="2000" dirty="0">
                <a:solidFill>
                  <a:schemeClr val="bg1"/>
                </a:solidFill>
              </a:rPr>
              <a:t>Trouver les images pour le graphisme</a:t>
            </a:r>
          </a:p>
          <a:p>
            <a:pPr lvl="1"/>
            <a:r>
              <a:rPr lang="fr-FR" sz="2000" dirty="0">
                <a:solidFill>
                  <a:schemeClr val="bg1"/>
                </a:solidFill>
              </a:rPr>
              <a:t>Créer des pouvoirs/cases spéciales.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A9EE0D2-0E27-4185-8239-8E4B789F75B0}"/>
              </a:ext>
            </a:extLst>
          </p:cNvPr>
          <p:cNvSpPr txBox="1"/>
          <p:nvPr/>
        </p:nvSpPr>
        <p:spPr>
          <a:xfrm>
            <a:off x="6445106" y="3553150"/>
            <a:ext cx="6336846" cy="4361032"/>
          </a:xfr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>
            <a:defPPr rtl="0">
              <a:defRPr lang="fr-fr"/>
            </a:defPPr>
            <a:lvl2pPr marL="742950" lvl="1" indent="-285750">
              <a:buFontTx/>
              <a:buChar char="-"/>
            </a:lvl2pPr>
          </a:lstStyle>
          <a:p>
            <a:r>
              <a:rPr lang="fr-FR" sz="2000" i="1" u="sng" dirty="0">
                <a:solidFill>
                  <a:schemeClr val="bg1"/>
                </a:solidFill>
              </a:rPr>
              <a:t>Rétrospective :</a:t>
            </a:r>
          </a:p>
          <a:p>
            <a:pPr lvl="1"/>
            <a:r>
              <a:rPr lang="fr-FR" sz="2000" dirty="0">
                <a:solidFill>
                  <a:schemeClr val="bg1"/>
                </a:solidFill>
              </a:rPr>
              <a:t>Certaines classes sont vides</a:t>
            </a:r>
          </a:p>
          <a:p>
            <a:pPr lvl="1"/>
            <a:r>
              <a:rPr lang="fr-FR" sz="2000" dirty="0">
                <a:solidFill>
                  <a:schemeClr val="bg1"/>
                </a:solidFill>
              </a:rPr>
              <a:t>Manque une partie du graphisme</a:t>
            </a:r>
          </a:p>
          <a:p>
            <a:pPr lvl="1"/>
            <a:r>
              <a:rPr lang="fr-FR" sz="2000" dirty="0">
                <a:solidFill>
                  <a:schemeClr val="bg1"/>
                </a:solidFill>
              </a:rPr>
              <a:t>Manque de communication</a:t>
            </a:r>
          </a:p>
          <a:p>
            <a:pPr lvl="1"/>
            <a:r>
              <a:rPr lang="fr-FR" sz="2000" dirty="0">
                <a:solidFill>
                  <a:schemeClr val="bg1"/>
                </a:solidFill>
              </a:rPr>
              <a:t>Oublie préparation du sprint 4</a:t>
            </a:r>
          </a:p>
          <a:p>
            <a:pPr lvl="1"/>
            <a:endParaRPr lang="fr-FR" sz="2000" dirty="0">
              <a:solidFill>
                <a:schemeClr val="bg1"/>
              </a:solidFill>
            </a:endParaRPr>
          </a:p>
          <a:p>
            <a:pPr marL="0" lvl="1" indent="0">
              <a:buNone/>
            </a:pPr>
            <a:r>
              <a:rPr lang="fr-FR" sz="2000" i="1" u="sng" dirty="0">
                <a:solidFill>
                  <a:schemeClr val="bg1"/>
                </a:solidFill>
              </a:rPr>
              <a:t>Changements à faire:</a:t>
            </a:r>
          </a:p>
          <a:p>
            <a:pPr lvl="1"/>
            <a:r>
              <a:rPr lang="fr-FR" sz="2000" dirty="0">
                <a:solidFill>
                  <a:schemeClr val="bg1"/>
                </a:solidFill>
              </a:rPr>
              <a:t>Ne pas oublier les tags</a:t>
            </a:r>
          </a:p>
          <a:p>
            <a:pPr lvl="1"/>
            <a:r>
              <a:rPr lang="fr-FR" sz="2000" dirty="0">
                <a:solidFill>
                  <a:schemeClr val="bg1"/>
                </a:solidFill>
              </a:rPr>
              <a:t>Améliorer le diagramme de séquence*</a:t>
            </a:r>
          </a:p>
          <a:p>
            <a:pPr lvl="1"/>
            <a:r>
              <a:rPr lang="fr-FR" sz="2000" dirty="0">
                <a:solidFill>
                  <a:schemeClr val="bg1"/>
                </a:solidFill>
              </a:rPr>
              <a:t>Organisation du git</a:t>
            </a:r>
          </a:p>
          <a:p>
            <a:pPr marL="0" lvl="1" indent="0">
              <a:buNone/>
            </a:pPr>
            <a:endParaRPr lang="fr-FR" sz="2000" i="1" u="sng" dirty="0">
              <a:solidFill>
                <a:schemeClr val="bg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31F28FC-8B98-F247-0D4D-E7625CFC0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183" y="1917442"/>
            <a:ext cx="4494133" cy="466236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5A14C05-66F4-2962-6B24-177B870F2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9083" y="248427"/>
            <a:ext cx="2612451" cy="147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969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9614"/>
            <a:ext cx="12192000" cy="1613322"/>
          </a:xfrm>
          <a:solidFill>
            <a:schemeClr val="bg1"/>
          </a:solidFill>
        </p:spPr>
        <p:txBody>
          <a:bodyPr rtlCol="0">
            <a:normAutofit/>
          </a:bodyPr>
          <a:lstStyle/>
          <a:p>
            <a:r>
              <a:rPr lang="fr-FR" noProof="1">
                <a:solidFill>
                  <a:schemeClr val="tx1"/>
                </a:solidFill>
              </a:rPr>
              <a:t>           SPRINT 4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B4E64A3-6D9D-49C3-A734-EC56199C5BE3}"/>
              </a:ext>
            </a:extLst>
          </p:cNvPr>
          <p:cNvSpPr txBox="1"/>
          <p:nvPr/>
        </p:nvSpPr>
        <p:spPr>
          <a:xfrm>
            <a:off x="6466114" y="1998209"/>
            <a:ext cx="6189889" cy="3505572"/>
          </a:xfr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>
            <a:defPPr rtl="0">
              <a:defRPr lang="fr-fr"/>
            </a:defPPr>
            <a:lvl2pPr marL="742950" lvl="1" indent="-285750">
              <a:buFontTx/>
              <a:buChar char="-"/>
            </a:lvl2pPr>
          </a:lstStyle>
          <a:p>
            <a:r>
              <a:rPr lang="fr-FR" sz="2000" i="1" u="sng" dirty="0">
                <a:solidFill>
                  <a:schemeClr val="bg1"/>
                </a:solidFill>
              </a:rPr>
              <a:t>Objectifs :</a:t>
            </a:r>
          </a:p>
          <a:p>
            <a:pPr lvl="1"/>
            <a:r>
              <a:rPr lang="fr-FR" sz="2000" dirty="0">
                <a:solidFill>
                  <a:schemeClr val="bg1"/>
                </a:solidFill>
              </a:rPr>
              <a:t>Préparation présentation</a:t>
            </a:r>
          </a:p>
          <a:p>
            <a:pPr lvl="1"/>
            <a:r>
              <a:rPr lang="fr-FR" sz="2000" dirty="0">
                <a:solidFill>
                  <a:schemeClr val="bg1"/>
                </a:solidFill>
              </a:rPr>
              <a:t>Tests du code avec JUnit</a:t>
            </a:r>
          </a:p>
          <a:p>
            <a:pPr lvl="1"/>
            <a:r>
              <a:rPr lang="fr-FR" sz="2000" dirty="0">
                <a:solidFill>
                  <a:schemeClr val="bg1"/>
                </a:solidFill>
              </a:rPr>
              <a:t>Graphisme des nouvelles fonctions + images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A9EE0D2-0E27-4185-8239-8E4B789F75B0}"/>
              </a:ext>
            </a:extLst>
          </p:cNvPr>
          <p:cNvSpPr txBox="1"/>
          <p:nvPr/>
        </p:nvSpPr>
        <p:spPr>
          <a:xfrm>
            <a:off x="6466114" y="3709943"/>
            <a:ext cx="6189889" cy="3505572"/>
          </a:xfr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>
            <a:defPPr rtl="0">
              <a:defRPr lang="fr-fr"/>
            </a:defPPr>
            <a:lvl2pPr marL="742950" lvl="1" indent="-285750">
              <a:buFontTx/>
              <a:buChar char="-"/>
            </a:lvl2pPr>
          </a:lstStyle>
          <a:p>
            <a:r>
              <a:rPr lang="fr-FR" sz="2000" i="1" u="sng" dirty="0">
                <a:solidFill>
                  <a:schemeClr val="bg1"/>
                </a:solidFill>
              </a:rPr>
              <a:t>Rétrospective :</a:t>
            </a:r>
          </a:p>
          <a:p>
            <a:pPr lvl="1"/>
            <a:r>
              <a:rPr lang="fr-FR" sz="2000" dirty="0">
                <a:solidFill>
                  <a:schemeClr val="bg1"/>
                </a:solidFill>
              </a:rPr>
              <a:t>Tout fonctionne</a:t>
            </a:r>
          </a:p>
          <a:p>
            <a:pPr lvl="1"/>
            <a:r>
              <a:rPr lang="fr-FR" sz="2000" dirty="0">
                <a:solidFill>
                  <a:schemeClr val="bg1"/>
                </a:solidFill>
              </a:rPr>
              <a:t>Graphisme bien amélioré</a:t>
            </a:r>
          </a:p>
          <a:p>
            <a:pPr lvl="1"/>
            <a:endParaRPr lang="fr-FR" sz="2000" dirty="0">
              <a:solidFill>
                <a:schemeClr val="bg1"/>
              </a:solidFill>
            </a:endParaRPr>
          </a:p>
          <a:p>
            <a:pPr lvl="1"/>
            <a:endParaRPr lang="fr-FR" sz="2000" dirty="0">
              <a:solidFill>
                <a:schemeClr val="bg1"/>
              </a:solidFill>
            </a:endParaRPr>
          </a:p>
          <a:p>
            <a:pPr marL="0" lvl="1" indent="0">
              <a:buNone/>
            </a:pPr>
            <a:r>
              <a:rPr lang="fr-FR" sz="2000" i="1" u="sng" dirty="0">
                <a:solidFill>
                  <a:schemeClr val="bg1"/>
                </a:solidFill>
              </a:rPr>
              <a:t>Améliorations possibles:</a:t>
            </a:r>
          </a:p>
          <a:p>
            <a:pPr lvl="1"/>
            <a:r>
              <a:rPr lang="fr-FR" sz="2000" dirty="0">
                <a:solidFill>
                  <a:schemeClr val="bg1"/>
                </a:solidFill>
              </a:rPr>
              <a:t>Les monstres pourraient suivre le héros</a:t>
            </a:r>
          </a:p>
          <a:p>
            <a:pPr marL="0" lvl="1" indent="0">
              <a:buNone/>
            </a:pPr>
            <a:endParaRPr lang="fr-FR" sz="2000" i="1" u="sng" dirty="0">
              <a:solidFill>
                <a:schemeClr val="bg1"/>
              </a:solidFill>
            </a:endParaRPr>
          </a:p>
          <a:p>
            <a:pPr lvl="1"/>
            <a:endParaRPr lang="fr-FR" sz="2000" dirty="0">
              <a:solidFill>
                <a:schemeClr val="bg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9323EAC-01C0-25FB-8797-3D827F932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9083" y="248427"/>
            <a:ext cx="2612451" cy="147569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97B945E-F92A-3D4F-B2A1-FDE3DC07C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889" y="1941050"/>
            <a:ext cx="4556229" cy="476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549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9C0715E-9F7C-4344-AF60-58837418008E}"/>
              </a:ext>
            </a:extLst>
          </p:cNvPr>
          <p:cNvSpPr txBox="1"/>
          <p:nvPr/>
        </p:nvSpPr>
        <p:spPr>
          <a:xfrm>
            <a:off x="390698" y="1970116"/>
            <a:ext cx="3616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>
                <a:solidFill>
                  <a:schemeClr val="bg1"/>
                </a:solidFill>
              </a:rPr>
              <a:t>Tests:</a:t>
            </a:r>
          </a:p>
        </p:txBody>
      </p:sp>
      <p:sp>
        <p:nvSpPr>
          <p:cNvPr id="7" name="Rectangle : avec coins arrondis en diagonale 6">
            <a:extLst>
              <a:ext uri="{FF2B5EF4-FFF2-40B4-BE49-F238E27FC236}">
                <a16:creationId xmlns:a16="http://schemas.microsoft.com/office/drawing/2014/main" id="{21E41816-1E6A-4676-A3BB-C5DE314C85A9}"/>
              </a:ext>
            </a:extLst>
          </p:cNvPr>
          <p:cNvSpPr/>
          <p:nvPr/>
        </p:nvSpPr>
        <p:spPr>
          <a:xfrm rot="10800000" flipV="1">
            <a:off x="540327" y="5195455"/>
            <a:ext cx="10798233" cy="1122218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/>
              <a:t>Commencer par une version graphique aurait été plus simple et aurait évité des problèmes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427BF478-9F70-4991-A755-3F45A983CBB9}"/>
              </a:ext>
            </a:extLst>
          </p:cNvPr>
          <p:cNvSpPr/>
          <p:nvPr/>
        </p:nvSpPr>
        <p:spPr>
          <a:xfrm>
            <a:off x="914400" y="4980709"/>
            <a:ext cx="1005840" cy="42949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i="1" dirty="0"/>
              <a:t>Bilan</a:t>
            </a:r>
            <a:r>
              <a:rPr lang="fr-FR" i="1" dirty="0"/>
              <a:t> :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A9903A4-41A5-243C-593D-208094CB9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421"/>
            <a:ext cx="12192000" cy="1613322"/>
          </a:xfrm>
          <a:solidFill>
            <a:schemeClr val="bg1"/>
          </a:solidFill>
        </p:spPr>
        <p:txBody>
          <a:bodyPr rtlCol="0">
            <a:normAutofit/>
          </a:bodyPr>
          <a:lstStyle/>
          <a:p>
            <a:r>
              <a:rPr lang="fr-FR" sz="4000" dirty="0">
                <a:solidFill>
                  <a:schemeClr val="tx1"/>
                </a:solidFill>
                <a:latin typeface="+mj-lt"/>
              </a:rPr>
              <a:t>        Fonctionnement et tests du jeu</a:t>
            </a:r>
          </a:p>
        </p:txBody>
      </p:sp>
    </p:spTree>
    <p:extLst>
      <p:ext uri="{BB962C8B-B14F-4D97-AF65-F5344CB8AC3E}">
        <p14:creationId xmlns:p14="http://schemas.microsoft.com/office/powerpoint/2010/main" val="2351177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6758CB7-007C-40DF-A901-600703FB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20" y="-66492"/>
            <a:ext cx="12191980" cy="685799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D6AA71C-9267-D727-629D-408E8D60C0B8}"/>
              </a:ext>
            </a:extLst>
          </p:cNvPr>
          <p:cNvSpPr/>
          <p:nvPr/>
        </p:nvSpPr>
        <p:spPr>
          <a:xfrm>
            <a:off x="20" y="2513348"/>
            <a:ext cx="12191980" cy="15728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DA2022F-1436-49C5-9347-FDDDF4EE8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59" y="2541923"/>
            <a:ext cx="11471565" cy="1739347"/>
          </a:xfrm>
        </p:spPr>
        <p:txBody>
          <a:bodyPr rtlCol="0"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34430825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À bandes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4988_TF89910445.potx" id="{1C8076CE-B432-4603-A2E8-B6EA4AFCBDDF}" vid="{9E08261C-9CCF-4D68-8B35-C39F368EA7A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871927-9856-4138-B7A7-125C4AA7EFD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4E3864-550F-4194-BC9D-CCA442A52D0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79934CB3-A97C-40D1-8D7D-5211E1C57C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tf89910445_win32</Template>
  <TotalTime>0</TotalTime>
  <Words>256</Words>
  <Application>Microsoft Office PowerPoint</Application>
  <PresentationFormat>Grand écran</PresentationFormat>
  <Paragraphs>71</Paragraphs>
  <Slides>7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Calibri</vt:lpstr>
      <vt:lpstr>Corbel</vt:lpstr>
      <vt:lpstr>Wingdings</vt:lpstr>
      <vt:lpstr>À bandes</vt:lpstr>
      <vt:lpstr>SHREKOS</vt:lpstr>
      <vt:lpstr>SPRINT 1</vt:lpstr>
      <vt:lpstr>           SPRINT 2</vt:lpstr>
      <vt:lpstr>           SPRINT 3</vt:lpstr>
      <vt:lpstr>           SPRINT 4</vt:lpstr>
      <vt:lpstr>        Fonctionnement et tests du jeu</vt:lpstr>
      <vt:lpstr>Démonstration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LOIS MACRON</dc:title>
  <dc:creator>Elina Bouquet</dc:creator>
  <cp:lastModifiedBy>Elina Bouquet</cp:lastModifiedBy>
  <cp:revision>18</cp:revision>
  <dcterms:created xsi:type="dcterms:W3CDTF">2022-04-22T15:52:20Z</dcterms:created>
  <dcterms:modified xsi:type="dcterms:W3CDTF">2023-01-04T08:12:14Z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