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7" r:id="rId4"/>
    <p:sldId id="273" r:id="rId5"/>
    <p:sldId id="274" r:id="rId6"/>
    <p:sldId id="275" r:id="rId7"/>
    <p:sldId id="276" r:id="rId8"/>
    <p:sldId id="287" r:id="rId9"/>
    <p:sldId id="277" r:id="rId10"/>
    <p:sldId id="278" r:id="rId11"/>
    <p:sldId id="279" r:id="rId12"/>
    <p:sldId id="280" r:id="rId13"/>
    <p:sldId id="258" r:id="rId14"/>
    <p:sldId id="259" r:id="rId15"/>
    <p:sldId id="282" r:id="rId16"/>
    <p:sldId id="284" r:id="rId17"/>
    <p:sldId id="285" r:id="rId18"/>
    <p:sldId id="269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6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DF29-2C61-462A-BB39-AC3B1ECFA365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519A-DD08-4F3F-AD13-CB20805D7B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Rest variables are positive skewed and positive kurtosis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The most important variable of the credit rating is Credit Amount, followed by Checking Account status, Age, months and credit history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C519A-DD08-4F3F-AD13-CB20805D7B8A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C0F6-D980-4A0F-84B6-A5F52D941B48}" type="datetimeFigureOut">
              <a:rPr lang="en-US" smtClean="0"/>
              <a:t>1/9/2019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DB81-9146-444D-AB0F-88D2B01F3E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Credit Risk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Anushree</a:t>
            </a:r>
            <a:r>
              <a:rPr lang="en-IN" dirty="0" smtClean="0"/>
              <a:t> </a:t>
            </a:r>
            <a:r>
              <a:rPr lang="en-IN" dirty="0" err="1" smtClean="0"/>
              <a:t>Tomar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of Owns real Estate with respect to Response variable</a:t>
            </a:r>
            <a:endParaRPr lang="en-IN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71472" y="157161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employment with respect to Response variable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43042" y="450057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from previous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Maximum number of good credits rating and bad credit rating is with category '2: existing credits paid back duly till now ‘. But number is more with good credit score.</a:t>
            </a:r>
          </a:p>
          <a:p>
            <a:r>
              <a:rPr lang="en-IN" dirty="0" smtClean="0"/>
              <a:t>Maximum number of good credits rating and bad credit rating of Average balance in saving Account  is with category- 0 : &lt;  100 DM. But number is more with good credit score.</a:t>
            </a:r>
          </a:p>
          <a:p>
            <a:r>
              <a:rPr lang="en-IN" dirty="0" smtClean="0"/>
              <a:t>Maximum number of good credit rating belong to category of employment -2 </a:t>
            </a:r>
            <a:r>
              <a:rPr lang="en-IN" dirty="0"/>
              <a:t>: 1 &lt;= ... &lt; 4 years </a:t>
            </a:r>
            <a:endParaRPr lang="en-IN" dirty="0" smtClean="0"/>
          </a:p>
          <a:p>
            <a:r>
              <a:rPr lang="en-IN" dirty="0"/>
              <a:t>Applicant owns real estate</a:t>
            </a:r>
            <a:r>
              <a:rPr lang="en-IN" dirty="0" smtClean="0"/>
              <a:t> category- 0:No have Maximum good credit rating.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Conclusion from box plot(code line-175)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Box plot of Duration with response variable we observe  that with less duration of credit in month have good credit rating.</a:t>
            </a:r>
          </a:p>
          <a:p>
            <a:r>
              <a:rPr lang="en-IN" dirty="0" smtClean="0"/>
              <a:t>Same with credit amount, less credit amount more good Rating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 Statistics of Duration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Minimum Duration of Credit is 1 month</a:t>
            </a:r>
          </a:p>
          <a:p>
            <a:r>
              <a:rPr lang="en-IN" dirty="0" smtClean="0"/>
              <a:t>Maximum  Duration of Credits is 33 months</a:t>
            </a:r>
          </a:p>
          <a:p>
            <a:r>
              <a:rPr lang="en-IN" dirty="0" smtClean="0"/>
              <a:t>Average </a:t>
            </a:r>
            <a:r>
              <a:rPr lang="en-IN" dirty="0" smtClean="0"/>
              <a:t>Duration of Credits is 14.72 months</a:t>
            </a:r>
          </a:p>
          <a:p>
            <a:r>
              <a:rPr lang="en-IN" dirty="0" smtClean="0"/>
              <a:t>Median of Duration is 14 months</a:t>
            </a:r>
            <a:endParaRPr lang="en-IN" dirty="0" smtClean="0"/>
          </a:p>
          <a:p>
            <a:r>
              <a:rPr lang="en-IN" dirty="0" smtClean="0"/>
              <a:t>Data is positively skewed means Duration of data is distributed towards right about its mean Duration value. </a:t>
            </a:r>
          </a:p>
          <a:p>
            <a:r>
              <a:rPr lang="en-IN" dirty="0" smtClean="0"/>
              <a:t>As shown by values mean &gt; median</a:t>
            </a:r>
          </a:p>
          <a:p>
            <a:r>
              <a:rPr lang="en-IN" dirty="0" smtClean="0"/>
              <a:t>Kurtosis is –</a:t>
            </a:r>
            <a:r>
              <a:rPr lang="en-IN" dirty="0" err="1" smtClean="0"/>
              <a:t>ive</a:t>
            </a:r>
            <a:r>
              <a:rPr lang="en-IN" dirty="0" smtClean="0"/>
              <a:t> means that tail data is less than the tails of the normal distribution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Maximum Credit Amount: 921</a:t>
            </a:r>
          </a:p>
          <a:p>
            <a:r>
              <a:rPr lang="en-IN" dirty="0" smtClean="0"/>
              <a:t>Minimum Credit Amount:1</a:t>
            </a:r>
          </a:p>
          <a:p>
            <a:r>
              <a:rPr lang="en-IN" dirty="0" smtClean="0"/>
              <a:t>Average Credit Amount: 448.94</a:t>
            </a:r>
          </a:p>
          <a:p>
            <a:r>
              <a:rPr lang="en-IN" dirty="0" smtClean="0"/>
              <a:t>Median Credit Amount: 440.5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: Positive(right)</a:t>
            </a:r>
          </a:p>
          <a:p>
            <a:r>
              <a:rPr lang="en-IN" dirty="0" smtClean="0"/>
              <a:t>Kurtosis: negative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Instalment rate as % of disposable income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9006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Frequency of instalment</a:t>
            </a:r>
          </a:p>
          <a:p>
            <a:pPr>
              <a:buNone/>
            </a:pPr>
            <a:r>
              <a:rPr lang="en-IN" dirty="0" smtClean="0"/>
              <a:t>(skew, kurtosis = negative)</a:t>
            </a:r>
          </a:p>
          <a:p>
            <a:r>
              <a:rPr lang="en-IN" dirty="0" smtClean="0"/>
              <a:t>Frequency of Number of Dependents</a:t>
            </a:r>
          </a:p>
          <a:p>
            <a:r>
              <a:rPr lang="en-IN" dirty="0" smtClean="0"/>
              <a:t>Frequency of Number of Existing Credits</a:t>
            </a:r>
          </a:p>
          <a:p>
            <a:r>
              <a:rPr lang="en-IN" dirty="0" smtClean="0"/>
              <a:t>Max. Age:53 years</a:t>
            </a:r>
          </a:p>
          <a:p>
            <a:r>
              <a:rPr lang="en-IN" dirty="0" smtClean="0"/>
              <a:t>Min. Age:1</a:t>
            </a:r>
            <a:r>
              <a:rPr lang="en-IN" dirty="0" smtClean="0"/>
              <a:t> years</a:t>
            </a:r>
            <a:endParaRPr lang="en-IN" dirty="0" smtClean="0"/>
          </a:p>
          <a:p>
            <a:r>
              <a:rPr lang="en-IN" dirty="0" smtClean="0"/>
              <a:t>Median Age:15 years</a:t>
            </a:r>
          </a:p>
          <a:p>
            <a:r>
              <a:rPr lang="en-IN" dirty="0" smtClean="0"/>
              <a:t>Average Age: 17.52 years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500174"/>
            <a:ext cx="235745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214554"/>
            <a:ext cx="17145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3214686"/>
            <a:ext cx="228601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10 important Variables for Prediction of Credit Rating</a:t>
            </a:r>
            <a:endParaRPr lang="en-IN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357299"/>
            <a:ext cx="64865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Coefficient of Logistic regression showing significant variable with Accuracy of 68%</a:t>
            </a:r>
            <a:endParaRPr lang="en-IN" sz="36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5"/>
            <a:ext cx="63579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Model performance is good with Non-linear Classifier(SVM and Random Forest) with accuracy= 73% and 76% respectively .</a:t>
            </a:r>
          </a:p>
          <a:p>
            <a:r>
              <a:rPr lang="en-IN" dirty="0" smtClean="0"/>
              <a:t>For Final Model </a:t>
            </a:r>
            <a:r>
              <a:rPr lang="en-IN" dirty="0"/>
              <a:t>S</a:t>
            </a:r>
            <a:r>
              <a:rPr lang="en-IN" dirty="0" smtClean="0"/>
              <a:t>election F1 is good measure to select .</a:t>
            </a:r>
          </a:p>
          <a:p>
            <a:r>
              <a:rPr lang="en-IN" dirty="0" smtClean="0"/>
              <a:t>For above model F1 score is 1 for both.</a:t>
            </a:r>
          </a:p>
          <a:p>
            <a:r>
              <a:rPr lang="en-IN" dirty="0" smtClean="0"/>
              <a:t>We should focus on minimizing FP and FN value. </a:t>
            </a:r>
          </a:p>
          <a:p>
            <a:pPr>
              <a:buNone/>
            </a:pPr>
            <a:r>
              <a:rPr lang="en-IN" dirty="0" smtClean="0"/>
              <a:t>For example Model predicted Negative(bad rating) outcome  but in actual it is good, so it may cause financial loss to bank.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928934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Credit Risk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</a:t>
            </a:r>
            <a:r>
              <a:rPr lang="en-IN" dirty="0" smtClean="0"/>
              <a:t>nalysis of good and bad credit rating is important for the business of bank because on the basis of applicants' credit rating they are going to approve the loan.</a:t>
            </a:r>
          </a:p>
          <a:p>
            <a:r>
              <a:rPr lang="en-IN" dirty="0" smtClean="0"/>
              <a:t>Generally they approved the loan of applicant with good credit rating.</a:t>
            </a:r>
          </a:p>
          <a:p>
            <a:r>
              <a:rPr lang="en-IN" dirty="0" smtClean="0"/>
              <a:t>Predictive model on the data will helps in decision making weather to approve loan or not based on Applicant profile.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en-IN" dirty="0" smtClean="0"/>
              <a:t>Observations: 1000</a:t>
            </a:r>
          </a:p>
          <a:p>
            <a:r>
              <a:rPr lang="en-IN" dirty="0" smtClean="0"/>
              <a:t>Variables: 30 </a:t>
            </a:r>
            <a:r>
              <a:rPr lang="en-IN" dirty="0"/>
              <a:t>I</a:t>
            </a:r>
            <a:r>
              <a:rPr lang="en-IN" dirty="0" smtClean="0"/>
              <a:t>ndependent variables</a:t>
            </a:r>
          </a:p>
          <a:p>
            <a:r>
              <a:rPr lang="en-IN" dirty="0" smtClean="0"/>
              <a:t>Numerical variable-6</a:t>
            </a:r>
          </a:p>
          <a:p>
            <a:r>
              <a:rPr lang="en-IN" dirty="0" smtClean="0"/>
              <a:t>Categorical variable-25 including response variable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 of Categorical </a:t>
            </a:r>
            <a:r>
              <a:rPr lang="en-IN" dirty="0"/>
              <a:t>V</a:t>
            </a:r>
            <a:r>
              <a:rPr lang="en-IN" dirty="0" smtClean="0"/>
              <a:t>ariable giving their Respective </a:t>
            </a:r>
            <a:r>
              <a:rPr lang="en-IN" dirty="0"/>
              <a:t>F</a:t>
            </a:r>
            <a:r>
              <a:rPr lang="en-IN" dirty="0" smtClean="0"/>
              <a:t>requency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58050" cy="288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929198"/>
            <a:ext cx="700092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from previous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Maximum number of checking account</a:t>
            </a:r>
            <a:r>
              <a:rPr lang="en-IN" baseline="0" dirty="0" smtClean="0"/>
              <a:t> status is </a:t>
            </a:r>
            <a:r>
              <a:rPr lang="en-IN" dirty="0" smtClean="0"/>
              <a:t> with -3:  no checking account</a:t>
            </a:r>
          </a:p>
          <a:p>
            <a:r>
              <a:rPr lang="en-IN" dirty="0" smtClean="0"/>
              <a:t>Maximum number of credit  history with -2: existing credits paid back duly till now</a:t>
            </a:r>
          </a:p>
          <a:p>
            <a:r>
              <a:rPr lang="en-IN" dirty="0" smtClean="0"/>
              <a:t>Maximum number of Average balance in savings account is with -0 : &lt;  100 DM</a:t>
            </a:r>
          </a:p>
          <a:p>
            <a:r>
              <a:rPr lang="en-IN" dirty="0" smtClean="0"/>
              <a:t>Maximum number of  Present employment since is with 4 : &gt;= 7 years</a:t>
            </a:r>
          </a:p>
          <a:p>
            <a:r>
              <a:rPr lang="en-IN" dirty="0" smtClean="0"/>
              <a:t>Present resident since – years is with 2&lt;…&lt;=3 years</a:t>
            </a:r>
          </a:p>
          <a:p>
            <a:r>
              <a:rPr lang="en-IN" dirty="0" smtClean="0"/>
              <a:t> Maximum</a:t>
            </a:r>
            <a:r>
              <a:rPr lang="en-IN" baseline="0" dirty="0" smtClean="0"/>
              <a:t> in number </a:t>
            </a:r>
            <a:r>
              <a:rPr lang="en-IN" dirty="0" smtClean="0"/>
              <a:t>2 : skilled employee / official</a:t>
            </a:r>
          </a:p>
          <a:p>
            <a:r>
              <a:rPr lang="en-IN" dirty="0" smtClean="0"/>
              <a:t>For</a:t>
            </a:r>
            <a:r>
              <a:rPr lang="en-IN" baseline="0" dirty="0" smtClean="0"/>
              <a:t> binary 1=yes,0=no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 Analysis(R-code line 82)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Frequency of 10 to 15 months is higher than 20-25 months</a:t>
            </a:r>
          </a:p>
          <a:p>
            <a:r>
              <a:rPr lang="en-IN" dirty="0" smtClean="0"/>
              <a:t>Frequency of 100 -300 Amount is maximum(uniform distribution)</a:t>
            </a:r>
          </a:p>
          <a:p>
            <a:r>
              <a:rPr lang="en-IN" dirty="0" smtClean="0"/>
              <a:t>Instalment rate is left skewed means instalment value is decreasing from 4 to 1 towards left.</a:t>
            </a:r>
          </a:p>
          <a:p>
            <a:r>
              <a:rPr lang="en-IN" dirty="0" smtClean="0"/>
              <a:t>Frequency of 5to10 Age is maximum </a:t>
            </a:r>
          </a:p>
          <a:p>
            <a:r>
              <a:rPr lang="en-IN" dirty="0" smtClean="0"/>
              <a:t>Number of credit with 1 is more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analysis(code-line 90)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1757362"/>
          </a:xfrm>
        </p:spPr>
        <p:txBody>
          <a:bodyPr/>
          <a:lstStyle/>
          <a:p>
            <a:r>
              <a:rPr lang="en-IN" dirty="0" smtClean="0"/>
              <a:t>Amount and Duration is moderately positive correlated with value 0.63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472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Box-plot analysis(code line-140)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421481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Outliers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present in Age and Duration variable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 Statistics of Numerical Variable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5" y="2857496"/>
            <a:ext cx="80010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Analysis of credit history with respect to Response Variable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291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saving Account with respect to Response Variable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472" y="500063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800</Words>
  <Application>Microsoft Office PowerPoint</Application>
  <PresentationFormat>On-screen Show (4:3)</PresentationFormat>
  <Paragraphs>153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Credit Risk Analysis</vt:lpstr>
      <vt:lpstr>Importance of Credit Risk Analysis</vt:lpstr>
      <vt:lpstr>Exploratory Data Analysis</vt:lpstr>
      <vt:lpstr>Summary of Categorical Variable giving their Respective Frequency</vt:lpstr>
      <vt:lpstr>Summary from previous slide</vt:lpstr>
      <vt:lpstr>Histogram Analysis(R-code line 82) </vt:lpstr>
      <vt:lpstr>Correlation analysis(code-line 90)</vt:lpstr>
      <vt:lpstr>Summary Statistics of Numerical Variable</vt:lpstr>
      <vt:lpstr>Analysis of credit history with respect to Response Variable</vt:lpstr>
      <vt:lpstr>Analysis of Owns real Estate with respect to Response variable</vt:lpstr>
      <vt:lpstr>Conclusion from previous slide</vt:lpstr>
      <vt:lpstr>Conclusion from box plot(code line-175)</vt:lpstr>
      <vt:lpstr>Summary Statistics of Duration variables</vt:lpstr>
      <vt:lpstr>Amount</vt:lpstr>
      <vt:lpstr>Instalment rate as % of disposable income</vt:lpstr>
      <vt:lpstr>10 important Variables for Prediction of Credit Rating</vt:lpstr>
      <vt:lpstr>Coefficient of Logistic regression showing significant variable with Accuracy of 68%</vt:lpstr>
      <vt:lpstr>Prediction Model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Anushree</dc:creator>
  <cp:lastModifiedBy>Anushree</cp:lastModifiedBy>
  <cp:revision>87</cp:revision>
  <dcterms:created xsi:type="dcterms:W3CDTF">2019-01-08T18:59:43Z</dcterms:created>
  <dcterms:modified xsi:type="dcterms:W3CDTF">2019-01-09T11:36:55Z</dcterms:modified>
</cp:coreProperties>
</file>