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docProps/app1.xml" ContentType="application/vnd.openxmlformats-officedocument.extended-propertie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1.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7" r:id="rId11"/>
    <p:sldId id="269" r:id="rId12"/>
    <p:sldId id="270" r:id="rId13"/>
    <p:sldId id="271" r:id="rId14"/>
    <p:sldId id="272" r:id="rId15"/>
    <p:sldId id="274" r:id="rId16"/>
    <p:sldId id="275" r:id="rId17"/>
    <p:sldId id="277" r:id="rId18"/>
    <p:sldId id="278" r:id="rId19"/>
    <p:sldId id="279" r:id="rId20"/>
    <p:sldId id="280" r:id="rId21"/>
    <p:sldId id="282" r:id="rId22"/>
    <p:sldId id="283" r:id="rId23"/>
    <p:sldId id="285" r:id="rId24"/>
    <p:sldId id="286" r:id="rId25"/>
    <p:sldId id="287" r:id="rId26"/>
    <p:sldId id="289" r:id="rId27"/>
    <p:sldId id="291" r:id="rId28"/>
    <p:sldId id="292"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8" r:id="rId43"/>
    <p:sldId id="309"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33" autoAdjust="0"/>
    <p:restoredTop sz="94711" autoAdjust="0"/>
  </p:normalViewPr>
  <p:slideViewPr>
    <p:cSldViewPr snapToGrid="0" snapToObjects="1">
      <p:cViewPr>
        <p:scale>
          <a:sx n="75" d="100"/>
          <a:sy n="75" d="100"/>
        </p:scale>
        <p:origin x="-122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pPr/>
              <a:t>10/27/2021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pPr/>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pPr/>
              <a:t>10/27/2021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pPr/>
              <a:t>10/27/2021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pPr/>
              <a:t>10/27/2021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pPr/>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pPr/>
              <a:t>10/27/2021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pPr/>
              <a:t>10/27/2021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pPr/>
              <a:t>‹#›</a:t>
            </a:fld>
            <a:endParaRPr lang="en-US"/>
          </a:p>
        </p:txBody>
      </p:sp>
    </p:spTree>
    <p:extLst>
      <p:ext uri="{BB962C8B-B14F-4D97-AF65-F5344CB8AC3E}">
        <p14:creationId xmlns=""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echgig.com/geekgoddess/amex-ai-ml-hackathon-geek-goddess-202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anushree.tomar@gmai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7211"/>
            <a:ext cx="7772400" cy="1470025"/>
          </a:xfrm>
        </p:spPr>
        <p:txBody>
          <a:bodyPr/>
          <a:lstStyle/>
          <a:p>
            <a:pPr marL="0" lvl="0" indent="0">
              <a:buNone/>
            </a:pPr>
            <a:r>
              <a:rPr/>
              <a:t>Bank Term Deposit Scheme</a:t>
            </a:r>
          </a:p>
        </p:txBody>
      </p:sp>
      <p:sp>
        <p:nvSpPr>
          <p:cNvPr id="3" name="Subtitle 2"/>
          <p:cNvSpPr>
            <a:spLocks noGrp="1"/>
          </p:cNvSpPr>
          <p:nvPr>
            <p:ph type="subTitle" idx="1"/>
          </p:nvPr>
        </p:nvSpPr>
        <p:spPr>
          <a:xfrm>
            <a:off x="1371600" y="2133600"/>
            <a:ext cx="6400800" cy="3311236"/>
          </a:xfrm>
        </p:spPr>
        <p:txBody>
          <a:bodyPr>
            <a:normAutofit/>
          </a:bodyPr>
          <a:lstStyle/>
          <a:p>
            <a:pPr marL="0" lvl="0" indent="0">
              <a:buNone/>
            </a:pPr>
            <a:r>
              <a:rPr/>
              <a:t>Data Analysis and Approach </a:t>
            </a:r>
            <a:endParaRPr lang="en-IN" dirty="0" smtClean="0"/>
          </a:p>
          <a:p>
            <a:pPr marL="0" lvl="0" indent="0">
              <a:buNone/>
            </a:pPr>
            <a:r>
              <a:rPr smtClean="0"/>
              <a:t>to </a:t>
            </a:r>
            <a:r>
              <a:rPr/>
              <a:t>Model Building</a:t>
            </a:r>
            <a:br>
              <a:rPr/>
            </a:br>
            <a:endParaRPr lang="en-IN" dirty="0" smtClean="0"/>
          </a:p>
          <a:p>
            <a:pPr marL="0" lvl="0" indent="0">
              <a:buNone/>
            </a:pPr>
            <a:r>
              <a:rPr lang="en-IN" dirty="0" smtClean="0"/>
              <a:t>by</a:t>
            </a:r>
            <a:r>
              <a:t/>
            </a:r>
            <a:br/>
            <a:r>
              <a:rPr/>
              <a:t>Anushree Tomar</a:t>
            </a:r>
          </a:p>
        </p:txBody>
      </p:sp>
      <p:sp>
        <p:nvSpPr>
          <p:cNvPr id="4" name="Date Placeholder 3"/>
          <p:cNvSpPr>
            <a:spLocks noGrp="1"/>
          </p:cNvSpPr>
          <p:nvPr>
            <p:ph type="dt" sz="half" idx="10"/>
          </p:nvPr>
        </p:nvSpPr>
        <p:spPr>
          <a:xfrm>
            <a:off x="290945" y="6109856"/>
            <a:ext cx="2646219" cy="611620"/>
          </a:xfrm>
        </p:spPr>
        <p:txBody>
          <a:bodyPr/>
          <a:lstStyle/>
          <a:p>
            <a:pPr marL="0" lvl="0" indent="0">
              <a:buNone/>
            </a:pPr>
            <a:r>
              <a:rPr b="1"/>
              <a:t>7-10-2021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2642"/>
          </a:xfrm>
        </p:spPr>
        <p:txBody>
          <a:bodyPr/>
          <a:lstStyle/>
          <a:p>
            <a:pPr marL="0" lvl="0" indent="0">
              <a:buNone/>
            </a:pPr>
            <a:r>
              <a:rPr/>
              <a:t>Data Insights</a:t>
            </a:r>
          </a:p>
        </p:txBody>
      </p:sp>
      <p:sp>
        <p:nvSpPr>
          <p:cNvPr id="3" name="Content Placeholder 2"/>
          <p:cNvSpPr>
            <a:spLocks noGrp="1"/>
          </p:cNvSpPr>
          <p:nvPr>
            <p:ph idx="1"/>
          </p:nvPr>
        </p:nvSpPr>
        <p:spPr>
          <a:xfrm>
            <a:off x="457200" y="1097280"/>
            <a:ext cx="8229600" cy="3213463"/>
          </a:xfrm>
        </p:spPr>
        <p:txBody>
          <a:bodyPr/>
          <a:lstStyle/>
          <a:p>
            <a:pPr marL="0" lvl="0" indent="0">
              <a:spcBef>
                <a:spcPts val="3000"/>
              </a:spcBef>
              <a:buNone/>
            </a:pPr>
            <a:r>
              <a:rPr b="1"/>
              <a:t>Import Libraries</a:t>
            </a:r>
          </a:p>
          <a:p>
            <a:pPr marL="0" lvl="0" indent="0">
              <a:buNone/>
            </a:pPr>
            <a:r>
              <a:rPr/>
              <a:t>First we import libraries required for Exploratory Data Analysis.</a:t>
            </a:r>
          </a:p>
          <a:p>
            <a:pPr marL="1270000" lvl="0" indent="0">
              <a:buNone/>
            </a:pPr>
            <a:r>
              <a:rPr sz="1800" b="1">
                <a:solidFill>
                  <a:srgbClr val="007020"/>
                </a:solidFill>
                <a:latin typeface="Courier"/>
              </a:rPr>
              <a:t>library</a:t>
            </a:r>
            <a:r>
              <a:rPr sz="1800">
                <a:latin typeface="Courier"/>
              </a:rPr>
              <a:t>(data.table)</a:t>
            </a:r>
            <a:r>
              <a:t/>
            </a:r>
            <a:br/>
            <a:r>
              <a:rPr sz="1800" b="1">
                <a:solidFill>
                  <a:srgbClr val="007020"/>
                </a:solidFill>
                <a:latin typeface="Courier"/>
              </a:rPr>
              <a:t>library</a:t>
            </a:r>
            <a:r>
              <a:rPr sz="1800">
                <a:latin typeface="Courier"/>
              </a:rPr>
              <a:t>(DataExplorer)</a:t>
            </a:r>
            <a:r>
              <a:t/>
            </a:r>
            <a:br/>
            <a:r>
              <a:rPr sz="1800" b="1">
                <a:solidFill>
                  <a:srgbClr val="007020"/>
                </a:solidFill>
                <a:latin typeface="Courier"/>
              </a:rPr>
              <a:t>library</a:t>
            </a:r>
            <a:r>
              <a:rPr sz="1800">
                <a:latin typeface="Courier"/>
              </a:rPr>
              <a:t>(ggplot2)</a:t>
            </a:r>
            <a:r>
              <a:t/>
            </a:r>
            <a:br/>
            <a:r>
              <a:rPr sz="1800" b="1">
                <a:solidFill>
                  <a:srgbClr val="007020"/>
                </a:solidFill>
                <a:latin typeface="Courier"/>
              </a:rPr>
              <a:t>library</a:t>
            </a:r>
            <a:r>
              <a:rPr sz="1800">
                <a:latin typeface="Courier"/>
              </a:rPr>
              <a:t>(scales)</a:t>
            </a:r>
            <a:r>
              <a:rPr/>
              <a:t/>
            </a:r>
            <a:br>
              <a:rPr/>
            </a:br>
            <a:r>
              <a:rPr sz="1800" b="1" smtClean="0">
                <a:solidFill>
                  <a:srgbClr val="007020"/>
                </a:solidFill>
                <a:latin typeface="Courier"/>
              </a:rPr>
              <a:t>library</a:t>
            </a:r>
            <a:r>
              <a:rPr sz="1800" smtClean="0">
                <a:latin typeface="Courier"/>
              </a:rPr>
              <a:t>(corrplot)</a:t>
            </a:r>
            <a:endParaRPr sz="1800">
              <a:latin typeface="Courier"/>
            </a:endParaRPr>
          </a:p>
        </p:txBody>
      </p:sp>
      <p:sp>
        <p:nvSpPr>
          <p:cNvPr id="5" name="Title 1"/>
          <p:cNvSpPr txBox="1">
            <a:spLocks/>
          </p:cNvSpPr>
          <p:nvPr/>
        </p:nvSpPr>
        <p:spPr>
          <a:xfrm>
            <a:off x="0" y="4310743"/>
            <a:ext cx="8229600" cy="849086"/>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1"/>
                </a:solidFill>
                <a:effectLst/>
                <a:uLnTx/>
                <a:uFillTx/>
                <a:latin typeface="+mj-lt"/>
                <a:ea typeface="+mj-ea"/>
                <a:cs typeface="+mj-cs"/>
              </a:rPr>
              <a:t>        Import Files</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Content Placeholder 2"/>
          <p:cNvSpPr txBox="1">
            <a:spLocks/>
          </p:cNvSpPr>
          <p:nvPr/>
        </p:nvSpPr>
        <p:spPr>
          <a:xfrm>
            <a:off x="457200" y="5159829"/>
            <a:ext cx="8229600" cy="1195251"/>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IN" sz="3200" b="0" i="0" u="none" strike="noStrike" kern="1200" cap="none" spc="0" normalizeH="0" baseline="0" noProof="0" smtClean="0">
                <a:ln>
                  <a:noFill/>
                </a:ln>
                <a:solidFill>
                  <a:schemeClr val="tx1"/>
                </a:solidFill>
                <a:effectLst/>
                <a:uLnTx/>
                <a:uFillTx/>
                <a:latin typeface="+mn-lt"/>
                <a:ea typeface="+mn-ea"/>
                <a:cs typeface="+mn-cs"/>
              </a:rPr>
              <a:t>Let’s Analyse train and test data sets:-</a:t>
            </a: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9133"/>
          </a:xfrm>
        </p:spPr>
        <p:txBody>
          <a:bodyPr>
            <a:normAutofit fontScale="90000"/>
          </a:bodyPr>
          <a:lstStyle/>
          <a:p>
            <a:pPr marL="0" lvl="0" indent="0">
              <a:buNone/>
            </a:pPr>
            <a:r>
              <a:rPr/>
              <a:t>Observing Data</a:t>
            </a:r>
          </a:p>
        </p:txBody>
      </p:sp>
      <p:sp>
        <p:nvSpPr>
          <p:cNvPr id="3" name="Content Placeholder 2"/>
          <p:cNvSpPr>
            <a:spLocks noGrp="1"/>
          </p:cNvSpPr>
          <p:nvPr>
            <p:ph idx="1"/>
          </p:nvPr>
        </p:nvSpPr>
        <p:spPr>
          <a:xfrm>
            <a:off x="195943" y="940526"/>
            <a:ext cx="8948057" cy="5917473"/>
          </a:xfrm>
        </p:spPr>
        <p:txBody>
          <a:bodyPr>
            <a:normAutofit fontScale="40000" lnSpcReduction="20000"/>
          </a:bodyPr>
          <a:lstStyle/>
          <a:p>
            <a:pPr marL="0" lvl="0" indent="0">
              <a:spcBef>
                <a:spcPts val="3000"/>
              </a:spcBef>
              <a:buNone/>
            </a:pPr>
            <a:r>
              <a:rPr b="1" smtClean="0"/>
              <a:t>Train Dataset</a:t>
            </a:r>
            <a:endParaRPr b="1"/>
          </a:p>
          <a:p>
            <a:pPr marL="1270000" lvl="0" indent="0">
              <a:buNone/>
            </a:pPr>
            <a:r>
              <a:rPr sz="1800">
                <a:latin typeface="Courier"/>
              </a:rPr>
              <a:t>##    key age         job marital           education default housing loan
## 1: 444  45  management married   university.degree      no     yes   no
## 2: 445  34      admin. married            basic.9y      no      no   no
## 3: 446  47 blue-collar married             unknown unknown      no   no
## 4: 447  42  technician married professional.course      no      no   no
## 5: 448  57  technician married            basic.4y unknown      no  yes
## 6: 449  57  technician married            basic.4y unknown      no   no
##      contact month day_of_week duration campaign pdays previous    poutcome
## 1: telephone   may         tue      140        1   999        0 nonexistent
## 2: telephone   may         tue      175        1   999        0 nonexistent
## 3: telephone   may         tue      136        1   999        0 nonexistent
## 4: telephone   may         tue     1623        1   999        0 nonexistent
## 5: telephone   may         tue       50        1   999        0 nonexistent
## 6: telephone   may         tue      101        1   999        0 nonexistent
##    emp.var.rate cons.price.idx cons.conf.idx euribor3m nr.employed   y
## 1:          1.1         93.994         -36.4     4.857        5191  no
## 2:          1.1         93.994         -36.4     4.857        5191  no
## 3:          1.1         93.994         -36.4     4.857        5191  no
## 4:          1.1         93.994         -36.4     4.857        5191 yes
## 5:          1.1         93.994         -36.4     4.857        5191  no
## 6:          1.1         93.994         -36.4     4.857        5191  no</a:t>
            </a:r>
          </a:p>
          <a:p>
            <a:pPr marL="0" lvl="0" indent="0">
              <a:spcBef>
                <a:spcPts val="3000"/>
              </a:spcBef>
              <a:buNone/>
            </a:pPr>
            <a:r>
              <a:rPr b="1"/>
              <a:t>Test Dataset</a:t>
            </a:r>
          </a:p>
          <a:p>
            <a:pPr marL="1270000" lvl="0" indent="0">
              <a:buNone/>
            </a:pPr>
            <a:r>
              <a:rPr sz="1800">
                <a:latin typeface="Courier"/>
              </a:rPr>
              <a:t>##    key age       job marital   education default housing loan   contact month
## 1:   1  56 housemaid married    basic.4y      no      no   no telephone   may
## 2:   2  57  services married high.school unknown      no   no telephone   may
## 3:   3  37  services married high.school      no     yes   no telephone   may
## 4:   4  40    admin. married    basic.6y      no      no   no telephone   may
## 5:   5  56  services married high.school      no      no  yes telephone   may
## 6:   6  45  services married    basic.9y unknown      no   no telephone   may
##    day_of_week duration campaign pdays previous    poutcome emp.var.rate
## 1:         mon      261        1   999        0 nonexistent          1.1
## 2:         mon      149        1   999        0 nonexistent          1.1
## 3:         mon      226        1   999        0 nonexistent          1.1
## 4:         mon      151        1   999        0 nonexistent          1.1
## 5:         mon      307        1   999        0 nonexistent          1.1
## 6:         mon      198        1   999        0 nonexistent          1.1
##    cons.price.idx cons.conf.idx euribor3m nr.employed
## 1:         93.994         -36.4     4.857        5191
## 2:         93.994         -36.4     4.857        5191
## 3:         93.994         -36.4     4.857        5191
## 4:         93.994         -36.4     4.857        5191
## 5:         93.994         -36.4     4.857        5191
## 6:         93.994         -36.4     4.857        5191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Check for missing value</a:t>
            </a:r>
          </a:p>
        </p:txBody>
      </p:sp>
      <p:sp>
        <p:nvSpPr>
          <p:cNvPr id="3" name="Content Placeholder 2"/>
          <p:cNvSpPr>
            <a:spLocks noGrp="1"/>
          </p:cNvSpPr>
          <p:nvPr>
            <p:ph idx="1"/>
          </p:nvPr>
        </p:nvSpPr>
        <p:spPr/>
        <p:txBody>
          <a:bodyPr>
            <a:normAutofit fontScale="77500" lnSpcReduction="20000"/>
          </a:bodyPr>
          <a:lstStyle/>
          <a:p>
            <a:pPr marL="0" lvl="0" indent="0">
              <a:spcBef>
                <a:spcPts val="3000"/>
              </a:spcBef>
              <a:buNone/>
            </a:pPr>
            <a:r>
              <a:rPr b="1"/>
              <a:t>Train Dataset</a:t>
            </a:r>
          </a:p>
          <a:p>
            <a:pPr marL="1270000" lvl="0" indent="0">
              <a:buNone/>
            </a:pPr>
            <a:r>
              <a:rPr sz="1800">
                <a:latin typeface="Courier"/>
              </a:rPr>
              <a:t>##    rows columns discrete_columns continuous_columns all_missing_columns
## 1: 4170      22               11                 11                   0
##    total_missing_values complete_rows total_observations memory_usage
## 1:                    0          4170              91740       463032</a:t>
            </a:r>
          </a:p>
          <a:p>
            <a:pPr marL="0" lvl="0" indent="0">
              <a:spcBef>
                <a:spcPts val="3000"/>
              </a:spcBef>
              <a:buNone/>
            </a:pPr>
            <a:r>
              <a:rPr b="1"/>
              <a:t>Test </a:t>
            </a:r>
            <a:r>
              <a:rPr b="1" smtClean="0"/>
              <a:t>Dataset</a:t>
            </a:r>
            <a:endParaRPr b="1"/>
          </a:p>
          <a:p>
            <a:pPr marL="1270000" lvl="0" indent="0">
              <a:buNone/>
            </a:pPr>
            <a:r>
              <a:rPr sz="1800">
                <a:latin typeface="Courier"/>
              </a:rPr>
              <a:t>##     rows columns discrete_columns continuous_columns all_missing_columns
## 1: 37018      21               10                 11                   0
##    total_missing_values complete_rows total_observations memory_usage
## 1:                    0         37018             777378      3862416</a:t>
            </a:r>
          </a:p>
          <a:p>
            <a:pPr marL="0" lvl="0" indent="0">
              <a:buNone/>
            </a:pPr>
            <a:endParaRPr lang="en-IN" dirty="0" smtClean="0"/>
          </a:p>
          <a:p>
            <a:pPr marL="0" lvl="0" indent="0">
              <a:buNone/>
            </a:pPr>
            <a:endParaRPr lang="en-IN" dirty="0" smtClean="0"/>
          </a:p>
          <a:p>
            <a:pPr marL="0" lvl="0" indent="0">
              <a:buNone/>
            </a:pPr>
            <a:r>
              <a:rPr smtClean="0"/>
              <a:t>we </a:t>
            </a:r>
            <a:r>
              <a:rPr/>
              <a:t>checked train and test dataset for missing values but fortunately the data is cleaned.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Find Duplicates in the data</a:t>
            </a:r>
          </a:p>
        </p:txBody>
      </p:sp>
      <p:sp>
        <p:nvSpPr>
          <p:cNvPr id="3" name="Content Placeholder 2"/>
          <p:cNvSpPr>
            <a:spLocks noGrp="1"/>
          </p:cNvSpPr>
          <p:nvPr>
            <p:ph idx="1"/>
          </p:nvPr>
        </p:nvSpPr>
        <p:spPr/>
        <p:txBody>
          <a:bodyPr/>
          <a:lstStyle/>
          <a:p>
            <a:pPr marL="0" lvl="0" indent="0">
              <a:spcBef>
                <a:spcPts val="3000"/>
              </a:spcBef>
              <a:buNone/>
            </a:pPr>
            <a:r>
              <a:rPr b="1"/>
              <a:t>Dimension of the data</a:t>
            </a:r>
          </a:p>
          <a:p>
            <a:pPr marL="1270000" lvl="0" indent="0">
              <a:buNone/>
            </a:pPr>
            <a:r>
              <a:rPr sz="1800">
                <a:latin typeface="Courier"/>
              </a:rPr>
              <a:t>## [1] 4170   22</a:t>
            </a:r>
          </a:p>
          <a:p>
            <a:pPr marL="0" lvl="0" indent="0">
              <a:spcBef>
                <a:spcPts val="3000"/>
              </a:spcBef>
              <a:buNone/>
            </a:pPr>
            <a:r>
              <a:rPr b="1"/>
              <a:t>Find Duplicates</a:t>
            </a:r>
          </a:p>
          <a:p>
            <a:pPr marL="1270000" lvl="0" indent="0">
              <a:buNone/>
            </a:pPr>
            <a:r>
              <a:rPr sz="1800">
                <a:latin typeface="Courier"/>
              </a:rPr>
              <a:t>## Empty data.table (0 rows and 22 cols): key,age,job,marital,education,default...</a:t>
            </a:r>
          </a:p>
          <a:p>
            <a:pPr marL="0" lvl="0" indent="0">
              <a:buNone/>
            </a:pPr>
            <a:r>
              <a:rPr/>
              <a:t>There is no duplicate records in the dataset.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0097"/>
            <a:ext cx="8229600" cy="1143000"/>
          </a:xfrm>
        </p:spPr>
        <p:txBody>
          <a:bodyPr/>
          <a:lstStyle/>
          <a:p>
            <a:pPr marL="0" lvl="0" indent="0">
              <a:buNone/>
            </a:pPr>
            <a:r>
              <a:rPr/>
              <a:t>Data Visualization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Percent distribution of target variable</a:t>
            </a:r>
          </a:p>
        </p:txBody>
      </p:sp>
      <p:pic>
        <p:nvPicPr>
          <p:cNvPr id="3" name="Picture 1" descr="pptapp_files/figure-pptx/unnamed-chunk-9-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lgn="just">
              <a:buNone/>
            </a:pPr>
            <a:r>
              <a:rPr/>
              <a:t> As you can see that 96% of the clients are not interested in the Term Deposit Scheme.But the Bank is interested in those clients who are interested in the scheme from the business point of view so we need to upsample the lower class in the dataset before model building.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pPr marL="0" lvl="0" indent="0">
              <a:buNone/>
            </a:pPr>
            <a:r>
              <a:rPr/>
              <a:t>Basic statistics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Exploratory Data Analysis</a:t>
            </a:r>
            <a:br>
              <a:rPr lang="en-IN" sz="2400" dirty="0" smtClean="0"/>
            </a:br>
            <a:r>
              <a:rPr sz="2400" smtClean="0"/>
              <a:t>Summary </a:t>
            </a:r>
            <a:r>
              <a:rPr sz="2400"/>
              <a:t>Stats of train data</a:t>
            </a:r>
          </a:p>
        </p:txBody>
      </p:sp>
      <p:sp>
        <p:nvSpPr>
          <p:cNvPr id="3" name="Content Placeholder 2"/>
          <p:cNvSpPr>
            <a:spLocks noGrp="1"/>
          </p:cNvSpPr>
          <p:nvPr>
            <p:ph idx="1"/>
          </p:nvPr>
        </p:nvSpPr>
        <p:spPr>
          <a:xfrm>
            <a:off x="235131" y="1600200"/>
            <a:ext cx="8908869" cy="4918166"/>
          </a:xfrm>
        </p:spPr>
        <p:txBody>
          <a:bodyPr>
            <a:normAutofit fontScale="40000" lnSpcReduction="20000"/>
          </a:bodyPr>
          <a:lstStyle/>
          <a:p>
            <a:pPr marL="1270000" lvl="0" indent="0">
              <a:buNone/>
            </a:pPr>
            <a:r>
              <a:rPr sz="1800">
                <a:latin typeface="Courier"/>
              </a:rPr>
              <a:t>##       key             age                  job           marital    
##  Min.   :  444   Min.   :20.00   blue-collar :1059   divorced: 465  
##  1st Qu.: 4407   1st Qu.:33.00   admin.      : 962   married :2786  
##  Median :10770   Median :39.00   technician  : 701   single  : 906  
##  Mean   :11331   Mean   :40.59   services    : 411   unknown :  13  
##  3rd Qu.:11812   3rd Qu.:47.00   management  : 328                  
##  Max.   :24452   Max.   :60.00   entrepreneur: 178                  
##                                  (Other)     : 531                  
##                education       default        housing          loan     
##  basic.4y           : 489   no     :2943   no     :2067   no     :3470  
##  basic.6y           : 247   unknown:1227   unknown: 134   unknown: 134  
##  basic.9y           : 671                  yes    :1969   yes    : 566  
##  high.school        : 930                                               
##  professional.course: 531                                               
##  university.degree  :1129                                               
##  unknown            : 173                                               
##       contact     month      day_of_week    duration         campaign     
##  cellular : 885   aug: 693   fri: 947    Min.   :   4.0   Min.   : 1.000  
##  telephone:3285   jun:2198   mon:1027    1st Qu.:  86.0   1st Qu.: 1.000  
##                   may:1044   thu: 600    Median : 157.0   Median : 2.000  
##                   nov: 235   tue: 835    Mean   : 241.8   Mean   : 3.172  
##                              wed: 761    3rd Qu.: 294.0   3rd Qu.: 3.000  
##                                          Max.   :3078.0   Max.   :56.000  
##                                                                           
##      pdays          previous              poutcome     emp.var.rate  
##  Min.   :  3.0   Min.   :0.00000   failure    :  42   Min.   :-0.10  
##  1st Qu.:999.0   1st Qu.:0.00000   nonexistent:4125   1st Qu.: 1.10  
##  Median :999.0   Median :0.00000   success    :   3   Median : 1.40  
##  Mean   :998.3   Mean   :0.01079                      Mean   : 1.24  
##  3rd Qu.:999.0   3rd Qu.:0.00000                      3rd Qu.: 1.40  
##  Max.   :999.0   Max.   :1.00000                      Max.   : 1.40  
##                                                                      
##  cons.price.idx  cons.conf.idx      euribor3m      nr.employed     y       
##  Min.   :93.20   Min.   :-42.00   Min.   :4.191   Min.   :5191   no :3985  
##  1st Qu.:93.99   1st Qu.:-41.80   1st Qu.:4.858   1st Qu.:5191   yes: 185  
##  Median :94.47   Median :-41.80   Median :4.959   Median :5228             
##  Mean   :94.11   Mean   :-39.51   Mean   :4.892   Mean   :5217             
##  3rd Qu.:94.47   3rd Qu.:-36.40   3rd Qu.:4.961   3rd Qu.:5228             
##  Max.   :94.47   Max.   :-36.10   Max.   :4.966   Max.   :5228             
## </a:t>
            </a:r>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5462"/>
          </a:xfrm>
        </p:spPr>
        <p:txBody>
          <a:bodyPr>
            <a:normAutofit fontScale="90000"/>
          </a:bodyPr>
          <a:lstStyle/>
          <a:p>
            <a:pPr marL="0" lvl="0" indent="0">
              <a:buNone/>
            </a:pPr>
            <a:r>
              <a:rPr/>
              <a:t>Summary Stats of test data</a:t>
            </a:r>
          </a:p>
        </p:txBody>
      </p:sp>
      <p:sp>
        <p:nvSpPr>
          <p:cNvPr id="3" name="Content Placeholder 2"/>
          <p:cNvSpPr>
            <a:spLocks noGrp="1"/>
          </p:cNvSpPr>
          <p:nvPr>
            <p:ph idx="1"/>
          </p:nvPr>
        </p:nvSpPr>
        <p:spPr>
          <a:xfrm>
            <a:off x="1054100" y="1041400"/>
            <a:ext cx="6832600" cy="4947334"/>
          </a:xfrm>
        </p:spPr>
        <p:txBody>
          <a:bodyPr>
            <a:normAutofit fontScale="32500" lnSpcReduction="20000"/>
          </a:bodyPr>
          <a:lstStyle/>
          <a:p>
            <a:pPr marL="1270000" lvl="0" indent="0">
              <a:buNone/>
            </a:pPr>
            <a:r>
              <a:rPr sz="1800">
                <a:latin typeface="Courier"/>
              </a:rPr>
              <a:t>##       key             age                 job           marital     
##  Min.   :    1   Min.   :17.00   admin.     :9460   divorced: 4147  
##  1st Qu.:12497   1st Qu.:32.00   blue-collar:8195   married :22142  
##  Median :22445   Median :38.00   technician :6042   single  :10662  
##  Mean   :21638   Mean   :39.96   services   :3558   unknown :   67  
##  3rd Qu.:31934   3rd Qu.:47.00   management :2596                   
##  Max.   :41188   Max.   :98.00   retired    :1609                   
##                                  (Other)    :5558                   
##                education        default         housing           loan      
##  university.degree  :11039   no     :29645   no     :16555   no     :30480  
##  high.school        : 8585   unknown: 7370   unknown:  856   unknown:  856  
##  basic.9y           : 5374   yes    :    3   yes    :19607   yes    : 5682  
##  professional.course: 4712                                                  
##  basic.4y           : 3687                                                  
##  basic.6y           : 2045                                                  
##  (Other)            : 1576                                                  
##       contact          month       day_of_week    duration     
##  cellular :25259   may    :12725   fri:6880    Min.   :   0.0  
##  telephone:11759   jul    : 7174   mon:7487    1st Qu.: 104.0  
##                    aug    : 5485   thu:8023    Median : 182.0  
##                    nov    : 3866   tue:7255    Mean   : 260.1  
##                    jun    : 3120   wed:7373    3rd Qu.: 322.0  
##                    apr    : 2632               Max.   :4918.0  
##                    (Other): 2016                               
##     campaign          pdays          previous             poutcome    
##  Min.   : 1.000   Min.   :  0.0   Min.   :0.0000   failure    : 4210  
##  1st Qu.: 1.000   1st Qu.:999.0   1st Qu.:0.0000   nonexistent:31438  
##  Median : 2.000   Median :999.0   Median :0.0000   success    : 1370  
##  Mean   : 2.499   Mean   :958.4   Mean   :0.1912                      
##  3rd Qu.: 3.000   3rd Qu.:999.0   3rd Qu.:0.0000                      
##  Max.   :43.000   Max.   :999.0   Max.   :7.0000                      
##                                                                       
##   emp.var.rate      cons.price.idx  cons.conf.idx      euribor3m    
##  Min.   :-3.40000   Min.   :92.20   Min.   :-50.80   Min.   :0.634  
##  1st Qu.:-1.80000   1st Qu.:93.08   1st Qu.:-42.70   1st Qu.:1.327  
##  Median : 1.10000   Median :93.44   Median :-42.00   Median :4.856  
##  Mean   :-0.04861   Mean   :93.52   Mean   :-40.61   Mean   :3.478  
##  3rd Qu.: 1.40000   3rd Qu.:93.99   3rd Qu.:-36.40   3rd Qu.:4.961  
##  Max.   : 1.40000   Max.   :94.77   Max.   :-26.90   Max.   :5.045  
##                                                                     
##   nr.employed  
##  Min.   :4964  
##  1st Qu.:5099  
##  Median :5191  
##  Mean   :5161  
##  3rd Qu.:5228  
##  Max.   :5228  
## </a:t>
            </a:r>
          </a:p>
          <a:p>
            <a:pPr marL="0" lvl="0" indent="0">
              <a:buNone/>
            </a:pPr>
            <a:r>
              <a:rPr smtClean="0"/>
              <a:t>.</a:t>
            </a:r>
            <a:endParaRPr/>
          </a:p>
        </p:txBody>
      </p:sp>
      <p:sp>
        <p:nvSpPr>
          <p:cNvPr id="4" name="Rectangle 3"/>
          <p:cNvSpPr/>
          <p:nvPr/>
        </p:nvSpPr>
        <p:spPr>
          <a:xfrm>
            <a:off x="1562100" y="5988734"/>
            <a:ext cx="5981700" cy="830997"/>
          </a:xfrm>
          <a:prstGeom prst="rect">
            <a:avLst/>
          </a:prstGeom>
        </p:spPr>
        <p:txBody>
          <a:bodyPr wrap="square">
            <a:spAutoFit/>
          </a:bodyPr>
          <a:lstStyle/>
          <a:p>
            <a:r>
              <a:rPr lang="en-IN" sz="2400" dirty="0" smtClean="0"/>
              <a:t>Attributes </a:t>
            </a:r>
            <a:r>
              <a:rPr lang="en-IN" sz="2400" dirty="0" err="1" smtClean="0">
                <a:latin typeface="Courier"/>
              </a:rPr>
              <a:t>education</a:t>
            </a:r>
            <a:r>
              <a:rPr lang="en-IN" sz="2400" dirty="0" err="1" smtClean="0"/>
              <a:t>,</a:t>
            </a:r>
            <a:r>
              <a:rPr lang="en-IN" sz="2400" dirty="0" err="1" smtClean="0">
                <a:latin typeface="Courier"/>
              </a:rPr>
              <a:t>default</a:t>
            </a:r>
            <a:r>
              <a:rPr lang="en-IN" sz="2400" dirty="0" smtClean="0"/>
              <a:t> and </a:t>
            </a:r>
            <a:r>
              <a:rPr lang="en-IN" sz="2400" dirty="0" smtClean="0">
                <a:latin typeface="Courier"/>
              </a:rPr>
              <a:t>month</a:t>
            </a:r>
            <a:r>
              <a:rPr lang="en-IN" sz="2400" dirty="0" smtClean="0"/>
              <a:t> have new levels in the test data</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2328"/>
            <a:ext cx="8229600" cy="4823836"/>
          </a:xfrm>
        </p:spPr>
        <p:txBody>
          <a:bodyPr>
            <a:normAutofit fontScale="70000" lnSpcReduction="20000"/>
          </a:bodyPr>
          <a:lstStyle/>
          <a:p>
            <a:pPr marL="0" lvl="0" indent="0">
              <a:buNone/>
            </a:pPr>
            <a:r>
              <a:rPr lang="en-IN" b="1" dirty="0" smtClean="0"/>
              <a:t>Overview</a:t>
            </a:r>
          </a:p>
          <a:p>
            <a:pPr marL="0" lvl="0" indent="0">
              <a:buNone/>
            </a:pPr>
            <a:endParaRPr lang="en-IN" dirty="0" smtClean="0"/>
          </a:p>
          <a:p>
            <a:pPr marL="0" lvl="0" indent="0" algn="just">
              <a:buNone/>
            </a:pPr>
            <a:r>
              <a:rPr smtClean="0"/>
              <a:t>The </a:t>
            </a:r>
            <a:r>
              <a:rPr/>
              <a:t>banks are moving with the pace of technology and incorporating different techniques to get the clients on-board. There are multiple marketing techniques in the market different banks are resorting to get people involved into different banking schemes. One such technique is phone calling the clients, getting their details and letting them know about the different schemes. It might require multiple calls to the same client to figure out if the client will be on-board or not. It is where Machine Learning can be incorporated and the result can be predicted based on the information received. This information will be valuable to pay more attention to the customers who might be willing to get on-board and be in their contact. The models can be trained on the data set and the banks can plan out a strategy which will be beneficial for them.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Correlation of Numeric/Integer attributes</a:t>
            </a:r>
          </a:p>
        </p:txBody>
      </p:sp>
      <p:sp>
        <p:nvSpPr>
          <p:cNvPr id="3" name="Content Placeholder 2"/>
          <p:cNvSpPr>
            <a:spLocks noGrp="1"/>
          </p:cNvSpPr>
          <p:nvPr>
            <p:ph idx="1"/>
          </p:nvPr>
        </p:nvSpPr>
        <p:spPr>
          <a:xfrm>
            <a:off x="457200" y="1600201"/>
            <a:ext cx="8229600" cy="457199"/>
          </a:xfrm>
        </p:spPr>
        <p:txBody>
          <a:bodyPr>
            <a:normAutofit fontScale="85000" lnSpcReduction="20000"/>
          </a:bodyPr>
          <a:lstStyle/>
          <a:p>
            <a:pPr marL="0" lvl="0" indent="0">
              <a:buNone/>
            </a:pPr>
            <a:r>
              <a:rPr lang="en-IN" dirty="0" smtClean="0"/>
              <a:t>          </a:t>
            </a:r>
            <a:r>
              <a:rPr smtClean="0"/>
              <a:t>Find </a:t>
            </a:r>
            <a:r>
              <a:rPr/>
              <a:t>the correlation among continuous variable</a:t>
            </a:r>
          </a:p>
        </p:txBody>
      </p:sp>
      <p:pic>
        <p:nvPicPr>
          <p:cNvPr id="4" name="Picture 3" descr="pptapp_files/figure-pptx/unnamed-chunk-12-1.png"/>
          <p:cNvPicPr>
            <a:picLocks noGrp="1" noChangeAspect="1"/>
          </p:cNvPicPr>
          <p:nvPr/>
        </p:nvPicPr>
        <p:blipFill>
          <a:blip r:embed="rId2"/>
          <a:stretch>
            <a:fillRect/>
          </a:stretch>
        </p:blipFill>
        <p:spPr bwMode="auto">
          <a:xfrm>
            <a:off x="1752600" y="2057400"/>
            <a:ext cx="5651500" cy="45212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fontScale="92500"/>
          </a:bodyPr>
          <a:lstStyle/>
          <a:p>
            <a:pPr marL="0" lvl="0" indent="0">
              <a:buNone/>
            </a:pPr>
            <a:endParaRPr/>
          </a:p>
          <a:p>
            <a:pPr marL="0" lvl="0" indent="0" algn="just">
              <a:buNone/>
            </a:pPr>
            <a:r>
              <a:rPr/>
              <a:t>we found no strong Positive and negative relationship between the variables in the Correlation plot except </a:t>
            </a:r>
            <a:r>
              <a:rPr sz="1800">
                <a:latin typeface="Courier"/>
              </a:rPr>
              <a:t>euribor3m</a:t>
            </a:r>
            <a:r>
              <a:rPr/>
              <a:t>(euribor 3 month rate) and </a:t>
            </a:r>
            <a:r>
              <a:rPr sz="1800">
                <a:latin typeface="Courier"/>
              </a:rPr>
              <a:t>emp.var.rate</a:t>
            </a:r>
            <a:r>
              <a:rPr/>
              <a:t>(employment variation rate) which are Positively correlated to each other.while </a:t>
            </a:r>
            <a:r>
              <a:rPr sz="1800">
                <a:latin typeface="Courier"/>
              </a:rPr>
              <a:t>cons.price.idx</a:t>
            </a:r>
            <a:r>
              <a:rPr/>
              <a:t>(consumer price index) and </a:t>
            </a:r>
            <a:r>
              <a:rPr sz="1800">
                <a:latin typeface="Courier"/>
              </a:rPr>
              <a:t>nr.employed</a:t>
            </a:r>
            <a:r>
              <a:rPr/>
              <a:t> are moderately(+) correlated to </a:t>
            </a:r>
            <a:r>
              <a:rPr sz="1800">
                <a:latin typeface="Courier"/>
              </a:rPr>
              <a:t>emp.var.rate</a:t>
            </a:r>
            <a:r>
              <a:rPr/>
              <a:t>.</a:t>
            </a:r>
            <a:r>
              <a:rPr sz="1800">
                <a:latin typeface="Courier"/>
              </a:rPr>
              <a:t>cons.conf.idx</a:t>
            </a:r>
            <a:r>
              <a:rPr/>
              <a:t> and </a:t>
            </a:r>
            <a:r>
              <a:rPr sz="1800">
                <a:latin typeface="Courier"/>
              </a:rPr>
              <a:t>cons.price.idx</a:t>
            </a:r>
            <a:r>
              <a:rPr/>
              <a:t> are moderately(-) correlated.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Distribution of the Term Deposit by age</a:t>
            </a:r>
          </a:p>
        </p:txBody>
      </p:sp>
      <p:sp>
        <p:nvSpPr>
          <p:cNvPr id="3" name="Content Placeholder 2"/>
          <p:cNvSpPr>
            <a:spLocks noGrp="1"/>
          </p:cNvSpPr>
          <p:nvPr>
            <p:ph idx="1"/>
          </p:nvPr>
        </p:nvSpPr>
        <p:spPr>
          <a:xfrm>
            <a:off x="457200" y="1600201"/>
            <a:ext cx="8229600" cy="787399"/>
          </a:xfrm>
        </p:spPr>
        <p:txBody>
          <a:bodyPr>
            <a:normAutofit fontScale="85000" lnSpcReduction="20000"/>
          </a:bodyPr>
          <a:lstStyle/>
          <a:p>
            <a:pPr marL="0" lvl="0" indent="0">
              <a:buNone/>
            </a:pPr>
            <a:r>
              <a:rPr/>
              <a:t>Lets analyse which age group is accepting or rejecting the Term Deposit scheme:-</a:t>
            </a:r>
          </a:p>
        </p:txBody>
      </p:sp>
      <p:pic>
        <p:nvPicPr>
          <p:cNvPr id="4" name="Picture 3" descr="pptapp_files/figure-pptx/unnamed-chunk-13-1.png"/>
          <p:cNvPicPr>
            <a:picLocks noGrp="1" noChangeAspect="1"/>
          </p:cNvPicPr>
          <p:nvPr/>
        </p:nvPicPr>
        <p:blipFill>
          <a:blip r:embed="rId2"/>
          <a:stretch>
            <a:fillRect/>
          </a:stretch>
        </p:blipFill>
        <p:spPr bwMode="auto">
          <a:xfrm>
            <a:off x="1752600" y="2336800"/>
            <a:ext cx="5651500" cy="452120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lgn="just">
              <a:buNone/>
            </a:pPr>
            <a:r>
              <a:rPr/>
              <a:t> As you can see, the minimum age of the clients contacted by the bank is 20 years and the maximum is 60 years. From the above graph you can visualize that most of the clients who accepted the Term Deposit scheme is lie mostly between 30 years to 50 years.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42962"/>
          </a:xfrm>
        </p:spPr>
        <p:txBody>
          <a:bodyPr>
            <a:normAutofit fontScale="90000"/>
          </a:bodyPr>
          <a:lstStyle/>
          <a:p>
            <a:pPr marL="0" lvl="0" indent="0">
              <a:buNone/>
            </a:pPr>
            <a:r>
              <a:rPr/>
              <a:t>Distribution of Age and Job by accepted Term Deposit scheme</a:t>
            </a:r>
          </a:p>
        </p:txBody>
      </p:sp>
      <p:sp>
        <p:nvSpPr>
          <p:cNvPr id="3" name="Content Placeholder 2"/>
          <p:cNvSpPr>
            <a:spLocks noGrp="1"/>
          </p:cNvSpPr>
          <p:nvPr>
            <p:ph idx="1"/>
          </p:nvPr>
        </p:nvSpPr>
        <p:spPr>
          <a:xfrm>
            <a:off x="0" y="1371600"/>
            <a:ext cx="8686800" cy="5486400"/>
          </a:xfrm>
        </p:spPr>
        <p:txBody>
          <a:bodyPr>
            <a:normAutofit fontScale="77500" lnSpcReduction="20000"/>
          </a:bodyPr>
          <a:lstStyle/>
          <a:p>
            <a:pPr marL="0" lvl="0" indent="0">
              <a:buNone/>
            </a:pPr>
            <a:r>
              <a:rPr lang="en-IN" dirty="0" smtClean="0"/>
              <a:t>    </a:t>
            </a:r>
            <a:r>
              <a:rPr smtClean="0"/>
              <a:t>Let’s </a:t>
            </a:r>
            <a:r>
              <a:rPr/>
              <a:t>go more deeper into it where we will find the clients who </a:t>
            </a:r>
            <a:r>
              <a:rPr lang="en-IN" dirty="0" smtClean="0"/>
              <a:t> </a:t>
            </a:r>
            <a:r>
              <a:rPr smtClean="0"/>
              <a:t>accepted </a:t>
            </a:r>
            <a:r>
              <a:rPr/>
              <a:t>the term deposit scheme belong to which kind </a:t>
            </a:r>
            <a:r>
              <a:rPr smtClean="0"/>
              <a:t>of</a:t>
            </a:r>
            <a:r>
              <a:rPr lang="en-IN" dirty="0" smtClean="0"/>
              <a:t> Job</a:t>
            </a:r>
            <a:r>
              <a:rPr smtClean="0"/>
              <a:t>.</a:t>
            </a:r>
            <a:endParaRPr/>
          </a:p>
          <a:p>
            <a:pPr marL="1270000" lvl="0" indent="0">
              <a:buNone/>
            </a:pPr>
            <a:r>
              <a:rPr sz="1800">
                <a:latin typeface="Courier"/>
              </a:rPr>
              <a:t>##     key age         job marital           education default housing loan
## 1:  447  42  technician married professional.course      no      no   no
## 2:  470  42  management married   university.degree      no      no   no
## 3: 1810  43      admin. married   university.degree unknown     yes   no
## 4: 1820  44 blue-collar  single            basic.6y unknown     yes   no
## 5: 2003  59  management married   university.degree      no      no   no
## 6: 2040  24    services  single         high.school      no      no   no
##      contact month day_of_week duration campaign pdays previous    poutcome
## 1: telephone   may         tue     1623        1   999        0 nonexistent
## 2: telephone   may         tue     1677        1   999        0 nonexistent
## 3: telephone   may         fri     2016        2   999        0 nonexistent
## 4: telephone   may         fri      665        2   999        0 nonexistent
## 5: telephone   may         mon      460        5   999        0 nonexistent
## 6: telephone   may         mon      757        2   999        0 nonexistent
##    emp.var.rate cons.price.idx cons.conf.idx euribor3m nr.employed   y
## 1:          1.1         93.994         -36.4     4.857        5191 yes
## 2:          1.1         93.994         -36.4     4.857        5191 yes
## 3:          1.1         93.994         -36.4     4.855        5191 yes
## 4:          1.1         93.994         -36.4     4.855        5191 yes
## 5:          1.1         93.994         -36.4     4.857        5191 yes
## 6:          1.1         93.994         -36.4     4.857        5191 yes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app_files/figure-pptx/unnamed-chunk-15-1.png"/>
          <p:cNvPicPr>
            <a:picLocks noGrp="1" noChangeAspect="1"/>
          </p:cNvPicPr>
          <p:nvPr/>
        </p:nvPicPr>
        <p:blipFill>
          <a:blip r:embed="rId2"/>
          <a:stretch>
            <a:fillRect/>
          </a:stretch>
        </p:blipFill>
        <p:spPr bwMode="auto">
          <a:xfrm>
            <a:off x="1282700" y="215900"/>
            <a:ext cx="6908800" cy="4521200"/>
          </a:xfrm>
          <a:prstGeom prst="rect">
            <a:avLst/>
          </a:prstGeom>
          <a:noFill/>
          <a:ln w="9525">
            <a:noFill/>
            <a:headEnd/>
            <a:tailEnd/>
          </a:ln>
        </p:spPr>
      </p:pic>
      <p:sp>
        <p:nvSpPr>
          <p:cNvPr id="3" name="Content Placeholder 2"/>
          <p:cNvSpPr>
            <a:spLocks noGrp="1"/>
          </p:cNvSpPr>
          <p:nvPr>
            <p:ph idx="1"/>
          </p:nvPr>
        </p:nvSpPr>
        <p:spPr>
          <a:xfrm>
            <a:off x="457200" y="4991100"/>
            <a:ext cx="8229600" cy="1676400"/>
          </a:xfrm>
        </p:spPr>
        <p:txBody>
          <a:bodyPr>
            <a:normAutofit fontScale="92500" lnSpcReduction="20000"/>
          </a:bodyPr>
          <a:lstStyle/>
          <a:p>
            <a:pPr marL="0" lvl="0" indent="0" algn="just">
              <a:buNone/>
            </a:pPr>
            <a:r>
              <a:rPr/>
              <a:t> From the above graph we can assume that our future Potential clients may belong to </a:t>
            </a:r>
            <a:r>
              <a:rPr sz="1800">
                <a:latin typeface="Courier"/>
              </a:rPr>
              <a:t>blue-collar</a:t>
            </a:r>
            <a:r>
              <a:rPr/>
              <a:t>,</a:t>
            </a:r>
            <a:r>
              <a:rPr sz="1800">
                <a:latin typeface="Courier"/>
              </a:rPr>
              <a:t>technician</a:t>
            </a:r>
            <a:r>
              <a:rPr/>
              <a:t>,</a:t>
            </a:r>
            <a:r>
              <a:rPr sz="1800">
                <a:latin typeface="Courier"/>
              </a:rPr>
              <a:t>admin</a:t>
            </a:r>
            <a:r>
              <a:rPr/>
              <a:t>, and </a:t>
            </a:r>
            <a:r>
              <a:rPr sz="1800">
                <a:latin typeface="Courier"/>
              </a:rPr>
              <a:t>management</a:t>
            </a:r>
            <a:r>
              <a:rPr/>
              <a:t>(decreasing order) type of job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3762"/>
          </a:xfrm>
        </p:spPr>
        <p:txBody>
          <a:bodyPr>
            <a:normAutofit fontScale="90000"/>
          </a:bodyPr>
          <a:lstStyle/>
          <a:p>
            <a:pPr marL="0" lvl="0" indent="0">
              <a:buNone/>
            </a:pPr>
            <a:r>
              <a:rPr/>
              <a:t>Distribution of the Term Deposit by duration</a:t>
            </a:r>
          </a:p>
        </p:txBody>
      </p:sp>
      <p:sp>
        <p:nvSpPr>
          <p:cNvPr id="3" name="Content Placeholder 2"/>
          <p:cNvSpPr>
            <a:spLocks noGrp="1"/>
          </p:cNvSpPr>
          <p:nvPr>
            <p:ph idx="1"/>
          </p:nvPr>
        </p:nvSpPr>
        <p:spPr>
          <a:xfrm>
            <a:off x="457200" y="1422401"/>
            <a:ext cx="8229600" cy="1003300"/>
          </a:xfrm>
        </p:spPr>
        <p:txBody>
          <a:bodyPr>
            <a:normAutofit lnSpcReduction="10000"/>
          </a:bodyPr>
          <a:lstStyle/>
          <a:p>
            <a:pPr marL="0" lvl="0" indent="0">
              <a:buNone/>
            </a:pPr>
            <a:r>
              <a:rPr/>
              <a:t>Now analyse the affect of duration on Term Deposit scheme.</a:t>
            </a:r>
          </a:p>
        </p:txBody>
      </p:sp>
      <p:pic>
        <p:nvPicPr>
          <p:cNvPr id="4" name="Picture 3" descr="pptapp_files/figure-pptx/unnamed-chunk-16-1.png"/>
          <p:cNvPicPr>
            <a:picLocks noGrp="1" noChangeAspect="1"/>
          </p:cNvPicPr>
          <p:nvPr/>
        </p:nvPicPr>
        <p:blipFill>
          <a:blip r:embed="rId2"/>
          <a:stretch>
            <a:fillRect/>
          </a:stretch>
        </p:blipFill>
        <p:spPr bwMode="auto">
          <a:xfrm>
            <a:off x="1752600" y="2336800"/>
            <a:ext cx="5651500" cy="4521200"/>
          </a:xfrm>
          <a:prstGeom prst="rect">
            <a:avLst/>
          </a:prstGeom>
          <a:noFill/>
          <a:ln w="9525">
            <a:noFill/>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65200"/>
            <a:ext cx="8229600" cy="4525963"/>
          </a:xfrm>
        </p:spPr>
        <p:txBody>
          <a:bodyPr/>
          <a:lstStyle/>
          <a:p>
            <a:pPr marL="0" lvl="0" indent="0">
              <a:buNone/>
            </a:pPr>
            <a:endParaRPr/>
          </a:p>
          <a:p>
            <a:pPr marL="0" lvl="0" indent="0" algn="just">
              <a:buNone/>
            </a:pPr>
            <a:r>
              <a:rPr/>
              <a:t>From the graph it is clear that clients who contacted for a very short duration belong to </a:t>
            </a:r>
            <a:r>
              <a:rPr sz="1800">
                <a:latin typeface="Courier"/>
              </a:rPr>
              <a:t>No</a:t>
            </a:r>
            <a:r>
              <a:rPr/>
              <a:t> category. As the duration can be obtained after the phone call is performed it is obvious that duration is highly correlated to the target variable. So that at the time of Feature engineering we can drop this variable.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1062"/>
          </a:xfrm>
        </p:spPr>
        <p:txBody>
          <a:bodyPr>
            <a:normAutofit fontScale="90000"/>
          </a:bodyPr>
          <a:lstStyle/>
          <a:p>
            <a:pPr marL="0" lvl="0" indent="0">
              <a:buNone/>
            </a:pPr>
            <a:r>
              <a:rPr/>
              <a:t>Distribution of campaign and education by Accepted Term Deposit</a:t>
            </a:r>
          </a:p>
        </p:txBody>
      </p:sp>
      <p:sp>
        <p:nvSpPr>
          <p:cNvPr id="3" name="Content Placeholder 2"/>
          <p:cNvSpPr>
            <a:spLocks noGrp="1"/>
          </p:cNvSpPr>
          <p:nvPr>
            <p:ph idx="1"/>
          </p:nvPr>
        </p:nvSpPr>
        <p:spPr>
          <a:xfrm>
            <a:off x="457200" y="1409700"/>
            <a:ext cx="8229600" cy="787400"/>
          </a:xfrm>
        </p:spPr>
        <p:txBody>
          <a:bodyPr>
            <a:normAutofit fontScale="85000" lnSpcReduction="20000"/>
          </a:bodyPr>
          <a:lstStyle/>
          <a:p>
            <a:pPr marL="0" lvl="0" indent="0">
              <a:buNone/>
            </a:pPr>
            <a:r>
              <a:rPr/>
              <a:t>Let’s analyse how many contacts performed during this campaign.</a:t>
            </a:r>
          </a:p>
        </p:txBody>
      </p:sp>
      <p:pic>
        <p:nvPicPr>
          <p:cNvPr id="4" name="Picture 3" descr="pptapp_files/figure-pptx/unnamed-chunk-17-1.png"/>
          <p:cNvPicPr>
            <a:picLocks noGrp="1" noChangeAspect="1"/>
          </p:cNvPicPr>
          <p:nvPr/>
        </p:nvPicPr>
        <p:blipFill>
          <a:blip r:embed="rId2"/>
          <a:stretch>
            <a:fillRect/>
          </a:stretch>
        </p:blipFill>
        <p:spPr bwMode="auto">
          <a:xfrm>
            <a:off x="1752600" y="2006600"/>
            <a:ext cx="5651500" cy="45212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lgn="just">
              <a:buNone/>
            </a:pPr>
            <a:r>
              <a:rPr/>
              <a:t> Graphical analysis saying that number of contacts performed on clients during campaign are having mostly </a:t>
            </a:r>
            <a:r>
              <a:rPr sz="1800">
                <a:latin typeface="Courier"/>
              </a:rPr>
              <a:t>university.degree</a:t>
            </a:r>
            <a:r>
              <a:rPr/>
              <a:t> followed by </a:t>
            </a:r>
            <a:r>
              <a:rPr sz="1800">
                <a:latin typeface="Courier"/>
              </a:rPr>
              <a:t>high.school</a:t>
            </a:r>
            <a:r>
              <a:rPr/>
              <a:t> and </a:t>
            </a:r>
            <a:r>
              <a:rPr sz="1800">
                <a:latin typeface="Courier"/>
              </a:rPr>
              <a:t>professional.course</a:t>
            </a:r>
            <a:r>
              <a:rPr/>
              <a:t> degree. and most of the clients are married as usual.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hlinkClick r:id="rId2"/>
              </a:rPr>
              <a:t>Dataset </a:t>
            </a:r>
          </a:p>
        </p:txBody>
      </p:sp>
      <p:sp>
        <p:nvSpPr>
          <p:cNvPr id="3" name="Content Placeholder 2"/>
          <p:cNvSpPr>
            <a:spLocks noGrp="1"/>
          </p:cNvSpPr>
          <p:nvPr>
            <p:ph idx="1"/>
          </p:nvPr>
        </p:nvSpPr>
        <p:spPr/>
        <p:txBody>
          <a:bodyPr/>
          <a:lstStyle/>
          <a:p>
            <a:pPr marL="0" lvl="0" indent="0" algn="just">
              <a:buNone/>
            </a:pPr>
            <a:r>
              <a:rPr/>
              <a:t>The data sets are provided with the details of the campaign which we used to build a model which can predict if the client will say ‘yes’ or ‘no’ for the scheme. The scheme in question is term deposit and is the same for all the clients. If the client gets on-board, it is denoted with ‘yes’ and if he does not, it is denoted with ‘no</a:t>
            </a:r>
            <a:r>
              <a:rPr smtClean="0"/>
              <a:t>’.</a:t>
            </a:r>
            <a:endParaRPr lang="en-IN" dirty="0" smtClean="0"/>
          </a:p>
          <a:p>
            <a:pPr marL="0" lvl="0" indent="0" algn="jus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Relationship of Loan with accepted Target scheme</a:t>
            </a:r>
          </a:p>
        </p:txBody>
      </p:sp>
      <p:sp>
        <p:nvSpPr>
          <p:cNvPr id="3" name="Content Placeholder 2"/>
          <p:cNvSpPr>
            <a:spLocks noGrp="1"/>
          </p:cNvSpPr>
          <p:nvPr>
            <p:ph idx="1"/>
          </p:nvPr>
        </p:nvSpPr>
        <p:spPr/>
        <p:txBody>
          <a:bodyPr>
            <a:normAutofit lnSpcReduction="10000"/>
          </a:bodyPr>
          <a:lstStyle/>
          <a:p>
            <a:pPr marL="0" lvl="0" indent="0" algn="just">
              <a:buNone/>
            </a:pPr>
            <a:r>
              <a:rPr/>
              <a:t>Now analyse the status of loan and credit in default of the clients who accepted the scheme-  From the graph it is clear that most of the clients who accepted the term deposit scheme have </a:t>
            </a:r>
            <a:r>
              <a:rPr sz="1800">
                <a:latin typeface="Courier"/>
              </a:rPr>
              <a:t>no</a:t>
            </a:r>
            <a:r>
              <a:rPr/>
              <a:t> credit in default.</a:t>
            </a:r>
          </a:p>
          <a:p>
            <a:pPr marL="0" lvl="0" indent="0" algn="just">
              <a:buNone/>
            </a:pPr>
            <a:r>
              <a:rPr/>
              <a:t>secondly fewer number of clients have personal loans.</a:t>
            </a:r>
          </a:p>
          <a:p>
            <a:pPr marL="0" lvl="0" indent="0" algn="just">
              <a:buNone/>
            </a:pPr>
            <a:r>
              <a:rPr/>
              <a:t>Thirdly there are an equal number of clients with or without housing loans.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Relationship of previous outcome with accepted Target scheme</a:t>
            </a:r>
          </a:p>
        </p:txBody>
      </p:sp>
      <p:pic>
        <p:nvPicPr>
          <p:cNvPr id="3" name="Picture 1" descr="pptapp_files/figure-pptx/unnamed-chunk-19-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lgn="just">
              <a:buNone/>
            </a:pPr>
            <a:r>
              <a:rPr/>
              <a:t> Most of the clients belong to </a:t>
            </a:r>
            <a:r>
              <a:rPr sz="1800">
                <a:latin typeface="Courier"/>
              </a:rPr>
              <a:t>nonexistent</a:t>
            </a:r>
            <a:r>
              <a:rPr/>
              <a:t> categories who accepted the Term deposit scheme and contacted by telephone. secondly they were contacted in the month of </a:t>
            </a:r>
            <a:r>
              <a:rPr sz="1800">
                <a:latin typeface="Courier"/>
              </a:rPr>
              <a:t>jun</a:t>
            </a:r>
            <a:r>
              <a:rPr/>
              <a:t> followed by </a:t>
            </a:r>
            <a:r>
              <a:rPr sz="1800">
                <a:latin typeface="Courier"/>
              </a:rPr>
              <a:t>aug</a:t>
            </a:r>
            <a:r>
              <a:rPr/>
              <a:t> and </a:t>
            </a:r>
            <a:r>
              <a:rPr sz="1800">
                <a:latin typeface="Courier"/>
              </a:rPr>
              <a:t>may</a:t>
            </a:r>
            <a:r>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previous outcome with in day_of_week and accepted Target scheme</a:t>
            </a:r>
          </a:p>
        </p:txBody>
      </p:sp>
      <p:pic>
        <p:nvPicPr>
          <p:cNvPr id="3" name="Picture 1" descr="pptapp_files/figure-pptx/unnamed-chunk-20-1.png"/>
          <p:cNvPicPr>
            <a:picLocks noGrp="1" noChangeAspect="1"/>
          </p:cNvPicPr>
          <p:nvPr/>
        </p:nvPicPr>
        <p:blipFill>
          <a:blip r:embed="rId2"/>
          <a:stretch>
            <a:fillRect/>
          </a:stretch>
        </p:blipFill>
        <p:spPr bwMode="auto">
          <a:xfrm>
            <a:off x="1752600" y="1955800"/>
            <a:ext cx="5651500" cy="4521200"/>
          </a:xfrm>
          <a:prstGeom prst="rect">
            <a:avLst/>
          </a:prstGeom>
          <a:noFill/>
          <a:ln w="9525">
            <a:noFill/>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lgn="just">
              <a:buNone/>
            </a:pPr>
            <a:r>
              <a:rPr/>
              <a:t> The result of the previous outcome suggests that clients mostly belong to </a:t>
            </a:r>
            <a:r>
              <a:rPr sz="1800">
                <a:latin typeface="Courier"/>
              </a:rPr>
              <a:t>nonexistent</a:t>
            </a:r>
            <a:r>
              <a:rPr/>
              <a:t> categories and their count is more on ‘wed’ followed by </a:t>
            </a:r>
            <a:r>
              <a:rPr sz="1800">
                <a:latin typeface="Courier"/>
              </a:rPr>
              <a:t>tue</a:t>
            </a:r>
            <a:r>
              <a:rPr/>
              <a:t> and </a:t>
            </a:r>
            <a:r>
              <a:rPr sz="1800">
                <a:latin typeface="Courier"/>
              </a:rPr>
              <a:t>mon</a:t>
            </a:r>
            <a:r>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Approach To create Predictive Model</a:t>
            </a:r>
          </a:p>
        </p:txBody>
      </p:sp>
      <p:sp>
        <p:nvSpPr>
          <p:cNvPr id="3" name="Content Placeholder 2"/>
          <p:cNvSpPr>
            <a:spLocks noGrp="1"/>
          </p:cNvSpPr>
          <p:nvPr>
            <p:ph idx="1"/>
          </p:nvPr>
        </p:nvSpPr>
        <p:spPr/>
        <p:txBody>
          <a:bodyPr>
            <a:normAutofit fontScale="92500" lnSpcReduction="10000"/>
          </a:bodyPr>
          <a:lstStyle/>
          <a:p>
            <a:pPr marL="0" lvl="0" indent="0">
              <a:spcBef>
                <a:spcPts val="3000"/>
              </a:spcBef>
              <a:buNone/>
            </a:pPr>
            <a:r>
              <a:rPr b="1"/>
              <a:t>Feature Engineering</a:t>
            </a:r>
          </a:p>
          <a:p>
            <a:pPr marL="0" lvl="0" indent="0">
              <a:buNone/>
            </a:pPr>
            <a:r>
              <a:rPr/>
              <a:t>Our next step is to perform Feature Engineering on the data so that we can get a best performing model.</a:t>
            </a:r>
          </a:p>
          <a:p>
            <a:pPr marL="0" lvl="0" indent="0">
              <a:buNone/>
            </a:pPr>
            <a:r>
              <a:rPr b="1"/>
              <a:t>Steps involved in Feature Engineering:-</a:t>
            </a:r>
          </a:p>
          <a:p>
            <a:pPr lvl="1"/>
            <a:r>
              <a:rPr/>
              <a:t>Grouping of </a:t>
            </a:r>
            <a:r>
              <a:rPr sz="1800">
                <a:latin typeface="Courier"/>
              </a:rPr>
              <a:t>age</a:t>
            </a:r>
            <a:r>
              <a:rPr/>
              <a:t> attribute</a:t>
            </a:r>
          </a:p>
          <a:p>
            <a:pPr lvl="1"/>
            <a:r>
              <a:rPr/>
              <a:t>Drop </a:t>
            </a:r>
            <a:r>
              <a:rPr sz="1800">
                <a:latin typeface="Courier"/>
              </a:rPr>
              <a:t>duration</a:t>
            </a:r>
            <a:r>
              <a:rPr/>
              <a:t> column</a:t>
            </a:r>
          </a:p>
          <a:p>
            <a:pPr lvl="1"/>
            <a:r>
              <a:rPr/>
              <a:t>Standardize numeric data</a:t>
            </a:r>
          </a:p>
          <a:p>
            <a:pPr lvl="1"/>
            <a:r>
              <a:rPr/>
              <a:t>Balancing the data by smote technique</a:t>
            </a:r>
          </a:p>
          <a:p>
            <a:pPr lvl="1"/>
            <a:r>
              <a:rPr/>
              <a:t>Re-leveling the train Data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Grouping(Binning) of </a:t>
            </a:r>
            <a:r>
              <a:rPr sz="1800">
                <a:latin typeface="Courier"/>
              </a:rPr>
              <a:t>age</a:t>
            </a:r>
            <a:r>
              <a:rPr/>
              <a:t> attribute</a:t>
            </a:r>
          </a:p>
        </p:txBody>
      </p:sp>
      <p:sp>
        <p:nvSpPr>
          <p:cNvPr id="3" name="Content Placeholder 2"/>
          <p:cNvSpPr>
            <a:spLocks noGrp="1"/>
          </p:cNvSpPr>
          <p:nvPr>
            <p:ph idx="1"/>
          </p:nvPr>
        </p:nvSpPr>
        <p:spPr/>
        <p:txBody>
          <a:bodyPr>
            <a:normAutofit fontScale="62500" lnSpcReduction="20000"/>
          </a:bodyPr>
          <a:lstStyle/>
          <a:p>
            <a:pPr marL="0" lvl="0" indent="0">
              <a:buNone/>
            </a:pPr>
            <a:r>
              <a:rPr/>
              <a:t>In this step we will create groups of the age attribute and label them as 0-4, 5-9, 10-14 and so on.</a:t>
            </a:r>
          </a:p>
          <a:p>
            <a:pPr marL="1270000" lvl="0" indent="0">
              <a:buNone/>
            </a:pPr>
            <a:r>
              <a:rPr sz="1800">
                <a:latin typeface="Courier"/>
              </a:rPr>
              <a:t>##    key   age         job marital           education default housing loan
## 1: 444 45-49  management married   university.degree      no     yes   no
## 2: 445 30-34      admin. married            basic.9y      no      no   no
## 3: 446 45-49 blue-collar married             unknown unknown      no   no
## 4: 447 40-44  technician married professional.course      no      no   no
## 5: 448 55-59  technician married            basic.4y unknown      no  yes
## 6: 449 55-59  technician married            basic.4y unknown      no   no
##      contact month day_of_week campaign pdays previous    poutcome emp.var.rate
## 1: telephone   may         tue        1   999        0 nonexistent          1.1
## 2: telephone   may         tue        1   999        0 nonexistent          1.1
## 3: telephone   may         tue        1   999        0 nonexistent          1.1
## 4: telephone   may         tue        1   999        0 nonexistent          1.1
## 5: telephone   may         tue        1   999        0 nonexistent          1.1
## 6: telephone   may         tue        1   999        0 nonexistent          1.1
##    cons.price.idx cons.conf.idx euribor3m nr.employed   y
## 1:         93.994         -36.4     4.857        5191  no
## 2:         93.994         -36.4     4.857        5191  no
## 3:         93.994         -36.4     4.857        5191  no
## 4:         93.994         -36.4     4.857        5191 yes
## 5:         93.994         -36.4     4.857        5191  no
## 6:         93.994         -36.4     4.857        5191  no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9462"/>
          </a:xfrm>
        </p:spPr>
        <p:txBody>
          <a:bodyPr/>
          <a:lstStyle/>
          <a:p>
            <a:pPr marL="0" lvl="0" indent="0">
              <a:buNone/>
            </a:pPr>
            <a:r>
              <a:rPr/>
              <a:t>Standardize the data</a:t>
            </a:r>
          </a:p>
        </p:txBody>
      </p:sp>
      <p:sp>
        <p:nvSpPr>
          <p:cNvPr id="3" name="Content Placeholder 2"/>
          <p:cNvSpPr>
            <a:spLocks noGrp="1"/>
          </p:cNvSpPr>
          <p:nvPr>
            <p:ph idx="1"/>
          </p:nvPr>
        </p:nvSpPr>
        <p:spPr>
          <a:xfrm>
            <a:off x="457200" y="1054100"/>
            <a:ext cx="8229600" cy="5803900"/>
          </a:xfrm>
        </p:spPr>
        <p:txBody>
          <a:bodyPr>
            <a:normAutofit fontScale="62500" lnSpcReduction="20000"/>
          </a:bodyPr>
          <a:lstStyle/>
          <a:p>
            <a:pPr marL="0" lvl="0" indent="0">
              <a:buNone/>
            </a:pPr>
            <a:r>
              <a:rPr/>
              <a:t>In this step we Standardize numerical variables to the same range where mean and standard deviation of all numerical variables will be 0 and 1 respectively</a:t>
            </a:r>
            <a:r>
              <a:rPr smtClean="0"/>
              <a:t>.</a:t>
            </a:r>
            <a:endParaRPr/>
          </a:p>
          <a:p>
            <a:pPr marL="1270000" lvl="0" indent="0">
              <a:buNone/>
            </a:pPr>
            <a:r>
              <a:rPr sz="1800">
                <a:latin typeface="Courier"/>
              </a:rPr>
              <a:t>##    key   age         job marital           education default housing loan
## 1: 444 45-49  management married   university.degree      no     yes   no
## 2: 445 30-34      admin. married            basic.9y      no      no   no
## 3: 446 45-49 blue-collar married             unknown unknown      no   no
## 4: 447 40-44  technician married professional.course      no      no   no
## 5: 448 55-59  technician married            basic.4y unknown      no  yes
## 6: 449 55-59  technician married            basic.4y unknown      no   no
##      contact month day_of_week  campaign      pdays   previous    poutcome
## 1: telephone   may         tue -0.546413 0.02682852 -0.1044341 nonexistent
## 2: telephone   may         tue -0.546413 0.02682852 -0.1044341 nonexistent
## 3: telephone   may         tue -0.546413 0.02682852 -0.1044341 nonexistent
## 4: telephone   may         tue -0.546413 0.02682852 -0.1044341 nonexistent
## 5: telephone   may         tue -0.546413 0.02682852 -0.1044341 nonexistent
## 6: telephone   may         tue -0.546413 0.02682852 -0.1044341 nonexistent
##    emp.var.rate cons.price.idx cons.conf.idx  euribor3m nr.employed   y
## 1:   -0.3987949     -0.2570681      1.138698 -0.1965098   -1.553122  no
## 2:   -0.3987949     -0.2570681      1.138698 -0.1965098   -1.553122  no
## 3:   -0.3987949     -0.2570681      1.138698 -0.1965098   -1.553122  no
## 4:   -0.3987949     -0.2570681      1.138698 -0.1965098   -1.553122 yes
## 5:   -0.3987949     -0.2570681      1.138698 -0.1965098   -1.553122  no
## 6:   -0.3987949     -0.2570681      1.138698 -0.1965098   -1.553122  no</a:t>
            </a:r>
          </a:p>
          <a:p>
            <a:pPr marL="1270000" lvl="0" indent="0">
              <a:buNone/>
            </a:pPr>
            <a:r>
              <a:rPr sz="1800">
                <a:latin typeface="Courier"/>
              </a:rPr>
              <a:t>##      pdays            emp.var.rate    
##  Min.   :-37.28979   Min.   :-3.8083  
##  1st Qu.:  0.02683   1st Qu.:-0.3988  
##  Median :  0.02683   Median : 0.4536  
##  Mean   :  0.00000   Mean   : 0.0000  
##  3rd Qu.:  0.02683   3rd Qu.: 0.4536  
##  Max.   :  0.02683   Max.   : 0.4536</a:t>
            </a:r>
          </a:p>
          <a:p>
            <a:pPr marL="1270000" lvl="0" indent="0">
              <a:buNone/>
            </a:pPr>
            <a:r>
              <a:rPr sz="1800">
                <a:latin typeface="Courier"/>
              </a:rPr>
              <a:t>## [1] "standard deviation of pdays = 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Creating Balanced data</a:t>
            </a:r>
          </a:p>
        </p:txBody>
      </p:sp>
      <p:sp>
        <p:nvSpPr>
          <p:cNvPr id="3" name="Content Placeholder 2"/>
          <p:cNvSpPr>
            <a:spLocks noGrp="1"/>
          </p:cNvSpPr>
          <p:nvPr>
            <p:ph idx="1"/>
          </p:nvPr>
        </p:nvSpPr>
        <p:spPr/>
        <p:txBody>
          <a:bodyPr>
            <a:normAutofit fontScale="62500" lnSpcReduction="20000"/>
          </a:bodyPr>
          <a:lstStyle/>
          <a:p>
            <a:pPr marL="1270000" lvl="0" indent="0">
              <a:buNone/>
            </a:pPr>
            <a:r>
              <a:rPr sz="1800">
                <a:latin typeface="Courier"/>
              </a:rPr>
              <a:t>##      age         job marital           education default housing loan   contact
## 1: 45-49  management married   university.degree      no     yes   no telephone
## 2: 30-34      admin. married            basic.9y      no      no   no telephone
## 3: 45-49 blue-collar married             unknown unknown      no   no telephone
## 4: 40-44  technician married professional.course      no      no   no telephone
## 5: 55-59  technician married            basic.4y unknown      no  yes telephone
## 6: 55-59  technician married            basic.4y unknown      no   no telephone
##    month day_of_week duration campaign pdays previous    poutcome emp.var.rate
## 1:   may         tue      140        1   999        0 nonexistent          1.1
## 2:   may         tue      175        1   999        0 nonexistent          1.1
## 3:   may         tue      136        1   999        0 nonexistent          1.1
## 4:   may         tue     1623        1   999        0 nonexistent          1.1
## 5:   may         tue       50        1   999        0 nonexistent          1.1
## 6:   may         tue      101        1   999        0 nonexistent          1.1
##    cons.price.idx cons.conf.idx euribor3m nr.employed   y
## 1:         93.994         -36.4     4.857        5191  no
## 2:         93.994         -36.4     4.857        5191  no
## 3:         93.994         -36.4     4.857        5191  no
## 4:         93.994         -36.4     4.857        5191 yes
## 5:         93.994         -36.4     4.857        5191  no
## 6:         93.994         -36.4     4.857        5191  no</a:t>
            </a:r>
          </a:p>
          <a:p>
            <a:pPr marL="1270000" lvl="0" indent="0">
              <a:buNone/>
            </a:pPr>
            <a:r>
              <a:rPr sz="1800">
                <a:latin typeface="Courier"/>
              </a:rPr>
              <a:t>## 
##   no  yes 
## 3985 3985</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Re-Leveling of Attributes</a:t>
            </a:r>
          </a:p>
        </p:txBody>
      </p:sp>
      <p:sp>
        <p:nvSpPr>
          <p:cNvPr id="3" name="Content Placeholder 2"/>
          <p:cNvSpPr>
            <a:spLocks noGrp="1"/>
          </p:cNvSpPr>
          <p:nvPr>
            <p:ph idx="1"/>
          </p:nvPr>
        </p:nvSpPr>
        <p:spPr/>
        <p:txBody>
          <a:bodyPr>
            <a:normAutofit fontScale="85000" lnSpcReduction="10000"/>
          </a:bodyPr>
          <a:lstStyle/>
          <a:p>
            <a:pPr marL="0" lvl="0" indent="0">
              <a:buNone/>
            </a:pPr>
            <a:r>
              <a:rPr/>
              <a:t>We found new levels in the test data so that to solve our problem we releveled the train data as a test dataset.</a:t>
            </a:r>
          </a:p>
          <a:p>
            <a:pPr marL="0" lvl="0" indent="0">
              <a:spcBef>
                <a:spcPts val="3000"/>
              </a:spcBef>
              <a:buNone/>
            </a:pPr>
            <a:r>
              <a:rPr b="1"/>
              <a:t>Check levels after Re-leveling</a:t>
            </a:r>
          </a:p>
          <a:p>
            <a:pPr marL="1270000" lvl="0" indent="0">
              <a:buNone/>
            </a:pPr>
            <a:r>
              <a:rPr sz="1800">
                <a:latin typeface="Courier"/>
              </a:rPr>
              <a:t>## [1] "education levels in balanced_data and test dataset"</a:t>
            </a:r>
          </a:p>
          <a:p>
            <a:pPr marL="1270000" lvl="0" indent="0">
              <a:buNone/>
            </a:pPr>
            <a:r>
              <a:rPr sz="1800">
                <a:latin typeface="Courier"/>
              </a:rPr>
              <a:t>## [1] "basic.4y"            "basic.6y"            "basic.9y"           
## [4] "high.school"         "illiterate"          "professional.course</a:t>
            </a:r>
            <a:r>
              <a:rPr sz="1800" smtClean="0">
                <a:latin typeface="Courier"/>
              </a:rPr>
              <a:t>"</a:t>
            </a:r>
            <a:r>
              <a:rPr sz="1800">
                <a:latin typeface="Courier"/>
              </a:rPr>
              <a:t>
## [7] "university.degree"   "unknown</a:t>
            </a:r>
            <a:r>
              <a:rPr sz="1800" smtClean="0">
                <a:latin typeface="Courier"/>
              </a:rPr>
              <a:t>"</a:t>
            </a:r>
            <a:endParaRPr lang="en-IN" sz="1800" dirty="0" smtClean="0">
              <a:latin typeface="Courier"/>
            </a:endParaRPr>
          </a:p>
          <a:p>
            <a:pPr marL="1270000" lvl="0" indent="0">
              <a:buNone/>
            </a:pPr>
            <a:endParaRPr lang="en-IN" sz="1800" dirty="0" smtClean="0">
              <a:latin typeface="Courier"/>
            </a:endParaRPr>
          </a:p>
          <a:p>
            <a:pPr marL="1270000" lvl="0" indent="0">
              <a:buNone/>
            </a:pPr>
            <a:endParaRPr sz="1800">
              <a:latin typeface="Courier"/>
            </a:endParaRPr>
          </a:p>
          <a:p>
            <a:pPr marL="1270000" lvl="0" indent="0">
              <a:buNone/>
            </a:pPr>
            <a:r>
              <a:rPr sz="1800">
                <a:latin typeface="Courier"/>
              </a:rPr>
              <a:t>## [1] "basic.4y"            "basic.6y"            "basic.9y"           
## [4] "high.school"         "illiterate"          "professional.course"
## [7] "university.degree"   "unknown"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Data Description:</a:t>
            </a:r>
          </a:p>
        </p:txBody>
      </p:sp>
      <p:sp>
        <p:nvSpPr>
          <p:cNvPr id="3" name="Content Placeholder 2"/>
          <p:cNvSpPr>
            <a:spLocks noGrp="1"/>
          </p:cNvSpPr>
          <p:nvPr>
            <p:ph idx="1"/>
          </p:nvPr>
        </p:nvSpPr>
        <p:spPr/>
        <p:txBody>
          <a:bodyPr/>
          <a:lstStyle/>
          <a:p>
            <a:pPr marL="0" lvl="0" indent="0" algn="just">
              <a:buNone/>
            </a:pPr>
            <a:r>
              <a:rPr/>
              <a:t>The data set consists of the 21 attributes along with their values. The term deposit is denoted with variable </a:t>
            </a:r>
            <a:r>
              <a:rPr sz="1800">
                <a:latin typeface="Courier"/>
              </a:rPr>
              <a:t>y</a:t>
            </a:r>
            <a:r>
              <a:rPr/>
              <a:t>. The data can be understood in the 4 parts:</a:t>
            </a:r>
          </a:p>
          <a:p>
            <a:pPr lvl="1" algn="just">
              <a:buAutoNum type="arabicPeriod"/>
            </a:pPr>
            <a:r>
              <a:rPr/>
              <a:t>Bank client data attributes</a:t>
            </a:r>
          </a:p>
          <a:p>
            <a:pPr lvl="1" algn="just">
              <a:buAutoNum type="arabicPeriod"/>
            </a:pPr>
            <a:r>
              <a:rPr/>
              <a:t>Related with the last contact of the current campaign attributes</a:t>
            </a:r>
          </a:p>
          <a:p>
            <a:pPr lvl="1" algn="just">
              <a:buAutoNum type="arabicPeriod"/>
            </a:pPr>
            <a:r>
              <a:rPr/>
              <a:t>Other Attributes</a:t>
            </a:r>
          </a:p>
          <a:p>
            <a:pPr lvl="1" algn="just">
              <a:buAutoNum type="arabicPeriod"/>
            </a:pPr>
            <a:r>
              <a:rPr/>
              <a:t>Social and Economic Context Attributes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Model Building</a:t>
            </a:r>
          </a:p>
        </p:txBody>
      </p:sp>
      <p:sp>
        <p:nvSpPr>
          <p:cNvPr id="3" name="Content Placeholder 2"/>
          <p:cNvSpPr>
            <a:spLocks noGrp="1"/>
          </p:cNvSpPr>
          <p:nvPr>
            <p:ph idx="1"/>
          </p:nvPr>
        </p:nvSpPr>
        <p:spPr/>
        <p:txBody>
          <a:bodyPr/>
          <a:lstStyle/>
          <a:p>
            <a:pPr marL="0" lvl="0" indent="0">
              <a:buNone/>
            </a:pPr>
            <a:r>
              <a:rPr/>
              <a:t>After Feature Engineering our next step is to partition the data into train data and test data in the ratio of 70/30.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marL="0" lvl="0" indent="0">
              <a:buNone/>
            </a:pPr>
            <a:r>
              <a:rPr/>
              <a:t>Machine learning algorithms</a:t>
            </a:r>
          </a:p>
        </p:txBody>
      </p:sp>
      <p:sp>
        <p:nvSpPr>
          <p:cNvPr id="3" name="Content Placeholder 2"/>
          <p:cNvSpPr>
            <a:spLocks noGrp="1"/>
          </p:cNvSpPr>
          <p:nvPr>
            <p:ph idx="1"/>
          </p:nvPr>
        </p:nvSpPr>
        <p:spPr>
          <a:xfrm>
            <a:off x="457200" y="1417638"/>
            <a:ext cx="8229600" cy="5173662"/>
          </a:xfrm>
        </p:spPr>
        <p:txBody>
          <a:bodyPr>
            <a:normAutofit fontScale="62500" lnSpcReduction="20000"/>
          </a:bodyPr>
          <a:lstStyle/>
          <a:p>
            <a:pPr marL="0" lvl="0" indent="0">
              <a:buNone/>
            </a:pPr>
            <a:r>
              <a:rPr/>
              <a:t>Classification algorithms we applied in the development of Bank term deposit Scheme with Feature Engineering steps mentioned above includes</a:t>
            </a:r>
            <a:r>
              <a:rPr smtClean="0"/>
              <a:t>:-</a:t>
            </a:r>
            <a:endParaRPr lang="en-IN" dirty="0" smtClean="0"/>
          </a:p>
          <a:p>
            <a:pPr marL="0" lvl="0" indent="0">
              <a:buNone/>
            </a:pPr>
            <a:endParaRPr/>
          </a:p>
          <a:p>
            <a:pPr lvl="1"/>
            <a:r>
              <a:rPr i="1"/>
              <a:t>Random Forest(Auto ML-h2o)</a:t>
            </a:r>
          </a:p>
          <a:p>
            <a:pPr lvl="1"/>
            <a:r>
              <a:rPr i="1"/>
              <a:t>Decision tree</a:t>
            </a:r>
          </a:p>
          <a:p>
            <a:pPr lvl="1"/>
            <a:r>
              <a:rPr i="1"/>
              <a:t>XGboost</a:t>
            </a:r>
          </a:p>
          <a:p>
            <a:pPr lvl="1"/>
            <a:r>
              <a:rPr i="1"/>
              <a:t>CatBoost</a:t>
            </a:r>
          </a:p>
          <a:p>
            <a:pPr marL="0" lvl="0" indent="0">
              <a:spcBef>
                <a:spcPts val="3000"/>
              </a:spcBef>
              <a:buNone/>
            </a:pPr>
            <a:r>
              <a:rPr b="1"/>
              <a:t>Final Model Selection</a:t>
            </a:r>
          </a:p>
          <a:p>
            <a:pPr marL="0" lvl="0" indent="0" algn="just">
              <a:buNone/>
            </a:pPr>
            <a:r>
              <a:rPr lang="en-IN" dirty="0" smtClean="0"/>
              <a:t>1-</a:t>
            </a:r>
            <a:r>
              <a:rPr smtClean="0"/>
              <a:t>After </a:t>
            </a:r>
            <a:r>
              <a:rPr/>
              <a:t>comparing the results of all models we find the </a:t>
            </a:r>
            <a:r>
              <a:rPr sz="1800">
                <a:latin typeface="Courier"/>
              </a:rPr>
              <a:t>Decision tree</a:t>
            </a:r>
            <a:r>
              <a:rPr/>
              <a:t> model and the `CatBoost’ model showing similar scores on Leaderboard.</a:t>
            </a:r>
          </a:p>
          <a:p>
            <a:pPr marL="0" lvl="0" indent="0" algn="just">
              <a:buNone/>
            </a:pPr>
            <a:r>
              <a:rPr lang="en-IN" dirty="0" smtClean="0"/>
              <a:t>2-</a:t>
            </a:r>
            <a:r>
              <a:rPr smtClean="0"/>
              <a:t>Our </a:t>
            </a:r>
            <a:r>
              <a:rPr/>
              <a:t>Final Model is Performing very well with </a:t>
            </a:r>
            <a:r>
              <a:rPr sz="1800">
                <a:latin typeface="Courier"/>
              </a:rPr>
              <a:t>Binning of Age attributes</a:t>
            </a:r>
            <a:r>
              <a:rPr/>
              <a:t>,</a:t>
            </a:r>
            <a:r>
              <a:rPr sz="1800">
                <a:latin typeface="Courier"/>
              </a:rPr>
              <a:t>Re-leveling</a:t>
            </a:r>
            <a:r>
              <a:rPr/>
              <a:t> and with </a:t>
            </a:r>
            <a:r>
              <a:rPr sz="1800">
                <a:latin typeface="Courier"/>
              </a:rPr>
              <a:t>Balanced data</a:t>
            </a:r>
            <a:r>
              <a:rPr/>
              <a:t>.</a:t>
            </a:r>
          </a:p>
          <a:p>
            <a:pPr marL="0" lvl="0" indent="0" algn="just">
              <a:buNone/>
            </a:pPr>
            <a:r>
              <a:rPr lang="en-IN" smtClean="0"/>
              <a:t>3-</a:t>
            </a:r>
            <a:r>
              <a:rPr smtClean="0"/>
              <a:t>Droping </a:t>
            </a:r>
            <a:r>
              <a:rPr/>
              <a:t>of </a:t>
            </a:r>
            <a:r>
              <a:rPr sz="1800">
                <a:latin typeface="Courier"/>
              </a:rPr>
              <a:t>duration</a:t>
            </a:r>
            <a:r>
              <a:rPr/>
              <a:t> column and </a:t>
            </a:r>
            <a:r>
              <a:rPr sz="1800">
                <a:latin typeface="Courier"/>
              </a:rPr>
              <a:t>scaling</a:t>
            </a:r>
            <a:r>
              <a:rPr/>
              <a:t> of the numerical columns is not improving the score of the model</a:t>
            </a:r>
            <a:r>
              <a:rPr smtClean="0"/>
              <a:t>.</a:t>
            </a:r>
            <a:endParaRPr lang="en-IN" dirty="0" smtClean="0"/>
          </a:p>
          <a:p>
            <a:pPr marL="0" lvl="0" indent="0" algn="just">
              <a:buNone/>
            </a:pPr>
            <a:endParaRPr lang="en-IN" dirty="0" smtClean="0"/>
          </a:p>
          <a:p>
            <a:pPr marL="0" lvl="0" indent="0" algn="just">
              <a:buNone/>
            </a:pPr>
            <a:r>
              <a:rPr lang="en-IN" b="1" dirty="0" smtClean="0"/>
              <a:t>Evaluation </a:t>
            </a:r>
            <a:r>
              <a:rPr lang="en-IN" b="1" dirty="0" err="1" smtClean="0"/>
              <a:t>Matric</a:t>
            </a:r>
            <a:r>
              <a:rPr lang="en-IN" b="1" dirty="0" smtClean="0"/>
              <a:t> </a:t>
            </a:r>
          </a:p>
          <a:p>
            <a:pPr marL="0" lvl="0" indent="0" algn="just">
              <a:buNone/>
            </a:pPr>
            <a:r>
              <a:rPr lang="en-IN" dirty="0" smtClean="0"/>
              <a:t>Final Model selection done by Accuracy Score</a:t>
            </a:r>
          </a:p>
          <a:p>
            <a:pPr marL="0" lvl="0" indent="0" algn="just">
              <a:buNone/>
            </a:pPr>
            <a:endParaRPr lang="en-IN" dirty="0" smtClean="0"/>
          </a:p>
          <a:p>
            <a:pPr marL="0" lvl="0" indent="0" algn="jus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Submission</a:t>
            </a:r>
          </a:p>
        </p:txBody>
      </p:sp>
      <p:sp>
        <p:nvSpPr>
          <p:cNvPr id="3" name="Content Placeholder 2"/>
          <p:cNvSpPr>
            <a:spLocks noGrp="1"/>
          </p:cNvSpPr>
          <p:nvPr>
            <p:ph idx="1"/>
          </p:nvPr>
        </p:nvSpPr>
        <p:spPr/>
        <p:txBody>
          <a:bodyPr>
            <a:normAutofit fontScale="92500" lnSpcReduction="20000"/>
          </a:bodyPr>
          <a:lstStyle/>
          <a:p>
            <a:pPr marL="0" lvl="0" indent="0">
              <a:buNone/>
            </a:pPr>
            <a:r>
              <a:rPr/>
              <a:t>Files included in the submission are:-</a:t>
            </a:r>
          </a:p>
          <a:p>
            <a:pPr marL="0" lvl="0" indent="0">
              <a:buNone/>
            </a:pPr>
            <a:r>
              <a:rPr/>
              <a:t>1 </a:t>
            </a:r>
            <a:r>
              <a:rPr i="1"/>
              <a:t>Source code</a:t>
            </a:r>
          </a:p>
          <a:p>
            <a:pPr lvl="1"/>
            <a:r>
              <a:rPr/>
              <a:t>Data Analysis and Approach</a:t>
            </a:r>
          </a:p>
          <a:p>
            <a:pPr lvl="1"/>
            <a:r>
              <a:rPr/>
              <a:t>Predictive Model</a:t>
            </a:r>
          </a:p>
          <a:p>
            <a:pPr marL="0" lvl="0" indent="0">
              <a:buNone/>
            </a:pPr>
            <a:r>
              <a:rPr/>
              <a:t>2 </a:t>
            </a:r>
            <a:r>
              <a:rPr i="1"/>
              <a:t>Model saved</a:t>
            </a:r>
          </a:p>
          <a:p>
            <a:pPr lvl="1"/>
            <a:r>
              <a:rPr/>
              <a:t>data_tree_relevel4.rds</a:t>
            </a:r>
          </a:p>
          <a:p>
            <a:pPr lvl="1"/>
            <a:r>
              <a:rPr/>
              <a:t>model(Catboost Model)</a:t>
            </a:r>
          </a:p>
          <a:p>
            <a:pPr lvl="1"/>
            <a:r>
              <a:rPr/>
              <a:t>XGboost_new2_mod.rds</a:t>
            </a:r>
          </a:p>
          <a:p>
            <a:pPr marL="0" lvl="0" indent="0">
              <a:buNone/>
            </a:pPr>
            <a:r>
              <a:rPr/>
              <a:t>3 </a:t>
            </a:r>
            <a:r>
              <a:rPr i="1"/>
              <a:t>Output file</a:t>
            </a:r>
          </a:p>
          <a:p>
            <a:pPr lvl="1"/>
            <a:r>
              <a:rPr/>
              <a:t>relevel_4.csv</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0"/>
            <a:ext cx="8229600" cy="1143000"/>
          </a:xfrm>
        </p:spPr>
        <p:txBody>
          <a:bodyPr/>
          <a:lstStyle/>
          <a:p>
            <a:pPr marL="0" lvl="0" indent="0">
              <a:buNone/>
            </a:pPr>
            <a:r>
              <a:rPr/>
              <a:t>Thank You,</a:t>
            </a:r>
          </a:p>
        </p:txBody>
      </p:sp>
      <p:sp>
        <p:nvSpPr>
          <p:cNvPr id="3" name="Content Placeholder 2"/>
          <p:cNvSpPr>
            <a:spLocks noGrp="1"/>
          </p:cNvSpPr>
          <p:nvPr>
            <p:ph idx="1"/>
          </p:nvPr>
        </p:nvSpPr>
        <p:spPr>
          <a:xfrm>
            <a:off x="457200" y="3568700"/>
            <a:ext cx="8229600" cy="2222500"/>
          </a:xfrm>
        </p:spPr>
        <p:txBody>
          <a:bodyPr/>
          <a:lstStyle/>
          <a:p>
            <a:pPr marL="0" lvl="0" indent="0" algn="ctr">
              <a:spcBef>
                <a:spcPts val="3000"/>
              </a:spcBef>
              <a:buNone/>
            </a:pPr>
            <a:r>
              <a:rPr b="1" smtClean="0">
                <a:hlinkClick r:id="rId2"/>
              </a:rPr>
              <a:t>Anushree </a:t>
            </a:r>
            <a:r>
              <a:rPr b="1">
                <a:hlinkClick r:id="rId2"/>
              </a:rPr>
              <a:t>Tomar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52379"/>
          </a:xfrm>
        </p:spPr>
        <p:txBody>
          <a:bodyPr>
            <a:normAutofit fontScale="90000"/>
          </a:bodyPr>
          <a:lstStyle/>
          <a:p>
            <a:pPr marL="0" lvl="0" indent="0">
              <a:buNone/>
            </a:pPr>
            <a:r>
              <a:rPr/>
              <a:t>1. Bank client data attributes</a:t>
            </a:r>
          </a:p>
        </p:txBody>
      </p:sp>
      <p:graphicFrame>
        <p:nvGraphicFramePr>
          <p:cNvPr id="6" name="Content Placeholder 5"/>
          <p:cNvGraphicFramePr>
            <a:graphicFrameLocks noGrp="1"/>
          </p:cNvGraphicFramePr>
          <p:nvPr>
            <p:ph idx="1"/>
          </p:nvPr>
        </p:nvGraphicFramePr>
        <p:xfrm>
          <a:off x="166255" y="770708"/>
          <a:ext cx="8768740" cy="5874662"/>
        </p:xfrm>
        <a:graphic>
          <a:graphicData uri="http://schemas.openxmlformats.org/drawingml/2006/table">
            <a:tbl>
              <a:tblPr firstRow="1" bandRow="1">
                <a:tableStyleId>{5C22544A-7EE6-4342-B048-85BDC9FD1C3A}</a:tableStyleId>
              </a:tblPr>
              <a:tblGrid>
                <a:gridCol w="1818170"/>
                <a:gridCol w="6950570"/>
              </a:tblGrid>
              <a:tr h="222068">
                <a:tc>
                  <a:txBody>
                    <a:bodyPr/>
                    <a:lstStyle/>
                    <a:p>
                      <a:pPr marL="0" lvl="0" indent="0">
                        <a:buNone/>
                      </a:pPr>
                      <a:r>
                        <a:rPr/>
                        <a:t>Attribute</a:t>
                      </a:r>
                    </a:p>
                  </a:txBody>
                  <a:tcPr/>
                </a:tc>
                <a:tc>
                  <a:txBody>
                    <a:bodyPr/>
                    <a:lstStyle/>
                    <a:p>
                      <a:pPr marL="0" lvl="0" indent="0">
                        <a:buNone/>
                      </a:pPr>
                      <a:r>
                        <a:rPr/>
                        <a:t>Values</a:t>
                      </a:r>
                    </a:p>
                  </a:txBody>
                  <a:tcPr/>
                </a:tc>
              </a:tr>
              <a:tr h="280501">
                <a:tc>
                  <a:txBody>
                    <a:bodyPr/>
                    <a:lstStyle/>
                    <a:p>
                      <a:pPr marL="0" lvl="0" indent="0">
                        <a:buNone/>
                      </a:pPr>
                      <a:r>
                        <a:rPr/>
                        <a:t>key</a:t>
                      </a:r>
                    </a:p>
                  </a:txBody>
                  <a:tcPr/>
                </a:tc>
                <a:tc>
                  <a:txBody>
                    <a:bodyPr/>
                    <a:lstStyle/>
                    <a:p>
                      <a:pPr marL="0" lvl="0" indent="0">
                        <a:buNone/>
                      </a:pPr>
                      <a:r>
                        <a:rPr/>
                        <a:t>1, 2. 3, 4….</a:t>
                      </a:r>
                    </a:p>
                  </a:txBody>
                  <a:tcPr/>
                </a:tc>
              </a:tr>
              <a:tr h="280501">
                <a:tc>
                  <a:txBody>
                    <a:bodyPr/>
                    <a:lstStyle/>
                    <a:p>
                      <a:pPr marL="0" lvl="0" indent="0">
                        <a:buNone/>
                      </a:pPr>
                      <a:r>
                        <a:rPr/>
                        <a:t>age</a:t>
                      </a:r>
                    </a:p>
                  </a:txBody>
                  <a:tcPr/>
                </a:tc>
                <a:tc>
                  <a:txBody>
                    <a:bodyPr/>
                    <a:lstStyle/>
                    <a:p>
                      <a:pPr marL="0" lvl="0" indent="0">
                        <a:buNone/>
                      </a:pPr>
                      <a:r>
                        <a:rPr/>
                        <a:t>numeric</a:t>
                      </a:r>
                    </a:p>
                  </a:txBody>
                  <a:tcPr/>
                </a:tc>
              </a:tr>
              <a:tr h="490877">
                <a:tc>
                  <a:txBody>
                    <a:bodyPr/>
                    <a:lstStyle/>
                    <a:p>
                      <a:pPr marL="0" lvl="0" indent="0">
                        <a:buNone/>
                      </a:pPr>
                      <a:r>
                        <a:rPr/>
                        <a:t>job</a:t>
                      </a:r>
                    </a:p>
                  </a:txBody>
                  <a:tcPr/>
                </a:tc>
                <a:tc>
                  <a:txBody>
                    <a:bodyPr/>
                    <a:lstStyle/>
                    <a:p>
                      <a:pPr marL="0" lvl="0" indent="0">
                        <a:buNone/>
                      </a:pPr>
                      <a:r>
                        <a:rPr/>
                        <a:t>type of job (categorical:‘admin.’,‘blue-collar’,‘entrepreneur’,‘housemaid’,</a:t>
                      </a:r>
                    </a:p>
                  </a:txBody>
                  <a:tcPr/>
                </a:tc>
              </a:tr>
              <a:tr h="701253">
                <a:tc>
                  <a:txBody>
                    <a:bodyPr/>
                    <a:lstStyle/>
                    <a:p>
                      <a:endParaRPr/>
                    </a:p>
                  </a:txBody>
                  <a:tcPr/>
                </a:tc>
                <a:tc>
                  <a:txBody>
                    <a:bodyPr/>
                    <a:lstStyle/>
                    <a:p>
                      <a:pPr marL="0" lvl="0" indent="0">
                        <a:buNone/>
                      </a:pPr>
                      <a:r>
                        <a:rPr/>
                        <a:t>‘management’,‘retired’,‘self-employed’,‘services’,‘student’,‘technician’,‘unemployed’,‘unknown’)</a:t>
                      </a:r>
                    </a:p>
                  </a:txBody>
                  <a:tcPr/>
                </a:tc>
              </a:tr>
              <a:tr h="490877">
                <a:tc>
                  <a:txBody>
                    <a:bodyPr/>
                    <a:lstStyle/>
                    <a:p>
                      <a:pPr marL="0" lvl="0" indent="0">
                        <a:buNone/>
                      </a:pPr>
                      <a:r>
                        <a:rPr/>
                        <a:t>marital</a:t>
                      </a:r>
                    </a:p>
                  </a:txBody>
                  <a:tcPr/>
                </a:tc>
                <a:tc>
                  <a:txBody>
                    <a:bodyPr/>
                    <a:lstStyle/>
                    <a:p>
                      <a:pPr marL="0" lvl="0" indent="0">
                        <a:buNone/>
                      </a:pPr>
                      <a:r>
                        <a:rPr/>
                        <a:t>marital status (categorical: ‘divorced’,‘married’,‘single’,‘unknown’;</a:t>
                      </a:r>
                    </a:p>
                  </a:txBody>
                  <a:tcPr/>
                </a:tc>
              </a:tr>
              <a:tr h="429614">
                <a:tc>
                  <a:txBody>
                    <a:bodyPr/>
                    <a:lstStyle/>
                    <a:p>
                      <a:endParaRPr/>
                    </a:p>
                  </a:txBody>
                  <a:tcPr/>
                </a:tc>
                <a:tc>
                  <a:txBody>
                    <a:bodyPr/>
                    <a:lstStyle/>
                    <a:p>
                      <a:pPr marL="0" lvl="0" indent="0">
                        <a:buNone/>
                      </a:pPr>
                      <a:r>
                        <a:rPr/>
                        <a:t>note: ‘divorced’ means divorced or widowed)</a:t>
                      </a:r>
                    </a:p>
                  </a:txBody>
                  <a:tcPr/>
                </a:tc>
              </a:tr>
              <a:tr h="701253">
                <a:tc>
                  <a:txBody>
                    <a:bodyPr/>
                    <a:lstStyle/>
                    <a:p>
                      <a:pPr marL="0" lvl="0" indent="0">
                        <a:buNone/>
                      </a:pPr>
                      <a:r>
                        <a:rPr/>
                        <a:t>education</a:t>
                      </a:r>
                    </a:p>
                  </a:txBody>
                  <a:tcPr/>
                </a:tc>
                <a:tc>
                  <a:txBody>
                    <a:bodyPr/>
                    <a:lstStyle/>
                    <a:p>
                      <a:pPr marL="0" lvl="0" indent="0">
                        <a:buNone/>
                      </a:pPr>
                      <a:r>
                        <a:rPr/>
                        <a:t>categorical: ‘basic.4y’,‘basic.6y’,‘basic.9y’,‘high.school’,‘illiterate’,</a:t>
                      </a:r>
                    </a:p>
                  </a:txBody>
                  <a:tcPr/>
                </a:tc>
              </a:tr>
              <a:tr h="490877">
                <a:tc>
                  <a:txBody>
                    <a:bodyPr/>
                    <a:lstStyle/>
                    <a:p>
                      <a:endParaRPr/>
                    </a:p>
                  </a:txBody>
                  <a:tcPr/>
                </a:tc>
                <a:tc>
                  <a:txBody>
                    <a:bodyPr/>
                    <a:lstStyle/>
                    <a:p>
                      <a:pPr marL="0" lvl="0" indent="0">
                        <a:buNone/>
                      </a:pPr>
                      <a:r>
                        <a:rPr/>
                        <a:t>‘professional.course’,‘university.degree’,‘unknown’</a:t>
                      </a:r>
                    </a:p>
                  </a:txBody>
                  <a:tcPr/>
                </a:tc>
              </a:tr>
              <a:tr h="490877">
                <a:tc>
                  <a:txBody>
                    <a:bodyPr/>
                    <a:lstStyle/>
                    <a:p>
                      <a:pPr marL="0" lvl="0" indent="0">
                        <a:buNone/>
                      </a:pPr>
                      <a:r>
                        <a:rPr/>
                        <a:t>default</a:t>
                      </a:r>
                    </a:p>
                  </a:txBody>
                  <a:tcPr/>
                </a:tc>
                <a:tc>
                  <a:txBody>
                    <a:bodyPr/>
                    <a:lstStyle/>
                    <a:p>
                      <a:pPr marL="0" lvl="0" indent="0">
                        <a:buNone/>
                      </a:pPr>
                      <a:r>
                        <a:rPr/>
                        <a:t>has credit in default? (categorical: ‘no’,‘yes’,‘unknown’)</a:t>
                      </a:r>
                    </a:p>
                  </a:txBody>
                  <a:tcPr/>
                </a:tc>
              </a:tr>
              <a:tr h="490877">
                <a:tc>
                  <a:txBody>
                    <a:bodyPr/>
                    <a:lstStyle/>
                    <a:p>
                      <a:pPr marL="0" lvl="0" indent="0">
                        <a:buNone/>
                      </a:pPr>
                      <a:r>
                        <a:rPr/>
                        <a:t>housing</a:t>
                      </a:r>
                    </a:p>
                  </a:txBody>
                  <a:tcPr/>
                </a:tc>
                <a:tc>
                  <a:txBody>
                    <a:bodyPr/>
                    <a:lstStyle/>
                    <a:p>
                      <a:pPr marL="0" lvl="0" indent="0">
                        <a:buNone/>
                      </a:pPr>
                      <a:r>
                        <a:rPr/>
                        <a:t>has housing loan? (categorical: ‘no’, ‘yes’, ‘unknown’)</a:t>
                      </a:r>
                    </a:p>
                  </a:txBody>
                  <a:tcPr/>
                </a:tc>
              </a:tr>
              <a:tr h="490877">
                <a:tc>
                  <a:txBody>
                    <a:bodyPr/>
                    <a:lstStyle/>
                    <a:p>
                      <a:pPr marL="0" lvl="0" indent="0">
                        <a:buNone/>
                      </a:pPr>
                      <a:r>
                        <a:rPr/>
                        <a:t>loan</a:t>
                      </a:r>
                    </a:p>
                  </a:txBody>
                  <a:tcPr/>
                </a:tc>
                <a:tc>
                  <a:txBody>
                    <a:bodyPr/>
                    <a:lstStyle/>
                    <a:p>
                      <a:pPr marL="0" lvl="0" indent="0">
                        <a:buNone/>
                      </a:pPr>
                      <a:r>
                        <a:rPr/>
                        <a:t>has personal loan? (categorical: ‘no’,‘yes’,‘unknown’)</a:t>
                      </a: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2. Related with the last contact of the current campaign attributes</a:t>
            </a:r>
          </a:p>
        </p:txBody>
      </p:sp>
      <p:graphicFrame>
        <p:nvGraphicFramePr>
          <p:cNvPr id="6" name="Content Placeholder 5"/>
          <p:cNvGraphicFramePr>
            <a:graphicFrameLocks noGrp="1"/>
          </p:cNvGraphicFramePr>
          <p:nvPr>
            <p:ph idx="1"/>
          </p:nvPr>
        </p:nvGraphicFramePr>
        <p:xfrm>
          <a:off x="457200" y="1600200"/>
          <a:ext cx="8229600" cy="2926080"/>
        </p:xfrm>
        <a:graphic>
          <a:graphicData uri="http://schemas.openxmlformats.org/drawingml/2006/table">
            <a:tbl>
              <a:tblPr firstRow="1" bandRow="1">
                <a:tableStyleId>{5C22544A-7EE6-4342-B048-85BDC9FD1C3A}</a:tableStyleId>
              </a:tblPr>
              <a:tblGrid>
                <a:gridCol w="4114800"/>
                <a:gridCol w="4114800"/>
              </a:tblGrid>
              <a:tr h="297996">
                <a:tc>
                  <a:txBody>
                    <a:bodyPr/>
                    <a:lstStyle/>
                    <a:p>
                      <a:pPr marL="0" lvl="0" indent="0">
                        <a:buNone/>
                      </a:pPr>
                      <a:r>
                        <a:rPr/>
                        <a:t>Attributes</a:t>
                      </a:r>
                    </a:p>
                  </a:txBody>
                  <a:tcPr/>
                </a:tc>
                <a:tc>
                  <a:txBody>
                    <a:bodyPr/>
                    <a:lstStyle/>
                    <a:p>
                      <a:pPr marL="0" lvl="0" indent="0">
                        <a:buNone/>
                      </a:pPr>
                      <a:r>
                        <a:rPr/>
                        <a:t>Values</a:t>
                      </a:r>
                    </a:p>
                  </a:txBody>
                  <a:tcPr/>
                </a:tc>
              </a:tr>
              <a:tr h="521494">
                <a:tc>
                  <a:txBody>
                    <a:bodyPr/>
                    <a:lstStyle/>
                    <a:p>
                      <a:pPr marL="0" lvl="0" indent="0">
                        <a:buNone/>
                      </a:pPr>
                      <a:r>
                        <a:rPr/>
                        <a:t>contact</a:t>
                      </a:r>
                    </a:p>
                  </a:txBody>
                  <a:tcPr/>
                </a:tc>
                <a:tc>
                  <a:txBody>
                    <a:bodyPr/>
                    <a:lstStyle/>
                    <a:p>
                      <a:pPr marL="0" lvl="0" indent="0">
                        <a:buNone/>
                      </a:pPr>
                      <a:r>
                        <a:rPr/>
                        <a:t>contact communication type (categorical: ‘cellular’,‘telephone’)</a:t>
                      </a:r>
                    </a:p>
                  </a:txBody>
                  <a:tcPr/>
                </a:tc>
              </a:tr>
              <a:tr h="521494">
                <a:tc>
                  <a:txBody>
                    <a:bodyPr/>
                    <a:lstStyle/>
                    <a:p>
                      <a:pPr marL="0" lvl="0" indent="0">
                        <a:buNone/>
                      </a:pPr>
                      <a:r>
                        <a:rPr/>
                        <a:t>month</a:t>
                      </a:r>
                    </a:p>
                  </a:txBody>
                  <a:tcPr/>
                </a:tc>
                <a:tc>
                  <a:txBody>
                    <a:bodyPr/>
                    <a:lstStyle/>
                    <a:p>
                      <a:pPr marL="0" lvl="0" indent="0">
                        <a:buNone/>
                      </a:pPr>
                      <a:r>
                        <a:rPr/>
                        <a:t>last contact month of year (categorical: ‘jan’, ‘feb’, ‘mar’, …, ‘nov’, ‘dec’)</a:t>
                      </a:r>
                    </a:p>
                  </a:txBody>
                  <a:tcPr/>
                </a:tc>
              </a:tr>
              <a:tr h="521494">
                <a:tc>
                  <a:txBody>
                    <a:bodyPr/>
                    <a:lstStyle/>
                    <a:p>
                      <a:pPr marL="0" lvl="0" indent="0">
                        <a:buNone/>
                      </a:pPr>
                      <a:r>
                        <a:rPr/>
                        <a:t>day_of_week</a:t>
                      </a:r>
                    </a:p>
                  </a:txBody>
                  <a:tcPr/>
                </a:tc>
                <a:tc>
                  <a:txBody>
                    <a:bodyPr/>
                    <a:lstStyle/>
                    <a:p>
                      <a:pPr marL="0" lvl="0" indent="0">
                        <a:buNone/>
                      </a:pPr>
                      <a:r>
                        <a:rPr/>
                        <a:t>last contact day of the week (categorical: ‘mon’,‘tue’,‘wed’,‘thu’,‘fri’)</a:t>
                      </a:r>
                    </a:p>
                  </a:txBody>
                  <a:tcPr/>
                </a:tc>
              </a:tr>
              <a:tr h="521494">
                <a:tc>
                  <a:txBody>
                    <a:bodyPr/>
                    <a:lstStyle/>
                    <a:p>
                      <a:pPr marL="0" lvl="0" indent="0">
                        <a:buNone/>
                      </a:pPr>
                      <a:r>
                        <a:rPr/>
                        <a:t>duration</a:t>
                      </a:r>
                    </a:p>
                  </a:txBody>
                  <a:tcPr/>
                </a:tc>
                <a:tc>
                  <a:txBody>
                    <a:bodyPr/>
                    <a:lstStyle/>
                    <a:p>
                      <a:pPr marL="0" lvl="0" indent="0">
                        <a:buNone/>
                      </a:pPr>
                      <a:r>
                        <a:rPr/>
                        <a:t>last contact duration, in seconds (numeric)</a:t>
                      </a:r>
                    </a:p>
                  </a:txBody>
                  <a:tcPr/>
                </a:tc>
              </a:tr>
            </a:tbl>
          </a:graphicData>
        </a:graphic>
      </p:graphicFrame>
      <p:sp>
        <p:nvSpPr>
          <p:cNvPr id="4" name="Content Placeholder 2"/>
          <p:cNvSpPr txBox="1">
            <a:spLocks/>
          </p:cNvSpPr>
          <p:nvPr/>
        </p:nvSpPr>
        <p:spPr>
          <a:xfrm>
            <a:off x="457200" y="4911635"/>
            <a:ext cx="8229600" cy="1048452"/>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IN" sz="1800" b="0" i="0" u="none" strike="noStrike" kern="1200" cap="none" spc="0" normalizeH="0" baseline="0" noProof="0" dirty="0" smtClean="0">
                <a:ln>
                  <a:noFill/>
                </a:ln>
                <a:solidFill>
                  <a:schemeClr val="tx1"/>
                </a:solidFill>
                <a:effectLst/>
                <a:uLnTx/>
                <a:uFillTx/>
                <a:latin typeface="Courier"/>
                <a:ea typeface="+mn-ea"/>
                <a:cs typeface="+mn-cs"/>
              </a:rPr>
              <a:t>*Note*: duration attribute highly affects the output target (e.g., if duration=0 then y='no'). Yet, the duration is not known before a call is performed. Also, after the end of the call y  is obviously known.</a:t>
            </a:r>
            <a:endParaRPr kumimoji="0" lang="en-IN" sz="1800" b="0" i="0" u="none" strike="noStrike" kern="1200" cap="none" spc="0" normalizeH="0" baseline="0" noProof="0" dirty="0">
              <a:ln>
                <a:noFill/>
              </a:ln>
              <a:solidFill>
                <a:schemeClr val="tx1"/>
              </a:solidFill>
              <a:effectLst/>
              <a:uLnTx/>
              <a:uFillTx/>
              <a:latin typeface="Courier"/>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3. Other Attributes</a:t>
            </a:r>
          </a:p>
        </p:txBody>
      </p:sp>
      <p:graphicFrame>
        <p:nvGraphicFramePr>
          <p:cNvPr id="6" name="Content Placeholder 5"/>
          <p:cNvGraphicFramePr>
            <a:graphicFrameLocks noGrp="1"/>
          </p:cNvGraphicFramePr>
          <p:nvPr>
            <p:ph idx="1"/>
          </p:nvPr>
        </p:nvGraphicFramePr>
        <p:xfrm>
          <a:off x="457200" y="1600200"/>
          <a:ext cx="8229600" cy="4389120"/>
        </p:xfrm>
        <a:graphic>
          <a:graphicData uri="http://schemas.openxmlformats.org/drawingml/2006/table">
            <a:tbl>
              <a:tblPr firstRow="1" bandRow="1">
                <a:tableStyleId>{5C22544A-7EE6-4342-B048-85BDC9FD1C3A}</a:tableStyleId>
              </a:tblPr>
              <a:tblGrid>
                <a:gridCol w="4114800"/>
                <a:gridCol w="4114800"/>
              </a:tblGrid>
              <a:tr h="0">
                <a:tc>
                  <a:txBody>
                    <a:bodyPr/>
                    <a:lstStyle/>
                    <a:p>
                      <a:pPr marL="0" lvl="0" indent="0">
                        <a:buNone/>
                      </a:pPr>
                      <a:r>
                        <a:rPr/>
                        <a:t>Attributes</a:t>
                      </a:r>
                    </a:p>
                  </a:txBody>
                  <a:tcPr/>
                </a:tc>
                <a:tc>
                  <a:txBody>
                    <a:bodyPr/>
                    <a:lstStyle/>
                    <a:p>
                      <a:pPr marL="0" lvl="0" indent="0">
                        <a:buNone/>
                      </a:pPr>
                      <a:r>
                        <a:rPr/>
                        <a:t>Values</a:t>
                      </a:r>
                    </a:p>
                  </a:txBody>
                  <a:tcPr/>
                </a:tc>
              </a:tr>
              <a:tr h="0">
                <a:tc>
                  <a:txBody>
                    <a:bodyPr/>
                    <a:lstStyle/>
                    <a:p>
                      <a:pPr marL="0" lvl="0" indent="0">
                        <a:buNone/>
                      </a:pPr>
                      <a:r>
                        <a:rPr/>
                        <a:t>campaign</a:t>
                      </a:r>
                    </a:p>
                  </a:txBody>
                  <a:tcPr/>
                </a:tc>
                <a:tc>
                  <a:txBody>
                    <a:bodyPr/>
                    <a:lstStyle/>
                    <a:p>
                      <a:pPr marL="0" lvl="0" indent="0">
                        <a:buNone/>
                      </a:pPr>
                      <a:r>
                        <a:rPr/>
                        <a:t>number of contacts performed during this campaign and for this client (numeric, includes last contact)</a:t>
                      </a:r>
                    </a:p>
                  </a:txBody>
                  <a:tcPr/>
                </a:tc>
              </a:tr>
              <a:tr h="0">
                <a:tc>
                  <a:txBody>
                    <a:bodyPr/>
                    <a:lstStyle/>
                    <a:p>
                      <a:pPr marL="0" lvl="0" indent="0">
                        <a:buNone/>
                      </a:pPr>
                      <a:r>
                        <a:rPr/>
                        <a:t>pdays</a:t>
                      </a:r>
                    </a:p>
                  </a:txBody>
                  <a:tcPr/>
                </a:tc>
                <a:tc>
                  <a:txBody>
                    <a:bodyPr/>
                    <a:lstStyle/>
                    <a:p>
                      <a:pPr marL="0" lvl="0" indent="0">
                        <a:buNone/>
                      </a:pPr>
                      <a:r>
                        <a:rPr/>
                        <a:t>number of days that passed by after the client was last contacted from a previous campaign</a:t>
                      </a:r>
                    </a:p>
                  </a:txBody>
                  <a:tcPr/>
                </a:tc>
              </a:tr>
              <a:tr h="0">
                <a:tc>
                  <a:txBody>
                    <a:bodyPr/>
                    <a:lstStyle/>
                    <a:p>
                      <a:endParaRPr/>
                    </a:p>
                  </a:txBody>
                  <a:tcPr/>
                </a:tc>
                <a:tc>
                  <a:txBody>
                    <a:bodyPr/>
                    <a:lstStyle/>
                    <a:p>
                      <a:pPr marL="0" lvl="0" indent="0">
                        <a:buNone/>
                      </a:pPr>
                      <a:r>
                        <a:rPr/>
                        <a:t>(numeric; 999 means client was not previously contacted)</a:t>
                      </a:r>
                    </a:p>
                  </a:txBody>
                  <a:tcPr/>
                </a:tc>
              </a:tr>
              <a:tr h="0">
                <a:tc>
                  <a:txBody>
                    <a:bodyPr/>
                    <a:lstStyle/>
                    <a:p>
                      <a:pPr marL="0" lvl="0" indent="0">
                        <a:buNone/>
                      </a:pPr>
                      <a:r>
                        <a:rPr/>
                        <a:t>previous</a:t>
                      </a:r>
                    </a:p>
                  </a:txBody>
                  <a:tcPr/>
                </a:tc>
                <a:tc>
                  <a:txBody>
                    <a:bodyPr/>
                    <a:lstStyle/>
                    <a:p>
                      <a:pPr marL="0" lvl="0" indent="0">
                        <a:buNone/>
                      </a:pPr>
                      <a:r>
                        <a:rPr/>
                        <a:t>number of contacts performed before this campaign and for this client (numeric)</a:t>
                      </a:r>
                    </a:p>
                  </a:txBody>
                  <a:tcPr/>
                </a:tc>
              </a:tr>
              <a:tr h="0">
                <a:tc>
                  <a:txBody>
                    <a:bodyPr/>
                    <a:lstStyle/>
                    <a:p>
                      <a:pPr marL="0" lvl="0" indent="0">
                        <a:buNone/>
                      </a:pPr>
                      <a:r>
                        <a:rPr/>
                        <a:t>poutcome</a:t>
                      </a:r>
                    </a:p>
                  </a:txBody>
                  <a:tcPr/>
                </a:tc>
                <a:tc>
                  <a:txBody>
                    <a:bodyPr/>
                    <a:lstStyle/>
                    <a:p>
                      <a:pPr marL="0" lvl="0" indent="0">
                        <a:buNone/>
                      </a:pPr>
                      <a:r>
                        <a:rPr/>
                        <a:t>outcome of the previous marketing campaign (categorical: ‘failure’,‘nonexistent’,‘success’)</a:t>
                      </a: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a:t>4. Social and Economic Context Attributes</a:t>
            </a:r>
          </a:p>
        </p:txBody>
      </p:sp>
      <p:graphicFrame>
        <p:nvGraphicFramePr>
          <p:cNvPr id="6" name="Content Placeholder 5"/>
          <p:cNvGraphicFramePr>
            <a:graphicFrameLocks noGrp="1"/>
          </p:cNvGraphicFramePr>
          <p:nvPr>
            <p:ph idx="1"/>
          </p:nvPr>
        </p:nvGraphicFramePr>
        <p:xfrm>
          <a:off x="457200" y="1600200"/>
          <a:ext cx="8229600" cy="3566160"/>
        </p:xfrm>
        <a:graphic>
          <a:graphicData uri="http://schemas.openxmlformats.org/drawingml/2006/table">
            <a:tbl>
              <a:tblPr firstRow="1" bandRow="1">
                <a:tableStyleId>{5C22544A-7EE6-4342-B048-85BDC9FD1C3A}</a:tableStyleId>
              </a:tblPr>
              <a:tblGrid>
                <a:gridCol w="4114800"/>
                <a:gridCol w="4114800"/>
              </a:tblGrid>
              <a:tr h="0">
                <a:tc>
                  <a:txBody>
                    <a:bodyPr/>
                    <a:lstStyle/>
                    <a:p>
                      <a:pPr marL="0" lvl="0" indent="0">
                        <a:buNone/>
                      </a:pPr>
                      <a:r>
                        <a:rPr/>
                        <a:t>Attributes</a:t>
                      </a:r>
                    </a:p>
                  </a:txBody>
                  <a:tcPr/>
                </a:tc>
                <a:tc>
                  <a:txBody>
                    <a:bodyPr/>
                    <a:lstStyle/>
                    <a:p>
                      <a:pPr marL="0" lvl="0" indent="0">
                        <a:buNone/>
                      </a:pPr>
                      <a:r>
                        <a:rPr/>
                        <a:t>Values</a:t>
                      </a:r>
                    </a:p>
                  </a:txBody>
                  <a:tcPr/>
                </a:tc>
              </a:tr>
              <a:tr h="0">
                <a:tc>
                  <a:txBody>
                    <a:bodyPr/>
                    <a:lstStyle/>
                    <a:p>
                      <a:pPr marL="0" lvl="0" indent="0">
                        <a:buNone/>
                      </a:pPr>
                      <a:r>
                        <a:rPr/>
                        <a:t>emp.var.rate</a:t>
                      </a:r>
                    </a:p>
                  </a:txBody>
                  <a:tcPr/>
                </a:tc>
                <a:tc>
                  <a:txBody>
                    <a:bodyPr/>
                    <a:lstStyle/>
                    <a:p>
                      <a:pPr marL="0" lvl="0" indent="0">
                        <a:buNone/>
                      </a:pPr>
                      <a:r>
                        <a:rPr/>
                        <a:t>employment variation rate - quarterly indicator (numeric)</a:t>
                      </a:r>
                    </a:p>
                  </a:txBody>
                  <a:tcPr/>
                </a:tc>
              </a:tr>
              <a:tr h="0">
                <a:tc>
                  <a:txBody>
                    <a:bodyPr/>
                    <a:lstStyle/>
                    <a:p>
                      <a:pPr marL="0" lvl="0" indent="0">
                        <a:buNone/>
                      </a:pPr>
                      <a:r>
                        <a:rPr/>
                        <a:t>cons.price.idx</a:t>
                      </a:r>
                    </a:p>
                  </a:txBody>
                  <a:tcPr/>
                </a:tc>
                <a:tc>
                  <a:txBody>
                    <a:bodyPr/>
                    <a:lstStyle/>
                    <a:p>
                      <a:pPr marL="0" lvl="0" indent="0">
                        <a:buNone/>
                      </a:pPr>
                      <a:r>
                        <a:rPr/>
                        <a:t>consumer price index - monthly indicator (numeric)</a:t>
                      </a:r>
                    </a:p>
                  </a:txBody>
                  <a:tcPr/>
                </a:tc>
              </a:tr>
              <a:tr h="0">
                <a:tc>
                  <a:txBody>
                    <a:bodyPr/>
                    <a:lstStyle/>
                    <a:p>
                      <a:pPr marL="0" lvl="0" indent="0">
                        <a:buNone/>
                      </a:pPr>
                      <a:r>
                        <a:rPr/>
                        <a:t>cons.conf.idx</a:t>
                      </a:r>
                    </a:p>
                  </a:txBody>
                  <a:tcPr/>
                </a:tc>
                <a:tc>
                  <a:txBody>
                    <a:bodyPr/>
                    <a:lstStyle/>
                    <a:p>
                      <a:pPr marL="0" lvl="0" indent="0">
                        <a:buNone/>
                      </a:pPr>
                      <a:r>
                        <a:rPr/>
                        <a:t>consumer confidence index - monthly indicator (numeric)</a:t>
                      </a:r>
                    </a:p>
                  </a:txBody>
                  <a:tcPr/>
                </a:tc>
              </a:tr>
              <a:tr h="0">
                <a:tc>
                  <a:txBody>
                    <a:bodyPr/>
                    <a:lstStyle/>
                    <a:p>
                      <a:pPr marL="0" lvl="0" indent="0">
                        <a:buNone/>
                      </a:pPr>
                      <a:r>
                        <a:rPr/>
                        <a:t>euribor3m</a:t>
                      </a:r>
                    </a:p>
                  </a:txBody>
                  <a:tcPr/>
                </a:tc>
                <a:tc>
                  <a:txBody>
                    <a:bodyPr/>
                    <a:lstStyle/>
                    <a:p>
                      <a:pPr marL="0" lvl="0" indent="0">
                        <a:buNone/>
                      </a:pPr>
                      <a:r>
                        <a:rPr/>
                        <a:t>euribor 3 month rate - daily indicator (numeric)</a:t>
                      </a:r>
                    </a:p>
                  </a:txBody>
                  <a:tcPr/>
                </a:tc>
              </a:tr>
              <a:tr h="0">
                <a:tc>
                  <a:txBody>
                    <a:bodyPr/>
                    <a:lstStyle/>
                    <a:p>
                      <a:pPr marL="0" lvl="0" indent="0">
                        <a:buNone/>
                      </a:pPr>
                      <a:r>
                        <a:rPr/>
                        <a:t>nr.employed</a:t>
                      </a:r>
                    </a:p>
                  </a:txBody>
                  <a:tcPr/>
                </a:tc>
                <a:tc>
                  <a:txBody>
                    <a:bodyPr/>
                    <a:lstStyle/>
                    <a:p>
                      <a:pPr marL="0" lvl="0" indent="0">
                        <a:buNone/>
                      </a:pPr>
                      <a:r>
                        <a:rPr/>
                        <a:t>number of employees - quarterly indicator (numeric)</a:t>
                      </a: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t>Data Dictionary</a:t>
            </a:r>
          </a:p>
        </p:txBody>
      </p:sp>
      <p:sp>
        <p:nvSpPr>
          <p:cNvPr id="3" name="Content Placeholder 2"/>
          <p:cNvSpPr>
            <a:spLocks noGrp="1"/>
          </p:cNvSpPr>
          <p:nvPr>
            <p:ph idx="1"/>
          </p:nvPr>
        </p:nvSpPr>
        <p:spPr/>
        <p:txBody>
          <a:bodyPr/>
          <a:lstStyle/>
          <a:p>
            <a:pPr marL="0" lvl="0" indent="0">
              <a:buNone/>
            </a:pPr>
            <a:r>
              <a:rPr/>
              <a:t>Here’s a brief version of what you’ll find in the data description file.</a:t>
            </a:r>
          </a:p>
        </p:txBody>
      </p:sp>
      <p:graphicFrame>
        <p:nvGraphicFramePr>
          <p:cNvPr id="4" name="Content Placeholder 5"/>
          <p:cNvGraphicFramePr>
            <a:graphicFrameLocks/>
          </p:cNvGraphicFramePr>
          <p:nvPr/>
        </p:nvGraphicFramePr>
        <p:xfrm>
          <a:off x="457200" y="2926080"/>
          <a:ext cx="8229600" cy="1371600"/>
        </p:xfrm>
        <a:graphic>
          <a:graphicData uri="http://schemas.openxmlformats.org/drawingml/2006/table">
            <a:tbl>
              <a:tblPr firstRow="1" bandRow="1">
                <a:tableStyleId>{5C22544A-7EE6-4342-B048-85BDC9FD1C3A}</a:tableStyleId>
              </a:tblPr>
              <a:tblGrid>
                <a:gridCol w="4114800"/>
                <a:gridCol w="4114800"/>
              </a:tblGrid>
              <a:tr h="0">
                <a:tc>
                  <a:txBody>
                    <a:bodyPr/>
                    <a:lstStyle/>
                    <a:p>
                      <a:pPr marL="0" lvl="0" indent="0">
                        <a:buNone/>
                      </a:pPr>
                      <a:r>
                        <a:rPr/>
                        <a:t>Variable</a:t>
                      </a:r>
                    </a:p>
                  </a:txBody>
                  <a:tcPr/>
                </a:tc>
                <a:tc>
                  <a:txBody>
                    <a:bodyPr/>
                    <a:lstStyle/>
                    <a:p>
                      <a:pPr marL="0" lvl="0" indent="0">
                        <a:buNone/>
                      </a:pPr>
                      <a:r>
                        <a:rPr/>
                        <a:t>Description</a:t>
                      </a:r>
                    </a:p>
                  </a:txBody>
                  <a:tcPr/>
                </a:tc>
              </a:tr>
              <a:tr h="0">
                <a:tc>
                  <a:txBody>
                    <a:bodyPr/>
                    <a:lstStyle/>
                    <a:p>
                      <a:pPr marL="0" lvl="0" indent="0">
                        <a:buNone/>
                      </a:pPr>
                      <a:r>
                        <a:rPr/>
                        <a:t>key</a:t>
                      </a:r>
                    </a:p>
                  </a:txBody>
                  <a:tcPr/>
                </a:tc>
                <a:tc>
                  <a:txBody>
                    <a:bodyPr/>
                    <a:lstStyle/>
                    <a:p>
                      <a:pPr marL="0" lvl="0" indent="0">
                        <a:buNone/>
                      </a:pPr>
                      <a:r>
                        <a:rPr/>
                        <a:t>Unique Key</a:t>
                      </a:r>
                    </a:p>
                  </a:txBody>
                  <a:tcPr/>
                </a:tc>
              </a:tr>
              <a:tr h="0">
                <a:tc>
                  <a:txBody>
                    <a:bodyPr/>
                    <a:lstStyle/>
                    <a:p>
                      <a:pPr marL="0" lvl="0" indent="0">
                        <a:buNone/>
                      </a:pPr>
                      <a:r>
                        <a:rPr/>
                        <a:t>y</a:t>
                      </a:r>
                    </a:p>
                  </a:txBody>
                  <a:tcPr/>
                </a:tc>
                <a:tc>
                  <a:txBody>
                    <a:bodyPr/>
                    <a:lstStyle/>
                    <a:p>
                      <a:pPr marL="0" lvl="0" indent="0">
                        <a:buNone/>
                      </a:pPr>
                      <a:r>
                        <a:rPr/>
                        <a:t>If the client would say yes or no for the deposit scheme</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TotalTime>
  <Words>1790</Words>
  <PresentationFormat>On-screen Show (4:3)</PresentationFormat>
  <Paragraphs>201</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Bank Term Deposit Scheme</vt:lpstr>
      <vt:lpstr>Slide 2</vt:lpstr>
      <vt:lpstr>Dataset </vt:lpstr>
      <vt:lpstr>Data Description:</vt:lpstr>
      <vt:lpstr>1. Bank client data attributes</vt:lpstr>
      <vt:lpstr>2. Related with the last contact of the current campaign attributes</vt:lpstr>
      <vt:lpstr>3. Other Attributes</vt:lpstr>
      <vt:lpstr>4. Social and Economic Context Attributes</vt:lpstr>
      <vt:lpstr>Data Dictionary</vt:lpstr>
      <vt:lpstr>Data Insights</vt:lpstr>
      <vt:lpstr>Observing Data</vt:lpstr>
      <vt:lpstr>Check for missing value</vt:lpstr>
      <vt:lpstr>Find Duplicates in the data</vt:lpstr>
      <vt:lpstr>Data Visualization</vt:lpstr>
      <vt:lpstr>Percent distribution of target variable</vt:lpstr>
      <vt:lpstr>Slide 16</vt:lpstr>
      <vt:lpstr>Basic statistics</vt:lpstr>
      <vt:lpstr>Exploratory Data Analysis Summary Stats of train data</vt:lpstr>
      <vt:lpstr>Summary Stats of test data</vt:lpstr>
      <vt:lpstr>Correlation of Numeric/Integer attributes</vt:lpstr>
      <vt:lpstr>Slide 21</vt:lpstr>
      <vt:lpstr>Distribution of the Term Deposit by age</vt:lpstr>
      <vt:lpstr>Slide 23</vt:lpstr>
      <vt:lpstr>Distribution of Age and Job by accepted Term Deposit scheme</vt:lpstr>
      <vt:lpstr>Slide 25</vt:lpstr>
      <vt:lpstr>Distribution of the Term Deposit by duration</vt:lpstr>
      <vt:lpstr>Slide 27</vt:lpstr>
      <vt:lpstr>Distribution of campaign and education by Accepted Term Deposit</vt:lpstr>
      <vt:lpstr>Slide 29</vt:lpstr>
      <vt:lpstr>Relationship of Loan with accepted Target scheme</vt:lpstr>
      <vt:lpstr>Relationship of previous outcome with accepted Target scheme</vt:lpstr>
      <vt:lpstr>Slide 32</vt:lpstr>
      <vt:lpstr>previous outcome with in day_of_week and accepted Target scheme</vt:lpstr>
      <vt:lpstr>Slide 34</vt:lpstr>
      <vt:lpstr>Approach To create Predictive Model</vt:lpstr>
      <vt:lpstr>Grouping(Binning) of age attribute</vt:lpstr>
      <vt:lpstr>Standardize the data</vt:lpstr>
      <vt:lpstr>Creating Balanced data</vt:lpstr>
      <vt:lpstr>Re-Leveling of Attributes</vt:lpstr>
      <vt:lpstr>Model Building</vt:lpstr>
      <vt:lpstr>Machine learning algorithms</vt:lpstr>
      <vt:lpstr>Submission</vt:lpstr>
      <vt:lpstr>Thank You,</vt:lpstr>
    </vt:vector>
  </TitlesOfParts>
  <LinksUpToDate>false</LinksUpToDate>
  <SharedDoc>false</SharedDoc>
  <HyperlinksChanged>false</HyperlinksChanged>
  <AppVersion>12.0000</AppVersion>
</Properties>
</file>

<file path=docProps/app1.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Term Deposit Scheme</dc:title>
  <dc:creator>Anushree Tomar</dc:creator>
  <cp:keywords/>
  <cp:lastModifiedBy>Anushree</cp:lastModifiedBy>
  <cp:revision>55</cp:revision>
  <dcterms:created xsi:type="dcterms:W3CDTF">2021-10-27T12:10:20Z</dcterms:created>
  <dcterms:modified xsi:type="dcterms:W3CDTF">2021-10-27T14:24:07Z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7-10-2021</vt:lpwstr>
  </property>
  <property fmtid="{D5CDD505-2E9C-101B-9397-08002B2CF9AE}" pid="3" name="output">
    <vt:lpwstr>powerpoint_presentation</vt:lpwstr>
  </property>
  <property fmtid="{D5CDD505-2E9C-101B-9397-08002B2CF9AE}" pid="4" name="subtitle">
    <vt:lpwstr>Data Analysis and Approach to Model Building</vt:lpwstr>
  </property>
</Properties>
</file>