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9" r:id="rId2"/>
    <p:sldId id="272" r:id="rId3"/>
    <p:sldId id="273" r:id="rId4"/>
    <p:sldId id="274" r:id="rId5"/>
    <p:sldId id="275" r:id="rId6"/>
    <p:sldId id="276" r:id="rId7"/>
    <p:sldId id="280" r:id="rId8"/>
    <p:sldId id="281" r:id="rId9"/>
    <p:sldId id="282" r:id="rId10"/>
    <p:sldId id="283" r:id="rId11"/>
    <p:sldId id="285" r:id="rId12"/>
    <p:sldId id="277" r:id="rId13"/>
    <p:sldId id="278" r:id="rId14"/>
    <p:sldId id="265" r:id="rId15"/>
    <p:sldId id="266" r:id="rId16"/>
    <p:sldId id="256" r:id="rId17"/>
    <p:sldId id="257" r:id="rId18"/>
    <p:sldId id="258" r:id="rId19"/>
    <p:sldId id="259" r:id="rId20"/>
    <p:sldId id="260" r:id="rId21"/>
    <p:sldId id="284" r:id="rId22"/>
    <p:sldId id="261" r:id="rId23"/>
    <p:sldId id="262" r:id="rId24"/>
    <p:sldId id="263" r:id="rId25"/>
    <p:sldId id="264" r:id="rId26"/>
    <p:sldId id="267" r:id="rId27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903CBC-156D-4E88-B8D8-F0BFC235FE0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3896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noProof="0" smtClean="0"/>
              <a:t>Haga clic para modificar el estilo de texto del patrón</a:t>
            </a:r>
          </a:p>
          <a:p>
            <a:pPr lvl="1"/>
            <a:r>
              <a:rPr lang="es-ES_tradnl" altLang="es-AR" noProof="0" smtClean="0"/>
              <a:t>Segundo nivel</a:t>
            </a:r>
          </a:p>
          <a:p>
            <a:pPr lvl="2"/>
            <a:r>
              <a:rPr lang="es-ES_tradnl" altLang="es-AR" noProof="0" smtClean="0"/>
              <a:t>Tercer nivel</a:t>
            </a:r>
          </a:p>
          <a:p>
            <a:pPr lvl="3"/>
            <a:r>
              <a:rPr lang="es-ES_tradnl" altLang="es-AR" noProof="0" smtClean="0"/>
              <a:t>Cuarto nivel</a:t>
            </a:r>
          </a:p>
          <a:p>
            <a:pPr lvl="4"/>
            <a:r>
              <a:rPr lang="es-ES_tradnl" altLang="es-AR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6DC30-0298-45D7-8C6B-7F2161D8D24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5257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441EF3-88FA-4ACA-9082-1C49352C16FD}" type="slidenum">
              <a:rPr lang="es-ES" altLang="it-IT"/>
              <a:pPr/>
              <a:t>6</a:t>
            </a:fld>
            <a:endParaRPr lang="es-ES" altLang="it-IT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8208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460C73-5A01-4B91-BDCE-D88F3EFD0E15}" type="slidenum">
              <a:rPr lang="es-ES_tradnl" altLang="es-AR" sz="1200" smtClean="0"/>
              <a:pPr/>
              <a:t>16</a:t>
            </a:fld>
            <a:endParaRPr lang="es-ES_tradnl" altLang="es-AR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val="3070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06EFB-9374-4DB0-9CF5-F466826F1A8A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31760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6F81C-A66F-4D30-B871-E7D4A2DCC6B5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3613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AAE4-5235-483E-90A8-E1F9ADECC24A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34301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20D63-41D8-4B35-A15B-376470ABCD79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8428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BDA69-E564-4FD8-B546-0FEE92C42FC8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11415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5A6E9-8816-45E4-9495-98D9B400F4E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5867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13B9-D2BD-4161-B41D-4E79D3061B67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9126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EC840-CBB6-4161-BDE5-FB0A8C6494B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67726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CCE0F-29CE-4002-BCBA-051C6035F6B8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1597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54AD5-5756-48CC-993C-F3D2829794F5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144616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08F7F-B79C-4839-B948-14CC52E5E446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404762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modificar el estilo de texto del patrón</a:t>
            </a:r>
          </a:p>
          <a:p>
            <a:pPr lvl="1"/>
            <a:r>
              <a:rPr lang="es-ES_tradnl" altLang="es-AR" smtClean="0"/>
              <a:t>Segundo nivel</a:t>
            </a:r>
          </a:p>
          <a:p>
            <a:pPr lvl="2"/>
            <a:r>
              <a:rPr lang="es-ES_tradnl" altLang="es-AR" smtClean="0"/>
              <a:t>Tercer nivel</a:t>
            </a:r>
          </a:p>
          <a:p>
            <a:pPr lvl="3"/>
            <a:r>
              <a:rPr lang="es-ES_tradnl" altLang="es-AR" smtClean="0"/>
              <a:t>Cuarto nivel</a:t>
            </a:r>
          </a:p>
          <a:p>
            <a:pPr lvl="4"/>
            <a:r>
              <a:rPr lang="es-ES_tradnl" altLang="es-A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E55803-7593-461E-B9A0-FD5BF530D1CF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oedu.com/Pasco/GeneradorTonosOnline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negenerator.editaraudio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it-IT" sz="7200" smtClean="0"/>
              <a:t>UNIDAD 1</a:t>
            </a:r>
            <a:endParaRPr lang="es-ES" altLang="it-IT" sz="7200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s-AR" altLang="it-IT" smtClean="0"/>
          </a:p>
          <a:p>
            <a:pPr algn="ctr" eaLnBrk="1" hangingPunct="1">
              <a:buFontTx/>
              <a:buNone/>
            </a:pPr>
            <a:r>
              <a:rPr lang="es-AR" altLang="it-IT" sz="5400" smtClean="0"/>
              <a:t>GENERALIDADES DE </a:t>
            </a:r>
          </a:p>
          <a:p>
            <a:pPr algn="ctr" eaLnBrk="1" hangingPunct="1">
              <a:buFontTx/>
              <a:buNone/>
            </a:pPr>
            <a:r>
              <a:rPr lang="es-AR" altLang="it-IT" sz="5400" smtClean="0"/>
              <a:t>SISTEMAS DE </a:t>
            </a:r>
          </a:p>
          <a:p>
            <a:pPr algn="ctr" eaLnBrk="1" hangingPunct="1">
              <a:buFontTx/>
              <a:buNone/>
            </a:pPr>
            <a:r>
              <a:rPr lang="es-AR" altLang="it-IT" sz="5400" smtClean="0"/>
              <a:t>COMUNICACIÓN</a:t>
            </a:r>
            <a:endParaRPr lang="es-ES" altLang="it-IT" sz="5400" smtClean="0"/>
          </a:p>
        </p:txBody>
      </p:sp>
    </p:spTree>
    <p:extLst>
      <p:ext uri="{BB962C8B-B14F-4D97-AF65-F5344CB8AC3E}">
        <p14:creationId xmlns:p14="http://schemas.microsoft.com/office/powerpoint/2010/main" val="20722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s-AR" altLang="it-IT" dirty="0"/>
              <a:t>Espectro de Frecuencia</a:t>
            </a:r>
            <a:endParaRPr lang="es-ES" altLang="it-IT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098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Hasta 30 KHz       </a:t>
            </a:r>
            <a:r>
              <a:rPr lang="es-AR" altLang="it-IT" sz="1800"/>
              <a:t>    VLF(F. Muy Baja: Sonar)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 KHz – 300 Khz    </a:t>
            </a:r>
            <a:r>
              <a:rPr lang="es-AR" altLang="it-IT" sz="1800"/>
              <a:t>LF (F. Bajas: Comunic. Marítimas, 				      AM)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 KHz – 3 MHz</a:t>
            </a:r>
            <a:r>
              <a:rPr lang="es-AR" altLang="it-IT" sz="1800"/>
              <a:t>     MF ( F. Medias: AM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 MHz – 30 MHz</a:t>
            </a:r>
            <a:r>
              <a:rPr lang="es-AR" altLang="it-IT" sz="1800"/>
              <a:t>       HF   (F. Altas: BLU)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 MHz – 300 MHz</a:t>
            </a:r>
            <a:r>
              <a:rPr lang="es-AR" altLang="it-IT" sz="1800"/>
              <a:t>   VHF (F. Muy Altas: FM,TV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 MHz – 3 GHz</a:t>
            </a:r>
            <a:r>
              <a:rPr lang="es-AR" altLang="it-IT" sz="1800"/>
              <a:t>     UHF (F. Ultra Altas:TV, 						      Radar, Microondas)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 GHz – 30 GHz</a:t>
            </a:r>
            <a:r>
              <a:rPr lang="es-AR" altLang="it-IT" sz="1800"/>
              <a:t>       SHF ( F.Super Altas:Microon 					      das, Satélite)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 GHz – 300 GHz</a:t>
            </a:r>
            <a:r>
              <a:rPr lang="es-AR" altLang="it-IT" sz="1800"/>
              <a:t>   EHF (F. Extre. Altas: Microon 					     das, luz infrarroja, fibra 					     óptica, luz visible)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300GHz – 300 THz</a:t>
            </a:r>
            <a:r>
              <a:rPr lang="es-AR" altLang="it-IT" sz="1800"/>
              <a:t>   Luz infraroja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300THz – 3 PHz</a:t>
            </a:r>
            <a:r>
              <a:rPr lang="es-AR" altLang="it-IT" sz="1800"/>
              <a:t>        Luz visible (PHz= 10</a:t>
            </a:r>
            <a:r>
              <a:rPr lang="es-AR" altLang="it-IT" sz="1800" baseline="30000"/>
              <a:t>15 </a:t>
            </a:r>
            <a:r>
              <a:rPr lang="es-AR" altLang="it-IT" sz="1800"/>
              <a:t>Hertz)</a:t>
            </a:r>
            <a:endParaRPr lang="es-ES" altLang="it-IT" sz="1800"/>
          </a:p>
          <a:p>
            <a:pPr>
              <a:lnSpc>
                <a:spcPct val="90000"/>
              </a:lnSpc>
              <a:buFontTx/>
              <a:buNone/>
            </a:pPr>
            <a:endParaRPr lang="es-ES" altLang="it-IT" sz="1800"/>
          </a:p>
        </p:txBody>
      </p:sp>
    </p:spTree>
    <p:extLst>
      <p:ext uri="{BB962C8B-B14F-4D97-AF65-F5344CB8AC3E}">
        <p14:creationId xmlns:p14="http://schemas.microsoft.com/office/powerpoint/2010/main" val="38073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4"/>
            <a:ext cx="9146626" cy="566923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s-AR" altLang="it-IT" dirty="0"/>
              <a:t>Espectro de Frecuencia</a:t>
            </a:r>
            <a:endParaRPr lang="es-ES" altLang="it-IT" dirty="0"/>
          </a:p>
        </p:txBody>
      </p:sp>
    </p:spTree>
    <p:extLst>
      <p:ext uri="{BB962C8B-B14F-4D97-AF65-F5344CB8AC3E}">
        <p14:creationId xmlns:p14="http://schemas.microsoft.com/office/powerpoint/2010/main" val="37079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it-IT" smtClean="0"/>
              <a:t>Elementos del sistema de Comunicación</a:t>
            </a:r>
            <a:endParaRPr lang="es-ES" altLang="it-IT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Fuente y receptor</a:t>
            </a:r>
          </a:p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Transductor de la fuente y receptor</a:t>
            </a:r>
          </a:p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Medio o canal de comunicaciones</a:t>
            </a:r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29271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476250" eaLnBrk="1" hangingPunct="1">
              <a:lnSpc>
                <a:spcPct val="90000"/>
              </a:lnSpc>
            </a:pPr>
            <a:r>
              <a:rPr lang="es-AR" altLang="it-IT" smtClean="0"/>
              <a:t>Transmisión de Información</a:t>
            </a:r>
          </a:p>
          <a:p>
            <a:pPr marL="0" indent="476250" eaLnBrk="1" hangingPunct="1">
              <a:lnSpc>
                <a:spcPct val="90000"/>
              </a:lnSpc>
              <a:buFontTx/>
              <a:buNone/>
            </a:pPr>
            <a:r>
              <a:rPr lang="es-AR" altLang="it-IT" smtClean="0"/>
              <a:t>    	-   Fuente</a:t>
            </a:r>
          </a:p>
          <a:p>
            <a:pPr marL="0" indent="476250" eaLnBrk="1" hangingPunct="1">
              <a:lnSpc>
                <a:spcPct val="90000"/>
              </a:lnSpc>
              <a:buFontTx/>
              <a:buNone/>
            </a:pPr>
            <a:r>
              <a:rPr lang="es-AR" altLang="it-IT" smtClean="0"/>
              <a:t>		-   Receptor o colector</a:t>
            </a:r>
          </a:p>
          <a:p>
            <a:pPr marL="0" indent="476250" eaLnBrk="1" hangingPunct="1">
              <a:lnSpc>
                <a:spcPct val="90000"/>
              </a:lnSpc>
              <a:buFontTx/>
              <a:buNone/>
            </a:pPr>
            <a:endParaRPr lang="es-AR" altLang="it-IT" smtClean="0"/>
          </a:p>
          <a:p>
            <a:pPr marL="0" indent="476250" eaLnBrk="1" hangingPunct="1">
              <a:lnSpc>
                <a:spcPct val="90000"/>
              </a:lnSpc>
            </a:pPr>
            <a:r>
              <a:rPr lang="es-AR" altLang="it-IT" sz="3600" i="1" smtClean="0"/>
              <a:t>Transductores</a:t>
            </a:r>
            <a:r>
              <a:rPr lang="es-AR" altLang="it-IT" i="1" smtClean="0"/>
              <a:t> </a:t>
            </a:r>
            <a:r>
              <a:rPr lang="es-AR" altLang="it-IT" smtClean="0"/>
              <a:t>convierten una magnitud física en una magnitud electrica u otro tipo de energía (óptica, sonora, etc.) </a:t>
            </a:r>
            <a:endParaRPr lang="es-ES" altLang="it-IT" i="1" smtClean="0"/>
          </a:p>
          <a:p>
            <a:pPr marL="0" indent="476250" eaLnBrk="1" hangingPunct="1">
              <a:lnSpc>
                <a:spcPct val="90000"/>
              </a:lnSpc>
            </a:pPr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29769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smtClean="0"/>
              <a:t>Canal de comunicaciones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s-AR" altLang="es-AR" sz="4400" smtClean="0"/>
              <a:t>Las limitaciones más importantes en los sistemas de comunicaciones son la </a:t>
            </a:r>
            <a:r>
              <a:rPr lang="es-AR" altLang="es-AR" sz="4400" b="1" smtClean="0"/>
              <a:t>Atenuación, Ruido y Ancho de Banda.</a:t>
            </a:r>
            <a:endParaRPr lang="es-ES" altLang="es-AR" sz="4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it-IT" smtClean="0"/>
              <a:t>Atenuación</a:t>
            </a:r>
            <a:endParaRPr lang="it-IT" altLang="it-IT" smtClean="0"/>
          </a:p>
        </p:txBody>
      </p:sp>
      <p:sp>
        <p:nvSpPr>
          <p:cNvPr id="3" name="Marcador de conteni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5800" y="1981200"/>
            <a:ext cx="7772400" cy="4688160"/>
          </a:xfrm>
          <a:blipFill rotWithShape="0">
            <a:blip r:embed="rId2"/>
            <a:stretch>
              <a:fillRect l="-1804" t="-1821"/>
            </a:stretch>
          </a:blipFill>
          <a:extLst/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5124" name="Elipse 3"/>
          <p:cNvSpPr>
            <a:spLocks noChangeArrowheads="1"/>
          </p:cNvSpPr>
          <p:nvPr/>
        </p:nvSpPr>
        <p:spPr bwMode="auto">
          <a:xfrm>
            <a:off x="5508625" y="6092825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s-ES_tradnl" altLang="es-AR" sz="4400" smtClean="0"/>
              <a:t>RUIDO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3384550"/>
          </a:xfrm>
        </p:spPr>
        <p:txBody>
          <a:bodyPr/>
          <a:lstStyle/>
          <a:p>
            <a:r>
              <a:rPr lang="es-AR" altLang="it-IT" sz="3200" b="1" u="sng" smtClean="0">
                <a:hlinkClick r:id="rId3"/>
              </a:rPr>
              <a:t>https://tecnoedu.com/Pasco/GeneradorTonosOnline.php</a:t>
            </a:r>
            <a:endParaRPr lang="es-AR" altLang="it-IT" sz="3200" b="1" smtClean="0"/>
          </a:p>
          <a:p>
            <a:r>
              <a:rPr lang="es-AR" altLang="it-IT" sz="3200" b="1" smtClean="0"/>
              <a:t> </a:t>
            </a:r>
          </a:p>
          <a:p>
            <a:r>
              <a:rPr lang="es-AR" altLang="it-IT" sz="3200" b="1" smtClean="0"/>
              <a:t> </a:t>
            </a:r>
          </a:p>
          <a:p>
            <a:r>
              <a:rPr lang="es-AR" altLang="it-IT" sz="3200" b="1" u="sng" smtClean="0">
                <a:hlinkClick r:id="rId4"/>
              </a:rPr>
              <a:t>http://tonegenerator.editaraudio.com/</a:t>
            </a:r>
            <a:endParaRPr lang="es-AR" altLang="it-IT" sz="3200" b="1" smtClean="0"/>
          </a:p>
          <a:p>
            <a:endParaRPr lang="es-ES" altLang="es-AR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AR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AR" smtClean="0"/>
              <a:t>Ruido se define como todo fenómeno que añadido  a la señal que se esta transportando desde la fuente, afecta la calidad de la información recibida en el receptor.</a:t>
            </a:r>
          </a:p>
          <a:p>
            <a:r>
              <a:rPr lang="es-ES_tradnl" altLang="es-AR" smtClean="0"/>
              <a:t>No se puede predecir exactamente la magnitud de este efecto dado la gran cantidad de sucesos simultáneos que se presentan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smtClean="0"/>
              <a:t>CLASIFICACIÓN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AR" smtClean="0"/>
              <a:t>Se puede clasificar de acuerdo a que sea propio del sistema de comunicaciones o de elementos externos, así:</a:t>
            </a:r>
          </a:p>
          <a:p>
            <a:pPr lvl="2"/>
            <a:r>
              <a:rPr lang="es-ES_tradnl" altLang="es-AR" b="1" smtClean="0"/>
              <a:t>Ruido endógeno</a:t>
            </a:r>
            <a:r>
              <a:rPr lang="es-ES_tradnl" altLang="es-AR" smtClean="0"/>
              <a:t>: Producido por variables propias que no pueden ser controladas por este.</a:t>
            </a:r>
          </a:p>
          <a:p>
            <a:pPr lvl="2"/>
            <a:r>
              <a:rPr lang="es-ES_tradnl" altLang="es-AR" b="1" smtClean="0"/>
              <a:t>Ruido exógeno</a:t>
            </a:r>
            <a:r>
              <a:rPr lang="es-ES_tradnl" altLang="es-AR" smtClean="0"/>
              <a:t>: Es producido por elementos externos y que se acoplan al mismo. Este ruido puede ser atenuado o eliminado en algunas situaciones.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A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458200" cy="4495800"/>
          </a:xfrm>
        </p:spPr>
        <p:txBody>
          <a:bodyPr/>
          <a:lstStyle/>
          <a:p>
            <a:r>
              <a:rPr lang="es-ES_tradnl" altLang="es-AR" smtClean="0"/>
              <a:t>Se los puede clasificar de acuerdo a los agentes que lo producen y los efectos nocivos que causan:</a:t>
            </a:r>
          </a:p>
          <a:p>
            <a:pPr lvl="2"/>
            <a:r>
              <a:rPr lang="es-ES_tradnl" altLang="es-AR" sz="3200" b="1" u="sng" smtClean="0"/>
              <a:t>Ruido blanco, gaussiano o de Johnson:</a:t>
            </a:r>
            <a:r>
              <a:rPr lang="es-ES_tradnl" altLang="es-AR" smtClean="0"/>
              <a:t> </a:t>
            </a:r>
          </a:p>
          <a:p>
            <a:pPr lvl="2">
              <a:buFontTx/>
              <a:buNone/>
            </a:pPr>
            <a:r>
              <a:rPr lang="es-ES_tradnl" altLang="es-AR" smtClean="0"/>
              <a:t>   Es el producido por el movimiento aleatorio de los electrones tanto en los conductores como elementos electrónicos. Se irradian ondas electromagnéticas que son proporcionales a la temperatura.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AR" altLang="it-IT" smtClean="0"/>
              <a:t>Señales Analógicas</a:t>
            </a:r>
            <a:endParaRPr lang="es-ES" altLang="it-IT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AR" altLang="it-IT" smtClean="0"/>
              <a:t>   Son señales que pueden ser representadas por funciones que toman un número infinito de valores en cualquier intervalo considerado.</a:t>
            </a:r>
            <a:endParaRPr lang="es-ES" altLang="it-IT" smtClean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14400" y="4114800"/>
          <a:ext cx="7399338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VISIO" r:id="rId3" imgW="7610856" imgH="2331720" progId="Visio.Drawing.5">
                  <p:embed/>
                </p:oleObj>
              </mc:Choice>
              <mc:Fallback>
                <p:oleObj name="VISIO" r:id="rId3" imgW="7610856" imgH="23317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7399338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5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33400" y="304800"/>
            <a:ext cx="9677400" cy="65532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s-ES_tradnl" altLang="es-AR" sz="3200" b="1" u="sng" smtClean="0"/>
              <a:t>Ruido impulsivo:</a:t>
            </a:r>
            <a:r>
              <a:rPr lang="es-ES_tradnl" altLang="es-AR" smtClean="0"/>
              <a:t> R</a:t>
            </a:r>
            <a:r>
              <a:rPr lang="es-ES_tradnl" altLang="es-AR" sz="2800" smtClean="0"/>
              <a:t>uido que se produce a intervalos irregulares, con picos de corta duración, pero de gran amplitud y que no aparecen en forma continua</a:t>
            </a:r>
            <a:r>
              <a:rPr lang="es-ES_tradnl" altLang="es-AR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s-ES_tradnl" altLang="es-AR" smtClean="0"/>
              <a:t> </a:t>
            </a:r>
            <a:r>
              <a:rPr lang="es-ES_tradnl" altLang="es-AR" sz="3200" b="1" u="sng" smtClean="0"/>
              <a:t>Ruido de intermodulación</a:t>
            </a:r>
            <a:r>
              <a:rPr lang="es-ES_tradnl" altLang="es-AR" sz="3200" smtClean="0"/>
              <a:t>:</a:t>
            </a:r>
            <a:r>
              <a:rPr lang="es-ES_tradnl" altLang="es-AR" smtClean="0"/>
              <a:t> C</a:t>
            </a:r>
            <a:r>
              <a:rPr lang="es-ES_tradnl" altLang="es-AR" sz="2800" smtClean="0"/>
              <a:t>uando varias señales multiplexadas en frecuencia por el mismo canal sufren desplazamiento de sus portadoras superponiéndose a las señales contiguas. También cuando se aplican varias señales sinusoidales a un dispositivo no lineal.</a:t>
            </a:r>
          </a:p>
          <a:p>
            <a:pPr lvl="2">
              <a:lnSpc>
                <a:spcPct val="90000"/>
              </a:lnSpc>
            </a:pPr>
            <a:r>
              <a:rPr lang="es-ES_tradnl" altLang="es-AR" sz="3200" b="1" u="sng" smtClean="0"/>
              <a:t>Diafonía</a:t>
            </a:r>
            <a:r>
              <a:rPr lang="es-ES_tradnl" altLang="es-AR" sz="3200" smtClean="0"/>
              <a:t>:</a:t>
            </a:r>
            <a:r>
              <a:rPr lang="es-ES_tradnl" altLang="es-AR" smtClean="0"/>
              <a:t>  </a:t>
            </a:r>
            <a:r>
              <a:rPr lang="es-ES_tradnl" altLang="es-AR" sz="2800" smtClean="0"/>
              <a:t>Ruido producido por el acoplamiento indeseado entre dos señales a causa de la inducción electromagnética mutua. Generalmente se produce entre conductores ( crosstalk). Se soluciona con un cruce de cables cada cierto metraje.</a:t>
            </a:r>
          </a:p>
          <a:p>
            <a:pPr lvl="2">
              <a:lnSpc>
                <a:spcPct val="90000"/>
              </a:lnSpc>
            </a:pPr>
            <a:r>
              <a:rPr lang="es-ES_tradnl" altLang="es-AR" sz="3200" b="1" u="sng" smtClean="0"/>
              <a:t>Ruido de línea:</a:t>
            </a:r>
            <a:r>
              <a:rPr lang="es-ES_tradnl" altLang="es-AR" sz="3200" smtClean="0"/>
              <a:t> </a:t>
            </a:r>
            <a:r>
              <a:rPr lang="es-ES_tradnl" altLang="es-AR" smtClean="0"/>
              <a:t>Es el generado por la presencia de las líneas eléctricas de las instalaciones.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altLang="it-IT"/>
              <a:t>EL dB (decibel) </a:t>
            </a:r>
            <a:endParaRPr lang="es-ES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r>
              <a:rPr lang="es-AR" altLang="it-IT" sz="3600"/>
              <a:t>Es una unidad de medida relativa que indica relaciones de potencia, tensión o corriente</a:t>
            </a:r>
          </a:p>
          <a:p>
            <a:pPr>
              <a:buFontTx/>
              <a:buNone/>
            </a:pPr>
            <a:r>
              <a:rPr lang="es-AR" altLang="it-IT" sz="4000" b="1"/>
              <a:t>           dB = 10 log </a:t>
            </a:r>
            <a:r>
              <a:rPr lang="es-AR" altLang="it-IT" sz="4000" b="1" u="sng"/>
              <a:t>P</a:t>
            </a:r>
            <a:r>
              <a:rPr lang="es-AR" altLang="it-IT" sz="2000" b="1" u="sng"/>
              <a:t>salida </a:t>
            </a:r>
            <a:endParaRPr lang="es-AR" altLang="it-IT" sz="2000" b="1"/>
          </a:p>
          <a:p>
            <a:pPr marL="1562100" lvl="3">
              <a:buFontTx/>
              <a:buNone/>
            </a:pPr>
            <a:r>
              <a:rPr lang="es-AR" altLang="it-IT" sz="3200" b="1"/>
              <a:t>                            P</a:t>
            </a:r>
            <a:r>
              <a:rPr lang="es-AR" altLang="it-IT" b="1"/>
              <a:t> entrada</a:t>
            </a:r>
          </a:p>
          <a:p>
            <a:r>
              <a:rPr lang="es-AR" altLang="it-IT"/>
              <a:t>Puede referirse a una ganacia o una perdida o atenucación.</a:t>
            </a:r>
          </a:p>
        </p:txBody>
      </p:sp>
    </p:spTree>
    <p:extLst>
      <p:ext uri="{BB962C8B-B14F-4D97-AF65-F5344CB8AC3E}">
        <p14:creationId xmlns:p14="http://schemas.microsoft.com/office/powerpoint/2010/main" val="344174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RELACIÓN SEÑAL A RUIDO</a:t>
            </a:r>
            <a:endParaRPr lang="es-ES" altLang="es-A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s-AR" altLang="es-AR" smtClean="0"/>
              <a:t>Se define como la relación de potencia entre la señal la potencia de ruido:</a:t>
            </a:r>
          </a:p>
          <a:p>
            <a:pPr>
              <a:buFontTx/>
              <a:buNone/>
            </a:pPr>
            <a:r>
              <a:rPr lang="es-AR" altLang="es-AR" smtClean="0"/>
              <a:t>			           </a:t>
            </a:r>
            <a:r>
              <a:rPr lang="es-AR" altLang="es-AR" b="1" smtClean="0"/>
              <a:t>S/N = 10 log S/N</a:t>
            </a:r>
            <a:r>
              <a:rPr lang="es-AR" altLang="es-AR" smtClean="0"/>
              <a:t>  </a:t>
            </a:r>
          </a:p>
          <a:p>
            <a:pPr>
              <a:buFontTx/>
              <a:buNone/>
            </a:pPr>
            <a:r>
              <a:rPr lang="es-AR" altLang="es-AR" smtClean="0"/>
              <a:t>Como   P=V</a:t>
            </a:r>
            <a:r>
              <a:rPr lang="es-AR" altLang="es-AR" baseline="30000" smtClean="0"/>
              <a:t>2</a:t>
            </a:r>
            <a:r>
              <a:rPr lang="es-AR" altLang="es-AR" smtClean="0"/>
              <a:t>/R           = </a:t>
            </a:r>
            <a:r>
              <a:rPr lang="es-AR" altLang="es-AR" b="1" smtClean="0"/>
              <a:t>20 log Vs/Vn</a:t>
            </a:r>
          </a:p>
          <a:p>
            <a:r>
              <a:rPr lang="es-AR" altLang="es-AR" smtClean="0"/>
              <a:t>Se define también un factor de ruido que es la degradación de la relación señal a ruido de un sistema de comunicaciones:</a:t>
            </a:r>
          </a:p>
          <a:p>
            <a:pPr>
              <a:buFontTx/>
              <a:buNone/>
            </a:pPr>
            <a:r>
              <a:rPr lang="es-AR" altLang="es-AR" smtClean="0"/>
              <a:t>			F = S/N</a:t>
            </a:r>
            <a:r>
              <a:rPr lang="es-AR" altLang="es-AR" baseline="-25000" smtClean="0"/>
              <a:t>entrada</a:t>
            </a:r>
            <a:r>
              <a:rPr lang="es-AR" altLang="es-AR" smtClean="0"/>
              <a:t> / S/N</a:t>
            </a:r>
            <a:r>
              <a:rPr lang="es-AR" altLang="es-AR" baseline="-25000" smtClean="0"/>
              <a:t>salida</a:t>
            </a:r>
            <a:r>
              <a:rPr lang="es-AR" altLang="es-AR" smtClean="0"/>
              <a:t> </a:t>
            </a:r>
            <a:endParaRPr lang="es-ES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ANCHO DE BANDA</a:t>
            </a:r>
            <a:endParaRPr lang="es-ES" altLang="es-AR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s-AR" smtClean="0"/>
              <a:t>Dado un canal de comunicaciones es el intervalo de frecuencia para el cual la distorsión lineal y la atenuación permanecen bajo límites determinados y constantes. Los valores de referencia pueden ser arbitrarios.</a:t>
            </a:r>
          </a:p>
          <a:p>
            <a:pPr>
              <a:lnSpc>
                <a:spcPct val="90000"/>
              </a:lnSpc>
              <a:spcAft>
                <a:spcPct val="40000"/>
              </a:spcAft>
              <a:buFontTx/>
              <a:buNone/>
            </a:pPr>
            <a:r>
              <a:rPr lang="es-AR" altLang="es-AR" smtClean="0"/>
              <a:t>				</a:t>
            </a:r>
            <a:r>
              <a:rPr lang="es-AR" altLang="es-AR" smtClean="0">
                <a:cs typeface="Tahoma" panose="020B0604030504040204" pitchFamily="34" charset="0"/>
              </a:rPr>
              <a:t>Δf = f</a:t>
            </a:r>
            <a:r>
              <a:rPr lang="es-AR" altLang="es-AR" b="1" baseline="-25000" smtClean="0">
                <a:cs typeface="Tahoma" panose="020B0604030504040204" pitchFamily="34" charset="0"/>
              </a:rPr>
              <a:t> </a:t>
            </a:r>
            <a:r>
              <a:rPr lang="es-AR" altLang="es-AR" b="1" baseline="-30000" smtClean="0">
                <a:cs typeface="Tahoma" panose="020B0604030504040204" pitchFamily="34" charset="0"/>
              </a:rPr>
              <a:t>2</a:t>
            </a:r>
            <a:r>
              <a:rPr lang="es-AR" altLang="es-AR" smtClean="0">
                <a:cs typeface="Tahoma" panose="020B0604030504040204" pitchFamily="34" charset="0"/>
              </a:rPr>
              <a:t>  - f </a:t>
            </a:r>
            <a:r>
              <a:rPr lang="es-AR" altLang="es-AR" b="1" baseline="-25000" smtClean="0">
                <a:cs typeface="Tahoma" panose="020B0604030504040204" pitchFamily="34" charset="0"/>
              </a:rPr>
              <a:t>1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s-AR" altLang="es-AR" smtClean="0"/>
              <a:t>Los límites se establecen en</a:t>
            </a:r>
            <a:r>
              <a:rPr lang="es-AR" altLang="es-AR" b="1" smtClean="0"/>
              <a:t> </a:t>
            </a:r>
            <a:r>
              <a:rPr lang="es-AR" altLang="es-AR" smtClean="0"/>
              <a:t>3 db con respecto al valor que tiene la señal en la frecuencia de referencia o central.</a:t>
            </a:r>
            <a:endParaRPr lang="es-AR" altLang="es-AR" b="1" smtClean="0"/>
          </a:p>
          <a:p>
            <a:pPr>
              <a:lnSpc>
                <a:spcPct val="90000"/>
              </a:lnSpc>
              <a:buFontTx/>
              <a:buNone/>
            </a:pPr>
            <a:endParaRPr lang="es-AR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A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40000"/>
              </a:spcAft>
            </a:pPr>
            <a:r>
              <a:rPr lang="es-AR" altLang="es-AR" smtClean="0"/>
              <a:t>f</a:t>
            </a:r>
            <a:r>
              <a:rPr lang="es-AR" altLang="es-AR" baseline="-25000" smtClean="0"/>
              <a:t>1 </a:t>
            </a:r>
            <a:r>
              <a:rPr lang="es-AR" altLang="es-AR" smtClean="0"/>
              <a:t>y f </a:t>
            </a:r>
            <a:r>
              <a:rPr lang="es-AR" altLang="es-AR" baseline="-25000" smtClean="0"/>
              <a:t>2</a:t>
            </a:r>
            <a:r>
              <a:rPr lang="es-AR" altLang="es-AR" smtClean="0"/>
              <a:t>  se denominan límite inferior y superior del ancho de banda.</a:t>
            </a:r>
            <a:endParaRPr lang="es-ES" altLang="es-AR" smtClean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6002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600200" y="5791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1600200" y="4267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514600" y="4267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19800" y="4267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1981200" y="3733800"/>
            <a:ext cx="4926013" cy="2090738"/>
          </a:xfrm>
          <a:custGeom>
            <a:avLst/>
            <a:gdLst>
              <a:gd name="T0" fmla="*/ 0 w 3103"/>
              <a:gd name="T1" fmla="*/ 32762833 h 1317"/>
              <a:gd name="T2" fmla="*/ 65524069 w 3103"/>
              <a:gd name="T3" fmla="*/ 100806274 h 1317"/>
              <a:gd name="T4" fmla="*/ 264617227 w 3103"/>
              <a:gd name="T5" fmla="*/ 231854430 h 1317"/>
              <a:gd name="T6" fmla="*/ 529232866 w 3103"/>
              <a:gd name="T7" fmla="*/ 496471694 h 1317"/>
              <a:gd name="T8" fmla="*/ 594756935 w 3103"/>
              <a:gd name="T9" fmla="*/ 594757017 h 1317"/>
              <a:gd name="T10" fmla="*/ 725805074 w 3103"/>
              <a:gd name="T11" fmla="*/ 660281095 h 1317"/>
              <a:gd name="T12" fmla="*/ 990422301 w 3103"/>
              <a:gd name="T13" fmla="*/ 957659604 h 1317"/>
              <a:gd name="T14" fmla="*/ 1386086078 w 3103"/>
              <a:gd name="T15" fmla="*/ 1287800945 h 1317"/>
              <a:gd name="T16" fmla="*/ 1683464546 w 3103"/>
              <a:gd name="T17" fmla="*/ 1484373180 h 1317"/>
              <a:gd name="T18" fmla="*/ 1980843014 w 3103"/>
              <a:gd name="T19" fmla="*/ 1683464778 h 1317"/>
              <a:gd name="T20" fmla="*/ 2144653980 w 3103"/>
              <a:gd name="T21" fmla="*/ 1847275767 h 1317"/>
              <a:gd name="T22" fmla="*/ 2147483646 w 3103"/>
              <a:gd name="T23" fmla="*/ 1948082041 h 1317"/>
              <a:gd name="T24" fmla="*/ 2147483646 w 3103"/>
              <a:gd name="T25" fmla="*/ 2144654275 h 1317"/>
              <a:gd name="T26" fmla="*/ 2147483646 w 3103"/>
              <a:gd name="T27" fmla="*/ 2147483646 h 1317"/>
              <a:gd name="T28" fmla="*/ 2147483646 w 3103"/>
              <a:gd name="T29" fmla="*/ 2147483646 h 1317"/>
              <a:gd name="T30" fmla="*/ 2147483646 w 3103"/>
              <a:gd name="T31" fmla="*/ 2147483646 h 1317"/>
              <a:gd name="T32" fmla="*/ 2147483646 w 3103"/>
              <a:gd name="T33" fmla="*/ 2147483646 h 1317"/>
              <a:gd name="T34" fmla="*/ 2147483646 w 3103"/>
              <a:gd name="T35" fmla="*/ 2147483646 h 1317"/>
              <a:gd name="T36" fmla="*/ 2147483646 w 3103"/>
              <a:gd name="T37" fmla="*/ 2147483646 h 1317"/>
              <a:gd name="T38" fmla="*/ 2147483646 w 3103"/>
              <a:gd name="T39" fmla="*/ 1980843286 h 1317"/>
              <a:gd name="T40" fmla="*/ 2147483646 w 3103"/>
              <a:gd name="T41" fmla="*/ 1517134425 h 1317"/>
              <a:gd name="T42" fmla="*/ 2147483646 w 3103"/>
              <a:gd name="T43" fmla="*/ 1121470593 h 1317"/>
              <a:gd name="T44" fmla="*/ 2147483646 w 3103"/>
              <a:gd name="T45" fmla="*/ 791329252 h 1317"/>
              <a:gd name="T46" fmla="*/ 2147483646 w 3103"/>
              <a:gd name="T47" fmla="*/ 758568006 h 1317"/>
              <a:gd name="T48" fmla="*/ 2147483646 w 3103"/>
              <a:gd name="T49" fmla="*/ 693043928 h 1317"/>
              <a:gd name="T50" fmla="*/ 2147483646 w 3103"/>
              <a:gd name="T51" fmla="*/ 660281095 h 1317"/>
              <a:gd name="T52" fmla="*/ 2147483646 w 3103"/>
              <a:gd name="T53" fmla="*/ 463708861 h 1317"/>
              <a:gd name="T54" fmla="*/ 2147483646 w 3103"/>
              <a:gd name="T55" fmla="*/ 395665420 h 1317"/>
              <a:gd name="T56" fmla="*/ 2147483646 w 3103"/>
              <a:gd name="T57" fmla="*/ 362902587 h 1317"/>
              <a:gd name="T58" fmla="*/ 2147483646 w 3103"/>
              <a:gd name="T59" fmla="*/ 264617263 h 1317"/>
              <a:gd name="T60" fmla="*/ 2147483646 w 3103"/>
              <a:gd name="T61" fmla="*/ 231854430 h 1317"/>
              <a:gd name="T62" fmla="*/ 2147483646 w 3103"/>
              <a:gd name="T63" fmla="*/ 0 h 13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03" h="1317">
                <a:moveTo>
                  <a:pt x="0" y="13"/>
                </a:moveTo>
                <a:cubicBezTo>
                  <a:pt x="9" y="22"/>
                  <a:pt x="16" y="32"/>
                  <a:pt x="26" y="40"/>
                </a:cubicBezTo>
                <a:cubicBezTo>
                  <a:pt x="51" y="59"/>
                  <a:pt x="83" y="70"/>
                  <a:pt x="105" y="92"/>
                </a:cubicBezTo>
                <a:cubicBezTo>
                  <a:pt x="140" y="127"/>
                  <a:pt x="183" y="156"/>
                  <a:pt x="210" y="197"/>
                </a:cubicBezTo>
                <a:cubicBezTo>
                  <a:pt x="219" y="210"/>
                  <a:pt x="224" y="226"/>
                  <a:pt x="236" y="236"/>
                </a:cubicBezTo>
                <a:cubicBezTo>
                  <a:pt x="251" y="248"/>
                  <a:pt x="271" y="253"/>
                  <a:pt x="288" y="262"/>
                </a:cubicBezTo>
                <a:cubicBezTo>
                  <a:pt x="309" y="324"/>
                  <a:pt x="349" y="341"/>
                  <a:pt x="393" y="380"/>
                </a:cubicBezTo>
                <a:cubicBezTo>
                  <a:pt x="450" y="431"/>
                  <a:pt x="479" y="487"/>
                  <a:pt x="550" y="511"/>
                </a:cubicBezTo>
                <a:cubicBezTo>
                  <a:pt x="601" y="562"/>
                  <a:pt x="618" y="549"/>
                  <a:pt x="668" y="589"/>
                </a:cubicBezTo>
                <a:cubicBezTo>
                  <a:pt x="709" y="622"/>
                  <a:pt x="738" y="644"/>
                  <a:pt x="786" y="668"/>
                </a:cubicBezTo>
                <a:cubicBezTo>
                  <a:pt x="956" y="924"/>
                  <a:pt x="663" y="495"/>
                  <a:pt x="851" y="733"/>
                </a:cubicBezTo>
                <a:cubicBezTo>
                  <a:pt x="860" y="744"/>
                  <a:pt x="857" y="761"/>
                  <a:pt x="864" y="773"/>
                </a:cubicBezTo>
                <a:cubicBezTo>
                  <a:pt x="879" y="800"/>
                  <a:pt x="896" y="827"/>
                  <a:pt x="916" y="851"/>
                </a:cubicBezTo>
                <a:cubicBezTo>
                  <a:pt x="969" y="914"/>
                  <a:pt x="1103" y="1023"/>
                  <a:pt x="1152" y="1061"/>
                </a:cubicBezTo>
                <a:cubicBezTo>
                  <a:pt x="1442" y="1282"/>
                  <a:pt x="1327" y="1251"/>
                  <a:pt x="1519" y="1283"/>
                </a:cubicBezTo>
                <a:cubicBezTo>
                  <a:pt x="1622" y="1317"/>
                  <a:pt x="1570" y="1313"/>
                  <a:pt x="1676" y="1296"/>
                </a:cubicBezTo>
                <a:cubicBezTo>
                  <a:pt x="1691" y="1251"/>
                  <a:pt x="1747" y="1113"/>
                  <a:pt x="1794" y="1100"/>
                </a:cubicBezTo>
                <a:cubicBezTo>
                  <a:pt x="1858" y="1083"/>
                  <a:pt x="1925" y="1085"/>
                  <a:pt x="1990" y="1074"/>
                </a:cubicBezTo>
                <a:cubicBezTo>
                  <a:pt x="2045" y="1031"/>
                  <a:pt x="2063" y="1004"/>
                  <a:pt x="2095" y="943"/>
                </a:cubicBezTo>
                <a:cubicBezTo>
                  <a:pt x="2108" y="890"/>
                  <a:pt x="2114" y="832"/>
                  <a:pt x="2147" y="786"/>
                </a:cubicBezTo>
                <a:cubicBezTo>
                  <a:pt x="2198" y="714"/>
                  <a:pt x="2291" y="677"/>
                  <a:pt x="2343" y="602"/>
                </a:cubicBezTo>
                <a:cubicBezTo>
                  <a:pt x="2381" y="547"/>
                  <a:pt x="2423" y="502"/>
                  <a:pt x="2461" y="445"/>
                </a:cubicBezTo>
                <a:cubicBezTo>
                  <a:pt x="2592" y="247"/>
                  <a:pt x="2379" y="475"/>
                  <a:pt x="2540" y="314"/>
                </a:cubicBezTo>
                <a:cubicBezTo>
                  <a:pt x="2553" y="301"/>
                  <a:pt x="2575" y="307"/>
                  <a:pt x="2592" y="301"/>
                </a:cubicBezTo>
                <a:cubicBezTo>
                  <a:pt x="2610" y="294"/>
                  <a:pt x="2626" y="283"/>
                  <a:pt x="2644" y="275"/>
                </a:cubicBezTo>
                <a:cubicBezTo>
                  <a:pt x="2657" y="270"/>
                  <a:pt x="2671" y="266"/>
                  <a:pt x="2684" y="262"/>
                </a:cubicBezTo>
                <a:cubicBezTo>
                  <a:pt x="2785" y="161"/>
                  <a:pt x="2678" y="250"/>
                  <a:pt x="2841" y="184"/>
                </a:cubicBezTo>
                <a:cubicBezTo>
                  <a:pt x="2853" y="179"/>
                  <a:pt x="2856" y="163"/>
                  <a:pt x="2867" y="157"/>
                </a:cubicBezTo>
                <a:cubicBezTo>
                  <a:pt x="2883" y="149"/>
                  <a:pt x="2902" y="148"/>
                  <a:pt x="2919" y="144"/>
                </a:cubicBezTo>
                <a:cubicBezTo>
                  <a:pt x="2923" y="131"/>
                  <a:pt x="2922" y="115"/>
                  <a:pt x="2932" y="105"/>
                </a:cubicBezTo>
                <a:cubicBezTo>
                  <a:pt x="2942" y="95"/>
                  <a:pt x="2960" y="99"/>
                  <a:pt x="2972" y="92"/>
                </a:cubicBezTo>
                <a:cubicBezTo>
                  <a:pt x="3021" y="65"/>
                  <a:pt x="3055" y="23"/>
                  <a:pt x="310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362200" y="5791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f1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927725" y="57546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f2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343400" y="5791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f0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22325" y="34686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dB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299325" y="560228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Hertz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127125" y="4002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3</a:t>
            </a:r>
            <a:endParaRPr lang="es-ES" altLang="es-AR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s-AR" altLang="es-AR" smtClean="0"/>
              <a:t>CAPACIDAD DE CANAL</a:t>
            </a:r>
            <a:endParaRPr lang="es-ES" altLang="es-AR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r>
              <a:rPr lang="es-AR" altLang="es-AR" smtClean="0"/>
              <a:t>La capacidad de información de un sistema de telecomunicaciones se refiere a la cantidad de información generada en el emisor que puede pasar al receptor por unidad de tiempo. Esto esta dado por el </a:t>
            </a:r>
            <a:r>
              <a:rPr lang="es-AR" altLang="es-AR" b="1" smtClean="0"/>
              <a:t>ancho de banda disponible en el canal</a:t>
            </a:r>
            <a:r>
              <a:rPr lang="es-AR" altLang="es-AR" smtClean="0"/>
              <a:t>.</a:t>
            </a:r>
          </a:p>
          <a:p>
            <a:r>
              <a:rPr lang="es-AR" altLang="es-AR" smtClean="0"/>
              <a:t>En telefonía el ancho de banda es de 3 KHz, en FM es de 200 KHz y en TV es de 6 MHz, o sea mientras mayor información más grande el ancho de banda.</a:t>
            </a:r>
            <a:endParaRPr lang="es-ES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it-IT" smtClean="0"/>
              <a:t>Dominio del Tiempo y la Frecuencia</a:t>
            </a:r>
            <a:endParaRPr lang="it-IT" altLang="it-IT" smtClean="0"/>
          </a:p>
        </p:txBody>
      </p:sp>
      <p:sp>
        <p:nvSpPr>
          <p:cNvPr id="16387" name="Marcador de conteni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87888"/>
          </a:xfrm>
        </p:spPr>
        <p:txBody>
          <a:bodyPr/>
          <a:lstStyle/>
          <a:p>
            <a:r>
              <a:rPr lang="es-AR" altLang="it-IT" smtClean="0"/>
              <a:t>Una misma señal se puede expresar en el dominio del Tiempo y la Frecuencia, por ejemplo:</a:t>
            </a:r>
          </a:p>
          <a:p>
            <a:endParaRPr lang="es-AR" altLang="it-IT" smtClean="0"/>
          </a:p>
          <a:p>
            <a:endParaRPr lang="it-IT" altLang="it-IT" smtClean="0"/>
          </a:p>
        </p:txBody>
      </p:sp>
      <p:pic>
        <p:nvPicPr>
          <p:cNvPr id="1638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29038"/>
            <a:ext cx="28575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67113"/>
            <a:ext cx="3448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/>
          <p:cNvSpPr/>
          <p:nvPr/>
        </p:nvSpPr>
        <p:spPr bwMode="auto">
          <a:xfrm>
            <a:off x="1042988" y="5843588"/>
            <a:ext cx="2592387" cy="4651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AR" sz="2000" dirty="0">
                <a:solidFill>
                  <a:schemeClr val="tx1"/>
                </a:solidFill>
              </a:rPr>
              <a:t>Dominio del tiempo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4914900" y="5840413"/>
            <a:ext cx="2970213" cy="4651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AR" sz="2000" dirty="0">
                <a:solidFill>
                  <a:schemeClr val="tx1"/>
                </a:solidFill>
              </a:rPr>
              <a:t>Dominio de la frecuencia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AR" altLang="it-IT" smtClean="0"/>
              <a:t>Señales Digitales</a:t>
            </a:r>
            <a:endParaRPr lang="es-ES" altLang="it-IT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AR" altLang="it-IT" smtClean="0"/>
              <a:t>   Son señales que pueden ser representadas por funciones que toman un valor númerico finito en cualquier intervalo considerado</a:t>
            </a:r>
            <a:endParaRPr lang="es-ES" altLang="it-IT" smtClean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90600" y="4365625"/>
          <a:ext cx="7377113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VISIO" r:id="rId3" imgW="7379208" imgH="2493264" progId="Visio.Drawing.5">
                  <p:embed/>
                </p:oleObj>
              </mc:Choice>
              <mc:Fallback>
                <p:oleObj name="VISIO" r:id="rId3" imgW="7379208" imgH="2493264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65625"/>
                        <a:ext cx="7377113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AR" altLang="it-IT" b="1" i="1" smtClean="0"/>
          </a:p>
          <a:p>
            <a:pPr eaLnBrk="1" hangingPunct="1">
              <a:lnSpc>
                <a:spcPct val="90000"/>
              </a:lnSpc>
            </a:pPr>
            <a:r>
              <a:rPr lang="es-AR" altLang="it-IT" b="1" i="1" smtClean="0"/>
              <a:t>La forma de onda</a:t>
            </a:r>
            <a:r>
              <a:rPr lang="es-AR" altLang="it-IT" smtClean="0"/>
              <a:t> de la señal analógica contienen la información a transmitir.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AR" altLang="it-IT" smtClean="0"/>
          </a:p>
          <a:p>
            <a:pPr eaLnBrk="1" hangingPunct="1">
              <a:lnSpc>
                <a:spcPct val="90000"/>
              </a:lnSpc>
            </a:pPr>
            <a:r>
              <a:rPr lang="es-AR" altLang="it-IT" b="1" i="1" smtClean="0"/>
              <a:t>Los pulsos codificados</a:t>
            </a:r>
            <a:r>
              <a:rPr lang="es-AR" altLang="it-IT" smtClean="0"/>
              <a:t> de la señal a transmitir es la que contiene la información a transmitir.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33842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Transmisión de voz, datos, imágenes, textos, etc.</a:t>
            </a:r>
          </a:p>
          <a:p>
            <a:pPr eaLnBrk="1" hangingPunct="1"/>
            <a:r>
              <a:rPr lang="es-AR" altLang="it-IT" smtClean="0"/>
              <a:t>Las redes pueden transmitir señales Analógica o Digitales.</a:t>
            </a:r>
          </a:p>
          <a:p>
            <a:pPr eaLnBrk="1" hangingPunct="1"/>
            <a:r>
              <a:rPr lang="es-AR" altLang="it-IT" smtClean="0"/>
              <a:t>Diferentes hardware es necesario para construir redes digitales o analógicas.</a:t>
            </a:r>
          </a:p>
          <a:p>
            <a:pPr eaLnBrk="1" hangingPunct="1"/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9631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altLang="it-IT" smtClean="0"/>
              <a:t>Tanto las rede analógicas como digitales pueden transmitir señales de uno u otro tipo, solo que deben ser adaptadas.</a:t>
            </a:r>
          </a:p>
          <a:p>
            <a:pPr eaLnBrk="1" hangingPunct="1"/>
            <a:r>
              <a:rPr lang="es-AR" altLang="it-IT" smtClean="0"/>
              <a:t>Los adaptaores son los Digitalizadores y los Modems de acuerdo a la señal a adaptar. </a:t>
            </a:r>
          </a:p>
          <a:p>
            <a:pPr eaLnBrk="1" hangingPunct="1"/>
            <a:endParaRPr lang="es-AR" altLang="it-IT" smtClean="0"/>
          </a:p>
        </p:txBody>
      </p:sp>
    </p:spTree>
    <p:extLst>
      <p:ext uri="{BB962C8B-B14F-4D97-AF65-F5344CB8AC3E}">
        <p14:creationId xmlns:p14="http://schemas.microsoft.com/office/powerpoint/2010/main" val="3628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altLang="it-IT"/>
              <a:t>Señales periódicas</a:t>
            </a:r>
            <a:endParaRPr lang="es-ES" altLang="it-I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it-IT"/>
              <a:t>Se dice que una señal es periódica de período T, cuando se cumple</a:t>
            </a:r>
          </a:p>
          <a:p>
            <a:pPr>
              <a:buFontTx/>
              <a:buNone/>
            </a:pPr>
            <a:r>
              <a:rPr lang="es-AR" altLang="it-IT" sz="4400"/>
              <a:t>            </a:t>
            </a:r>
            <a:r>
              <a:rPr lang="es-AR" altLang="it-IT" sz="4400" b="1" i="1"/>
              <a:t>f (t) = f (t+T)</a:t>
            </a:r>
          </a:p>
          <a:p>
            <a:pPr marL="2014538" lvl="4">
              <a:buFontTx/>
              <a:buNone/>
            </a:pPr>
            <a:endParaRPr lang="es-AR" altLang="it-IT" sz="3200"/>
          </a:p>
          <a:p>
            <a:pPr marL="2014538" lvl="4">
              <a:buFontTx/>
              <a:buNone/>
            </a:pPr>
            <a:endParaRPr lang="es-ES" altLang="it-IT" sz="320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838200" y="3733800"/>
          <a:ext cx="749141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VISIO" r:id="rId3" imgW="7491960" imgH="3293640" progId="Visio.Drawing.5">
                  <p:embed/>
                </p:oleObj>
              </mc:Choice>
              <mc:Fallback>
                <p:oleObj name="VISIO" r:id="rId3" imgW="7491960" imgH="32936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49141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61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l"/>
            <a:r>
              <a:rPr lang="es-AR" altLang="it-IT"/>
              <a:t>Función sinusoidal armónica</a:t>
            </a:r>
            <a:endParaRPr lang="es-ES" altLang="it-IT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it-IT"/>
              <a:t>Decimos que se ha                                                  cumplido un ciclo cuando la señal ha completado un giro de 360º.</a:t>
            </a:r>
          </a:p>
          <a:p>
            <a:pPr>
              <a:lnSpc>
                <a:spcPct val="90000"/>
              </a:lnSpc>
            </a:pPr>
            <a:r>
              <a:rPr lang="es-AR" altLang="it-IT" sz="3600" b="1"/>
              <a:t>Período</a:t>
            </a:r>
            <a:r>
              <a:rPr lang="es-AR" altLang="it-IT"/>
              <a:t> es el tiempo que tarda la señal en completar un ciclo.Se mide en segundo y se reprenta por T.</a:t>
            </a:r>
          </a:p>
          <a:p>
            <a:pPr>
              <a:lnSpc>
                <a:spcPct val="90000"/>
              </a:lnSpc>
            </a:pPr>
            <a:r>
              <a:rPr lang="es-AR" altLang="it-IT" sz="3600" b="1"/>
              <a:t>Amplitud</a:t>
            </a:r>
            <a:r>
              <a:rPr lang="es-AR" altLang="it-IT"/>
              <a:t> es el valor de la función f(t) en cada instante</a:t>
            </a:r>
            <a:endParaRPr lang="es-ES" altLang="it-IT" sz="2800"/>
          </a:p>
        </p:txBody>
      </p:sp>
    </p:spTree>
    <p:extLst>
      <p:ext uri="{BB962C8B-B14F-4D97-AF65-F5344CB8AC3E}">
        <p14:creationId xmlns:p14="http://schemas.microsoft.com/office/powerpoint/2010/main" val="1197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924800" cy="4800600"/>
          </a:xfrm>
        </p:spPr>
        <p:txBody>
          <a:bodyPr/>
          <a:lstStyle/>
          <a:p>
            <a:r>
              <a:rPr lang="es-AR" altLang="it-IT" b="1"/>
              <a:t>Frecuencia</a:t>
            </a:r>
            <a:r>
              <a:rPr lang="es-AR" altLang="it-IT" sz="2800"/>
              <a:t> es el número de ciclos que tiene lugar en un segundo, se mide en Hertz</a:t>
            </a:r>
          </a:p>
          <a:p>
            <a:pPr lvl="4">
              <a:buFontTx/>
              <a:buNone/>
            </a:pPr>
            <a:r>
              <a:rPr lang="es-AR" altLang="it-IT" sz="3200"/>
              <a:t>   f</a:t>
            </a:r>
            <a:r>
              <a:rPr lang="es-AR" altLang="it-IT" sz="2800"/>
              <a:t> [Hz] = </a:t>
            </a:r>
            <a:r>
              <a:rPr lang="es-AR" altLang="it-IT" sz="2800" u="sng"/>
              <a:t> 1</a:t>
            </a:r>
          </a:p>
          <a:p>
            <a:pPr lvl="4">
              <a:buFontTx/>
              <a:buNone/>
            </a:pPr>
            <a:r>
              <a:rPr lang="es-AR" altLang="it-IT" sz="2800"/>
              <a:t>                 T</a:t>
            </a:r>
          </a:p>
          <a:p>
            <a:r>
              <a:rPr lang="es-AR" altLang="it-IT" b="1"/>
              <a:t>Longitud de Onda</a:t>
            </a:r>
            <a:r>
              <a:rPr lang="es-AR" altLang="it-IT" sz="2800"/>
              <a:t> es la distancia que la señal recorre en tiempo igual un período T    </a:t>
            </a:r>
          </a:p>
          <a:p>
            <a:pPr>
              <a:buFontTx/>
              <a:buNone/>
            </a:pPr>
            <a:r>
              <a:rPr lang="es-AR" altLang="it-IT" sz="2800"/>
              <a:t>                        </a:t>
            </a:r>
            <a:r>
              <a:rPr lang="es-AR" altLang="it-IT">
                <a:cs typeface="Arial" panose="020B0604020202020204" pitchFamily="34" charset="0"/>
              </a:rPr>
              <a:t>λ = c T</a:t>
            </a:r>
            <a:r>
              <a:rPr lang="es-AR" altLang="it-IT" sz="2800"/>
              <a:t>  = </a:t>
            </a:r>
            <a:r>
              <a:rPr lang="es-AR" altLang="it-IT" u="sng"/>
              <a:t>c</a:t>
            </a:r>
          </a:p>
          <a:p>
            <a:pPr>
              <a:buFontTx/>
              <a:buNone/>
            </a:pPr>
            <a:r>
              <a:rPr lang="es-AR" altLang="it-IT"/>
              <a:t>                                     f</a:t>
            </a:r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32719748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altLang="es-A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altLang="es-A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888</Words>
  <Application>Microsoft Office PowerPoint</Application>
  <PresentationFormat>Presentación en pantalla (4:3)</PresentationFormat>
  <Paragraphs>109</Paragraphs>
  <Slides>26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Tahoma</vt:lpstr>
      <vt:lpstr>Times New Roman</vt:lpstr>
      <vt:lpstr>Diseño predeterminado</vt:lpstr>
      <vt:lpstr>VISIO</vt:lpstr>
      <vt:lpstr>UNIDAD 1</vt:lpstr>
      <vt:lpstr>Señales Analógicas</vt:lpstr>
      <vt:lpstr>Señales Digitales</vt:lpstr>
      <vt:lpstr>Presentación de PowerPoint</vt:lpstr>
      <vt:lpstr>Presentación de PowerPoint</vt:lpstr>
      <vt:lpstr>Presentación de PowerPoint</vt:lpstr>
      <vt:lpstr>Señales periódicas</vt:lpstr>
      <vt:lpstr>Función sinusoidal armónica</vt:lpstr>
      <vt:lpstr>Presentación de PowerPoint</vt:lpstr>
      <vt:lpstr>Espectro de Frecuencia</vt:lpstr>
      <vt:lpstr>Espectro de Frecuencia</vt:lpstr>
      <vt:lpstr>Elementos del sistema de Comunicación</vt:lpstr>
      <vt:lpstr>Presentación de PowerPoint</vt:lpstr>
      <vt:lpstr>Canal de comunicaciones</vt:lpstr>
      <vt:lpstr>Atenuación</vt:lpstr>
      <vt:lpstr>RUIDO</vt:lpstr>
      <vt:lpstr>Presentación de PowerPoint</vt:lpstr>
      <vt:lpstr>CLASIFICACIÓN</vt:lpstr>
      <vt:lpstr>Presentación de PowerPoint</vt:lpstr>
      <vt:lpstr>Presentación de PowerPoint</vt:lpstr>
      <vt:lpstr>EL dB (decibel) </vt:lpstr>
      <vt:lpstr>RELACIÓN SEÑAL A RUIDO</vt:lpstr>
      <vt:lpstr>ANCHO DE BANDA</vt:lpstr>
      <vt:lpstr>Presentación de PowerPoint</vt:lpstr>
      <vt:lpstr>CAPACIDAD DE CANAL</vt:lpstr>
      <vt:lpstr>Dominio del Tiempo y la Frecuencia</vt:lpstr>
    </vt:vector>
  </TitlesOfParts>
  <Company>ITU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RUIDO</dc:title>
  <dc:creator>Pablo Vargas</dc:creator>
  <cp:lastModifiedBy>Jorge</cp:lastModifiedBy>
  <cp:revision>29</cp:revision>
  <dcterms:created xsi:type="dcterms:W3CDTF">2001-03-09T21:01:54Z</dcterms:created>
  <dcterms:modified xsi:type="dcterms:W3CDTF">2022-03-15T00:15:03Z</dcterms:modified>
</cp:coreProperties>
</file>