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7" r:id="rId6"/>
    <p:sldId id="259" r:id="rId7"/>
    <p:sldId id="268" r:id="rId8"/>
    <p:sldId id="269" r:id="rId9"/>
    <p:sldId id="270" r:id="rId10"/>
    <p:sldId id="260" r:id="rId11"/>
    <p:sldId id="261" r:id="rId12"/>
    <p:sldId id="271" r:id="rId13"/>
    <p:sldId id="272" r:id="rId14"/>
    <p:sldId id="273" r:id="rId15"/>
    <p:sldId id="262" r:id="rId16"/>
    <p:sldId id="274" r:id="rId17"/>
    <p:sldId id="263" r:id="rId18"/>
    <p:sldId id="275" r:id="rId19"/>
    <p:sldId id="264" r:id="rId20"/>
    <p:sldId id="26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45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3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59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6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339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294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79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03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899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48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4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99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2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52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4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4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65B9-8FDC-4C3B-8710-EE0F0CB31580}" type="datetimeFigureOut">
              <a:rPr lang="es-ES" smtClean="0"/>
              <a:t>11/08/2021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73007E-DA63-40EA-9BD6-EF7D261218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46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Conjuntos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20949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ANÁLISIS MATEMÁTICO I</a:t>
            </a:r>
            <a:endParaRPr lang="es-ES" b="1" dirty="0">
              <a:solidFill>
                <a:srgbClr val="C00000"/>
              </a:solidFill>
              <a:latin typeface="Maiandra GD" panose="020E0502030308020204" pitchFamily="34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2589212" y="2614411"/>
            <a:ext cx="8915399" cy="3295499"/>
          </a:xfrm>
        </p:spPr>
        <p:txBody>
          <a:bodyPr/>
          <a:lstStyle/>
          <a:p>
            <a:r>
              <a:rPr lang="es-ES_tradnl" b="1" u="sng" dirty="0"/>
              <a:t>RESPONSABLES:</a:t>
            </a:r>
            <a:endParaRPr lang="es-ES" dirty="0"/>
          </a:p>
          <a:p>
            <a:r>
              <a:rPr lang="es-ES_tradnl" b="1" dirty="0"/>
              <a:t> </a:t>
            </a:r>
            <a:endParaRPr lang="es-ES" dirty="0"/>
          </a:p>
          <a:p>
            <a:r>
              <a:rPr lang="es-ES_tradnl" b="1" dirty="0"/>
              <a:t>TITULAR: </a:t>
            </a:r>
            <a:r>
              <a:rPr lang="es-ES_tradnl" dirty="0"/>
              <a:t>Prof. JULIA </a:t>
            </a:r>
            <a:r>
              <a:rPr lang="es-ES_tradnl" dirty="0" smtClean="0"/>
              <a:t>SANTONJA (profesorasantonja@gmail.com)</a:t>
            </a:r>
            <a:endParaRPr lang="es-ES" dirty="0"/>
          </a:p>
          <a:p>
            <a:r>
              <a:rPr lang="es-ES_tradnl" b="1" dirty="0"/>
              <a:t>ADJUNTO: </a:t>
            </a:r>
            <a:r>
              <a:rPr lang="es-ES" dirty="0"/>
              <a:t>Ing. ANDREA ZUCOL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0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8203284" cy="871470"/>
          </a:xfrm>
        </p:spPr>
        <p:txBody>
          <a:bodyPr/>
          <a:lstStyle/>
          <a:p>
            <a:r>
              <a:rPr lang="es-ES" u="sng" dirty="0">
                <a:solidFill>
                  <a:srgbClr val="C00000"/>
                </a:solidFill>
                <a:latin typeface="Maiandra GD" panose="020E0502030308020204" pitchFamily="34" charset="0"/>
              </a:rPr>
              <a:t>Análisis funcional</a:t>
            </a:r>
            <a:endParaRPr lang="es-ES" dirty="0">
              <a:latin typeface="Maiandra GD" panose="020E0502030308020204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1751527"/>
            <a:ext cx="8915399" cy="434018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Dominio. TP Nº 1 : 2 d) </a:t>
            </a:r>
            <a:r>
              <a:rPr lang="es-ES" dirty="0" smtClean="0"/>
              <a:t>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smtClean="0"/>
              <a:t>Imagen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Tipo de </a:t>
            </a:r>
            <a:r>
              <a:rPr lang="es-ES" dirty="0" smtClean="0"/>
              <a:t>función.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smtClean="0"/>
              <a:t>Raíz </a:t>
            </a:r>
            <a:r>
              <a:rPr lang="es-ES" dirty="0"/>
              <a:t>y ordenada al origen. TP Nº 1: 3 e) f) g) </a:t>
            </a:r>
            <a:r>
              <a:rPr lang="es-ES" dirty="0" smtClean="0"/>
              <a:t>h)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smtClean="0"/>
              <a:t>Crecimiento </a:t>
            </a:r>
            <a:r>
              <a:rPr lang="es-ES" dirty="0"/>
              <a:t>y </a:t>
            </a:r>
            <a:r>
              <a:rPr lang="es-ES" dirty="0" smtClean="0"/>
              <a:t>decrecimiento.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smtClean="0"/>
              <a:t>Conjunto </a:t>
            </a:r>
            <a:r>
              <a:rPr lang="es-ES" dirty="0"/>
              <a:t>de positividad y </a:t>
            </a:r>
            <a:r>
              <a:rPr lang="es-ES" dirty="0" smtClean="0"/>
              <a:t>negatividad.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smtClean="0"/>
              <a:t>Paridad.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smtClean="0"/>
              <a:t>Periodo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smtClean="0"/>
              <a:t>Acotada.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smtClean="0"/>
              <a:t>Gráfica</a:t>
            </a:r>
            <a:r>
              <a:rPr lang="es-ES" dirty="0"/>
              <a:t>.</a:t>
            </a:r>
          </a:p>
          <a:p>
            <a:r>
              <a:rPr lang="es-ES" dirty="0"/>
              <a:t>TP Nº 1: 4 d)  y 5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22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551013" cy="96162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TEORÍA</a:t>
            </a:r>
            <a:endParaRPr lang="es-ES" dirty="0">
              <a:solidFill>
                <a:srgbClr val="C00000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1765392"/>
            <a:ext cx="8915399" cy="4403588"/>
          </a:xfrm>
        </p:spPr>
        <p:txBody>
          <a:bodyPr>
            <a:normAutofit/>
          </a:bodyPr>
          <a:lstStyle/>
          <a:p>
            <a:r>
              <a:rPr lang="es-ES" sz="2000" b="1" dirty="0"/>
              <a:t>Dominio. TP Nº 1 : 2 d) e</a:t>
            </a:r>
            <a:r>
              <a:rPr lang="es-ES" sz="2000" b="1" dirty="0" smtClean="0"/>
              <a:t>)</a:t>
            </a:r>
          </a:p>
          <a:p>
            <a:r>
              <a:rPr lang="es-AR" sz="2000" dirty="0"/>
              <a:t>Se llama </a:t>
            </a:r>
            <a:r>
              <a:rPr lang="es-AR" sz="2000" b="1" dirty="0"/>
              <a:t>dominio</a:t>
            </a:r>
            <a:r>
              <a:rPr lang="es-AR" sz="2000" dirty="0"/>
              <a:t> de definición de una función f, y se designa </a:t>
            </a:r>
            <a:r>
              <a:rPr lang="es-AR" sz="2000" b="1" dirty="0" err="1"/>
              <a:t>dom</a:t>
            </a:r>
            <a:r>
              <a:rPr lang="es-AR" sz="2000" b="1" dirty="0"/>
              <a:t> f,</a:t>
            </a:r>
            <a:r>
              <a:rPr lang="es-AR" sz="2000" dirty="0"/>
              <a:t> al conjunto de valores de la variable independiente </a:t>
            </a:r>
            <a:r>
              <a:rPr lang="es-AR" sz="2000" b="1" dirty="0"/>
              <a:t>x</a:t>
            </a:r>
            <a:r>
              <a:rPr lang="es-AR" sz="2000" dirty="0"/>
              <a:t> para los que existe la función, es decir, para los que hay un valor de la variable dependiente </a:t>
            </a:r>
            <a:r>
              <a:rPr lang="es-AR" sz="2000" b="1" dirty="0"/>
              <a:t>y</a:t>
            </a:r>
            <a:r>
              <a:rPr lang="es-AR" sz="2000" dirty="0" smtClean="0"/>
              <a:t>.</a:t>
            </a:r>
          </a:p>
          <a:p>
            <a:r>
              <a:rPr lang="es-AR" sz="2000" b="1" dirty="0" smtClean="0"/>
              <a:t>Imagen.</a:t>
            </a:r>
          </a:p>
          <a:p>
            <a:r>
              <a:rPr lang="es-AR" sz="2000" dirty="0"/>
              <a:t>Se llama </a:t>
            </a:r>
            <a:r>
              <a:rPr lang="es-AR" sz="2000" b="1" dirty="0"/>
              <a:t>imagen</a:t>
            </a:r>
            <a:r>
              <a:rPr lang="es-AR" sz="2000" dirty="0"/>
              <a:t> o </a:t>
            </a:r>
            <a:r>
              <a:rPr lang="es-AR" sz="2000" b="1" dirty="0"/>
              <a:t>recorrido</a:t>
            </a:r>
            <a:r>
              <a:rPr lang="es-AR" sz="2000" dirty="0"/>
              <a:t> de una función, y se designa </a:t>
            </a:r>
            <a:r>
              <a:rPr lang="es-AR" sz="2000" b="1" dirty="0" err="1"/>
              <a:t>Im</a:t>
            </a:r>
            <a:r>
              <a:rPr lang="es-AR" sz="2000" b="1" dirty="0"/>
              <a:t> f,</a:t>
            </a:r>
            <a:r>
              <a:rPr lang="es-AR" sz="2000" dirty="0"/>
              <a:t> a todos los valores de la variable dependiente que tienen algún valor de la variable independiente que se transforma en él por la función.</a:t>
            </a:r>
            <a:endParaRPr lang="es-AR" sz="2000" b="1" dirty="0" smtClean="0"/>
          </a:p>
          <a:p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193074"/>
          </a:xfrm>
        </p:spPr>
        <p:txBody>
          <a:bodyPr/>
          <a:lstStyle/>
          <a:p>
            <a:r>
              <a:rPr lang="es-MX" dirty="0" smtClean="0"/>
              <a:t>DOMINIO E IMAGEN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97" y="1539693"/>
            <a:ext cx="8843554" cy="3592285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349432" y="5131978"/>
            <a:ext cx="8915399" cy="1268822"/>
          </a:xfrm>
        </p:spPr>
        <p:txBody>
          <a:bodyPr/>
          <a:lstStyle/>
          <a:p>
            <a:r>
              <a:rPr lang="en-US" b="1" dirty="0"/>
              <a:t>https://www.superprof.es/apuntes/escolar/matematicas/calculo/funciones/ejercicios-interactivos-de-dominio-de-una-funcion.html</a:t>
            </a:r>
          </a:p>
        </p:txBody>
      </p:sp>
    </p:spTree>
    <p:extLst>
      <p:ext uri="{BB962C8B-B14F-4D97-AF65-F5344CB8AC3E}">
        <p14:creationId xmlns:p14="http://schemas.microsoft.com/office/powerpoint/2010/main" val="63140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89" y="1158469"/>
            <a:ext cx="5575055" cy="542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0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634836"/>
          </a:xfrm>
        </p:spPr>
        <p:txBody>
          <a:bodyPr/>
          <a:lstStyle/>
          <a:p>
            <a:r>
              <a:rPr lang="es-MX" dirty="0" smtClean="0"/>
              <a:t>Indica el dominio de las siguientes funciones: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145" y="2466109"/>
            <a:ext cx="7126369" cy="1163782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2244436"/>
            <a:ext cx="8915399" cy="36654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6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2592" y="609600"/>
            <a:ext cx="9122019" cy="382073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1390918"/>
                <a:ext cx="8915399" cy="4518992"/>
              </a:xfrm>
            </p:spPr>
            <p:txBody>
              <a:bodyPr/>
              <a:lstStyle/>
              <a:p>
                <a:r>
                  <a:rPr lang="es-ES" b="1" u="sng" dirty="0" smtClean="0"/>
                  <a:t>Raíz.</a:t>
                </a:r>
                <a:r>
                  <a:rPr lang="es-ES" b="1" dirty="0" smtClean="0"/>
                  <a:t> </a:t>
                </a:r>
                <a:r>
                  <a:rPr lang="es-ES" b="1" dirty="0"/>
                  <a:t>TP Nº 1: 3 e) f) g) h)</a:t>
                </a:r>
              </a:p>
              <a:p>
                <a:r>
                  <a:rPr lang="es-AR" dirty="0"/>
                  <a:t>Las </a:t>
                </a:r>
                <a:r>
                  <a:rPr lang="es-AR" b="1" i="1" dirty="0"/>
                  <a:t>raíces</a:t>
                </a:r>
                <a:r>
                  <a:rPr lang="es-AR" dirty="0"/>
                  <a:t> de una función son los valores de </a:t>
                </a:r>
                <a:r>
                  <a:rPr lang="es-AR" b="1" i="1" dirty="0"/>
                  <a:t>x</a:t>
                </a:r>
                <a:r>
                  <a:rPr lang="es-AR" dirty="0"/>
                  <a:t> cuya </a:t>
                </a:r>
                <a:r>
                  <a:rPr lang="es-AR" dirty="0" smtClean="0"/>
                  <a:t>imagen </a:t>
                </a:r>
                <a:r>
                  <a:rPr lang="es-AR" dirty="0"/>
                  <a:t>es cero, donde </a:t>
                </a:r>
                <a:r>
                  <a:rPr lang="es-AR" b="1" i="1" dirty="0"/>
                  <a:t>la </a:t>
                </a:r>
                <a:r>
                  <a:rPr lang="es-AR" b="1" i="1" dirty="0" smtClean="0"/>
                  <a:t>función intersecta </a:t>
                </a:r>
                <a:r>
                  <a:rPr lang="es-AR" b="1" i="1" dirty="0"/>
                  <a:t>al eje x</a:t>
                </a:r>
                <a:r>
                  <a:rPr lang="es-AR" b="1" i="1" dirty="0" smtClean="0"/>
                  <a:t>.</a:t>
                </a:r>
              </a:p>
              <a:p>
                <a:r>
                  <a:rPr lang="es-AR" b="1" i="1" dirty="0" smtClean="0"/>
                  <a:t>a es un cero o raíz de f(x)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s-AR" b="1" i="1" dirty="0" smtClean="0"/>
              </a:p>
              <a:p>
                <a:endParaRPr lang="es-AR" b="1" i="1" u="sng" dirty="0"/>
              </a:p>
              <a:p>
                <a:r>
                  <a:rPr lang="es-AR" b="1" i="1" u="sng" dirty="0" smtClean="0"/>
                  <a:t>Ordenada al origen.</a:t>
                </a:r>
              </a:p>
              <a:p>
                <a:r>
                  <a:rPr lang="es-AR" dirty="0"/>
                  <a:t>La </a:t>
                </a:r>
                <a:r>
                  <a:rPr lang="es-AR" b="1" i="1" dirty="0"/>
                  <a:t>ordenada al origen</a:t>
                </a:r>
                <a:r>
                  <a:rPr lang="es-AR" dirty="0"/>
                  <a:t> es el punto donde </a:t>
                </a:r>
                <a:r>
                  <a:rPr lang="es-AR" b="1" i="1" dirty="0"/>
                  <a:t>la </a:t>
                </a:r>
                <a:r>
                  <a:rPr lang="es-AR" b="1" i="1" dirty="0" smtClean="0"/>
                  <a:t>función intersecta </a:t>
                </a:r>
                <a:r>
                  <a:rPr lang="es-AR" b="1" i="1" dirty="0"/>
                  <a:t>el eje </a:t>
                </a:r>
                <a:r>
                  <a:rPr lang="es-AR" b="1" i="1" dirty="0" smtClean="0"/>
                  <a:t>y. Su ordenada siempre es 0.</a:t>
                </a:r>
              </a:p>
              <a:p>
                <a:endParaRPr lang="es-AR" dirty="0"/>
              </a:p>
              <a:p>
                <a:r>
                  <a:rPr lang="es-AR" dirty="0"/>
                  <a:t> 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1390918"/>
                <a:ext cx="8915399" cy="4518992"/>
              </a:xfrm>
              <a:blipFill>
                <a:blip r:embed="rId2"/>
                <a:stretch>
                  <a:fillRect l="-616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1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9394970" cy="1981200"/>
          </a:xfrm>
        </p:spPr>
        <p:txBody>
          <a:bodyPr/>
          <a:lstStyle/>
          <a:p>
            <a:r>
              <a:rPr lang="es-MX" dirty="0" smtClean="0"/>
              <a:t>Hallar RAÍZ y ORDENADA AL ORIGEN de: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8" y="2590800"/>
            <a:ext cx="4318117" cy="1749391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9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4521" y="163875"/>
            <a:ext cx="8915399" cy="652530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85648" y="860983"/>
            <a:ext cx="8915399" cy="4364445"/>
          </a:xfrm>
        </p:spPr>
        <p:txBody>
          <a:bodyPr>
            <a:normAutofit/>
          </a:bodyPr>
          <a:lstStyle/>
          <a:p>
            <a:r>
              <a:rPr lang="es-ES" b="1" u="sng" dirty="0" smtClean="0"/>
              <a:t>Crecimiento</a:t>
            </a:r>
            <a:endParaRPr lang="es-ES" b="1" u="sng" dirty="0" smtClean="0"/>
          </a:p>
          <a:p>
            <a:endParaRPr lang="es-ES" b="1" u="sng" dirty="0" smtClean="0"/>
          </a:p>
          <a:p>
            <a:endParaRPr lang="es-ES" b="1" u="sng" dirty="0"/>
          </a:p>
          <a:p>
            <a:endParaRPr lang="es-ES" b="1" u="sng" dirty="0" smtClean="0"/>
          </a:p>
          <a:p>
            <a:r>
              <a:rPr lang="es-ES" b="1" u="sng" dirty="0" smtClean="0"/>
              <a:t>Decrecimiento</a:t>
            </a:r>
            <a:endParaRPr lang="es-ES" b="1" u="sng" dirty="0" smtClean="0"/>
          </a:p>
          <a:p>
            <a:endParaRPr lang="es-ES" b="1" u="sng" dirty="0" smtClean="0"/>
          </a:p>
          <a:p>
            <a:endParaRPr lang="es-ES" b="1" u="sng" dirty="0" smtClean="0"/>
          </a:p>
          <a:p>
            <a:endParaRPr lang="es-ES" b="1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795" y="1143578"/>
            <a:ext cx="6038850" cy="838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795" y="2868243"/>
            <a:ext cx="6334125" cy="809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314" y="2107683"/>
            <a:ext cx="8848725" cy="5619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498" y="3744931"/>
            <a:ext cx="4191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1394" y="-360218"/>
            <a:ext cx="8915399" cy="1773382"/>
          </a:xfrm>
        </p:spPr>
        <p:txBody>
          <a:bodyPr/>
          <a:lstStyle/>
          <a:p>
            <a:pPr algn="ctr"/>
            <a:r>
              <a:rPr lang="es-MX" u="sng" dirty="0" smtClean="0">
                <a:latin typeface="Maiandra GD" panose="020E0502030308020204" pitchFamily="34" charset="0"/>
              </a:rPr>
              <a:t>Función Acotada</a:t>
            </a:r>
            <a:endParaRPr lang="en-US" u="sng" dirty="0">
              <a:latin typeface="Maiandra GD" panose="020E0502030308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27" y="2933739"/>
            <a:ext cx="2724150" cy="2924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895" y="2778349"/>
            <a:ext cx="2628900" cy="2962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550" y="3492724"/>
            <a:ext cx="2924175" cy="22479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133745" y="3038082"/>
            <a:ext cx="9038502" cy="3970274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b="1" dirty="0" smtClean="0">
                <a:latin typeface="Maiandra GD" panose="020E0502030308020204" pitchFamily="34" charset="0"/>
              </a:rPr>
              <a:t>Acotada superiormente       Acotada inferiormente    			Acotada</a:t>
            </a:r>
            <a:endParaRPr lang="es-MX" b="1" dirty="0">
              <a:latin typeface="Maiandra GD" panose="020E0502030308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124345" y="10273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u="sng" dirty="0"/>
              <a:t>Acotada: </a:t>
            </a:r>
          </a:p>
          <a:p>
            <a:r>
              <a:rPr lang="es-ES" dirty="0"/>
              <a:t>	Una función es acotada si y sólo si su conjunto imagen es un conjunto acotado. 	Podemos encontrar funciones </a:t>
            </a:r>
            <a:r>
              <a:rPr lang="es-ES" b="1" dirty="0"/>
              <a:t>acotadas superiormente o inferiormente.</a:t>
            </a:r>
          </a:p>
        </p:txBody>
      </p:sp>
    </p:spTree>
    <p:extLst>
      <p:ext uri="{BB962C8B-B14F-4D97-AF65-F5344CB8AC3E}">
        <p14:creationId xmlns:p14="http://schemas.microsoft.com/office/powerpoint/2010/main" val="303883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704045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22957" y="609600"/>
            <a:ext cx="8915399" cy="4106868"/>
          </a:xfrm>
        </p:spPr>
        <p:txBody>
          <a:bodyPr/>
          <a:lstStyle/>
          <a:p>
            <a:r>
              <a:rPr lang="es-ES" b="1" dirty="0" smtClean="0"/>
              <a:t>CONJUNTO DE POSITIVIDAD</a:t>
            </a:r>
          </a:p>
          <a:p>
            <a:r>
              <a:rPr lang="es-AR" dirty="0"/>
              <a:t>Son los intervalos del dominio de la función para los cuales se cumple que F(x)&gt;0</a:t>
            </a:r>
            <a:r>
              <a:rPr lang="es-AR" dirty="0" smtClean="0"/>
              <a:t>.</a:t>
            </a:r>
          </a:p>
          <a:p>
            <a:endParaRPr lang="es-ES" b="1" dirty="0" smtClean="0"/>
          </a:p>
          <a:p>
            <a:r>
              <a:rPr lang="es-ES" b="1" dirty="0" smtClean="0"/>
              <a:t>CONJUNTO DE NEGATIVIDAD</a:t>
            </a:r>
          </a:p>
          <a:p>
            <a:r>
              <a:rPr lang="es-AR" dirty="0"/>
              <a:t>Son los intervalos del dominio de la función para los cuales se cumple que F(x)&lt;0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26" y="3891828"/>
            <a:ext cx="4963391" cy="28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8300" y="312313"/>
            <a:ext cx="8915399" cy="2262781"/>
          </a:xfrm>
        </p:spPr>
        <p:txBody>
          <a:bodyPr/>
          <a:lstStyle/>
          <a:p>
            <a:r>
              <a:rPr lang="es-ES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Fecha de exámenes:</a:t>
            </a:r>
            <a:br>
              <a:rPr lang="es-ES" dirty="0" smtClean="0">
                <a:solidFill>
                  <a:srgbClr val="C00000"/>
                </a:solidFill>
                <a:latin typeface="Maiandra GD" panose="020E0502030308020204" pitchFamily="34" charset="0"/>
              </a:rPr>
            </a:br>
            <a:endParaRPr lang="es-ES" dirty="0">
              <a:solidFill>
                <a:srgbClr val="C00000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2009105"/>
            <a:ext cx="8915399" cy="3894558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PARCIAL Nº 1: JUEVES 26/8</a:t>
            </a:r>
          </a:p>
          <a:p>
            <a:r>
              <a:rPr lang="es-ES" sz="2400" b="1" dirty="0" smtClean="0"/>
              <a:t>PARCIAL Nº 2:  JUEVES 23/9</a:t>
            </a:r>
          </a:p>
          <a:p>
            <a:r>
              <a:rPr lang="es-ES" sz="2400" b="1" dirty="0" smtClean="0"/>
              <a:t>PARCIAL Nº 3:  JUEVES 14/10</a:t>
            </a:r>
          </a:p>
          <a:p>
            <a:r>
              <a:rPr lang="es-ES" sz="2400" b="1" dirty="0" smtClean="0"/>
              <a:t>RECUPERATORIO: MIÉRCOLES 20/10</a:t>
            </a:r>
          </a:p>
          <a:p>
            <a:r>
              <a:rPr lang="es-ES" sz="2400" b="1" dirty="0" smtClean="0"/>
              <a:t>ENTREGA DE TP: 27/10</a:t>
            </a:r>
          </a:p>
        </p:txBody>
      </p:sp>
    </p:spTree>
    <p:extLst>
      <p:ext uri="{BB962C8B-B14F-4D97-AF65-F5344CB8AC3E}">
        <p14:creationId xmlns:p14="http://schemas.microsoft.com/office/powerpoint/2010/main" val="21135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167685"/>
          </a:xfrm>
        </p:spPr>
        <p:txBody>
          <a:bodyPr/>
          <a:lstStyle/>
          <a:p>
            <a:r>
              <a:rPr lang="es-ES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EJEMPLO: </a:t>
            </a:r>
            <a:endParaRPr lang="es-ES" dirty="0">
              <a:solidFill>
                <a:srgbClr val="C00000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266682"/>
                <a:ext cx="8666923" cy="1287887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TP Nº 1: 4</a:t>
                </a:r>
                <a:r>
                  <a:rPr lang="es-ES" smtClean="0"/>
                  <a:t>) d </a:t>
                </a:r>
                <a:r>
                  <a:rPr lang="es-ES" smtClean="0">
                    <a:sym typeface="Wingdings" panose="05000000000000000000" pitchFamily="2" charset="2"/>
                  </a:rPr>
                  <a:t> GEOGEBRA</a:t>
                </a:r>
                <a:endParaRPr lang="es-E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m:rPr>
                                <m:brk m:alnAt="7"/>
                              </m:rP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mr>
                      </m:m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266682"/>
                <a:ext cx="8666923" cy="1287887"/>
              </a:xfrm>
              <a:blipFill rotWithShape="0">
                <a:blip r:embed="rId2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rir llave 3"/>
          <p:cNvSpPr/>
          <p:nvPr/>
        </p:nvSpPr>
        <p:spPr>
          <a:xfrm>
            <a:off x="5898525" y="2653048"/>
            <a:ext cx="321971" cy="901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455" y="3940935"/>
            <a:ext cx="3667429" cy="28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935865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rgbClr val="C00000"/>
                </a:solidFill>
                <a:latin typeface="Maiandra GD" panose="020E0502030308020204" pitchFamily="34" charset="0"/>
              </a:rPr>
              <a:t>CONDICIONES DE LA MATERIA</a:t>
            </a:r>
            <a:endParaRPr lang="es-ES" sz="4400" dirty="0">
              <a:solidFill>
                <a:srgbClr val="C00000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331635" y="1390918"/>
            <a:ext cx="8915399" cy="4274294"/>
          </a:xfrm>
        </p:spPr>
        <p:txBody>
          <a:bodyPr>
            <a:noAutofit/>
          </a:bodyPr>
          <a:lstStyle/>
          <a:p>
            <a:r>
              <a:rPr lang="es-ES" sz="1600" b="1" u="sng" dirty="0" smtClean="0"/>
              <a:t>EL ALUMNO DEBE: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 smtClean="0"/>
              <a:t>Resolver 7 trabajos prácticos en tiempo y forma.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 smtClean="0"/>
              <a:t>Rendir 3 parciales, y un </a:t>
            </a:r>
            <a:r>
              <a:rPr lang="es-ES" sz="1600" dirty="0" err="1" smtClean="0"/>
              <a:t>recuperatorio</a:t>
            </a:r>
            <a:r>
              <a:rPr lang="es-ES" sz="1600" dirty="0" smtClean="0"/>
              <a:t> si es necesario.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 smtClean="0"/>
              <a:t>Asistir a clases.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600" b="1" dirty="0" smtClean="0"/>
          </a:p>
          <a:p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CONDICIONES 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REGULARIDAD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6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b="1" dirty="0" smtClean="0"/>
              <a:t>PROMOCIÓN</a:t>
            </a:r>
            <a:r>
              <a:rPr lang="es-ES" sz="1600" dirty="0" smtClean="0"/>
              <a:t> </a:t>
            </a:r>
            <a:r>
              <a:rPr lang="es-ES" sz="1600" dirty="0"/>
              <a:t>con un promedio de 8( ocho) en primer instancia de 3 parciales y la entrega de 5 trabajos prácticos.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b="1" dirty="0"/>
              <a:t>REGULAR: </a:t>
            </a:r>
            <a:r>
              <a:rPr lang="es-ES" sz="1600" dirty="0"/>
              <a:t>rinde un examen final teórico. Aprobar los 3 parciales con un 60% (recuperando o no)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b="1" dirty="0"/>
              <a:t>NO REGULAR</a:t>
            </a:r>
            <a:r>
              <a:rPr lang="es-ES" sz="1600" dirty="0"/>
              <a:t>: rinde un examen final práctico – teórico. Aprueba 2 parciales con un 60% (recuperando)</a:t>
            </a:r>
          </a:p>
        </p:txBody>
      </p:sp>
    </p:spTree>
    <p:extLst>
      <p:ext uri="{BB962C8B-B14F-4D97-AF65-F5344CB8AC3E}">
        <p14:creationId xmlns:p14="http://schemas.microsoft.com/office/powerpoint/2010/main" val="27967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UNIDAD Nº 1: FUNCIONES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153886"/>
          </a:xfrm>
        </p:spPr>
        <p:txBody>
          <a:bodyPr/>
          <a:lstStyle/>
          <a:p>
            <a:r>
              <a:rPr lang="es-MX" dirty="0" smtClean="0"/>
              <a:t>CONCEPTO DE FUNCIÓN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1972491"/>
            <a:ext cx="8915399" cy="3937419"/>
          </a:xfrm>
        </p:spPr>
        <p:txBody>
          <a:bodyPr/>
          <a:lstStyle/>
          <a:p>
            <a:r>
              <a:rPr lang="es-ES" b="1" dirty="0">
                <a:latin typeface="Maiandra GD" panose="020E0502030308020204" pitchFamily="34" charset="0"/>
                <a:cs typeface="DaunPenh" pitchFamily="2" charset="0"/>
              </a:rPr>
              <a:t>Observar el siguiente video:</a:t>
            </a:r>
          </a:p>
          <a:p>
            <a:r>
              <a:rPr lang="es-ES" b="1" dirty="0">
                <a:latin typeface="Maiandra GD" panose="020E0502030308020204" pitchFamily="34" charset="0"/>
                <a:cs typeface="DaunPenh" pitchFamily="2" charset="0"/>
              </a:rPr>
              <a:t> https://www.youtube.com/watch?v=Ll7xfe3HoZE&amp;list=PLeySRPnY35dGfEuNGbQmymhiQF4oTUIMb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2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2592" y="609600"/>
            <a:ext cx="9122019" cy="70404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78089" y="1313645"/>
            <a:ext cx="9122019" cy="5116592"/>
          </a:xfrm>
        </p:spPr>
        <p:txBody>
          <a:bodyPr>
            <a:normAutofit fontScale="92500" lnSpcReduction="20000"/>
          </a:bodyPr>
          <a:lstStyle/>
          <a:p>
            <a:r>
              <a:rPr lang="es-ES" sz="1900" b="1" dirty="0" smtClean="0">
                <a:latin typeface="Maiandra GD" panose="020E0502030308020204" pitchFamily="34" charset="0"/>
                <a:cs typeface="DaunPenh" pitchFamily="2" charset="0"/>
              </a:rPr>
              <a:t> </a:t>
            </a:r>
            <a:endParaRPr lang="es-ES" sz="1900" b="1" dirty="0">
              <a:latin typeface="Maiandra GD" panose="020E0502030308020204" pitchFamily="34" charset="0"/>
              <a:cs typeface="DaunPenh" pitchFamily="2" charset="0"/>
            </a:endParaRPr>
          </a:p>
          <a:p>
            <a:r>
              <a:rPr lang="es-ES" sz="2600" b="1" dirty="0" smtClean="0">
                <a:latin typeface="Maiandra GD" panose="020E0502030308020204" pitchFamily="34" charset="0"/>
                <a:cs typeface="DaunPenh" pitchFamily="2" charset="0"/>
              </a:rPr>
              <a:t>Dados </a:t>
            </a:r>
            <a:r>
              <a:rPr lang="es-ES" sz="2600" b="1" dirty="0">
                <a:latin typeface="Maiandra GD" panose="020E0502030308020204" pitchFamily="34" charset="0"/>
                <a:cs typeface="DaunPenh" pitchFamily="2" charset="0"/>
              </a:rPr>
              <a:t>dos </a:t>
            </a:r>
            <a:r>
              <a:rPr lang="es-ES" sz="2600" b="1" dirty="0">
                <a:latin typeface="Maiandra GD" panose="020E0502030308020204" pitchFamily="34" charset="0"/>
                <a:cs typeface="DaunPenh" pitchFamily="2" charset="0"/>
                <a:hlinkClick r:id="rId2" tooltip="Conjuntos"/>
              </a:rPr>
              <a:t>conjuntos</a:t>
            </a:r>
            <a:r>
              <a:rPr lang="es-ES" sz="2600" b="1" dirty="0">
                <a:latin typeface="Maiandra GD" panose="020E0502030308020204" pitchFamily="34" charset="0"/>
                <a:cs typeface="DaunPenh" pitchFamily="2" charset="0"/>
              </a:rPr>
              <a:t> A y B, una </a:t>
            </a:r>
            <a:r>
              <a:rPr lang="es-ES" sz="2600" b="1" dirty="0" smtClean="0">
                <a:latin typeface="Maiandra GD" panose="020E0502030308020204" pitchFamily="34" charset="0"/>
                <a:cs typeface="DaunPenh" pitchFamily="2" charset="0"/>
              </a:rPr>
              <a:t>función</a:t>
            </a:r>
            <a:r>
              <a:rPr lang="es-ES" sz="2600" b="1" dirty="0">
                <a:latin typeface="Maiandra GD" panose="020E0502030308020204" pitchFamily="34" charset="0"/>
                <a:cs typeface="DaunPenh" pitchFamily="2" charset="0"/>
              </a:rPr>
              <a:t/>
            </a:r>
            <a:br>
              <a:rPr lang="es-ES" sz="2600" b="1" dirty="0">
                <a:latin typeface="Maiandra GD" panose="020E0502030308020204" pitchFamily="34" charset="0"/>
                <a:cs typeface="DaunPenh" pitchFamily="2" charset="0"/>
              </a:rPr>
            </a:br>
            <a:r>
              <a:rPr lang="es-ES" sz="2600" b="1" dirty="0">
                <a:latin typeface="Maiandra GD" panose="020E0502030308020204" pitchFamily="34" charset="0"/>
                <a:cs typeface="DaunPenh" pitchFamily="2" charset="0"/>
              </a:rPr>
              <a:t>entre ellos es una asociación f que a cada elemento de A le asigna un único elemento de B.</a:t>
            </a:r>
            <a:br>
              <a:rPr lang="es-ES" sz="2600" b="1" dirty="0">
                <a:latin typeface="Maiandra GD" panose="020E0502030308020204" pitchFamily="34" charset="0"/>
                <a:cs typeface="DaunPenh" pitchFamily="2" charset="0"/>
              </a:rPr>
            </a:br>
            <a:r>
              <a:rPr lang="es-ES" sz="1900" i="1" dirty="0">
                <a:latin typeface="Maiandra GD" panose="020E0502030308020204" pitchFamily="34" charset="0"/>
                <a:cs typeface="Arial" pitchFamily="34" charset="0"/>
              </a:rPr>
              <a:t/>
            </a:r>
            <a:br>
              <a:rPr lang="es-ES" sz="1900" i="1" dirty="0">
                <a:latin typeface="Maiandra GD" panose="020E0502030308020204" pitchFamily="34" charset="0"/>
                <a:cs typeface="Arial" pitchFamily="34" charset="0"/>
              </a:rPr>
            </a:br>
            <a:r>
              <a:rPr lang="es-ES" sz="1900" dirty="0">
                <a:latin typeface="Maiandra GD" panose="020E0502030308020204" pitchFamily="34" charset="0"/>
              </a:rPr>
              <a:t>Para que una relación </a:t>
            </a:r>
            <a:r>
              <a:rPr lang="es-ES" sz="1900" b="1" i="1" dirty="0">
                <a:latin typeface="Maiandra GD" panose="020E0502030308020204" pitchFamily="34" charset="0"/>
              </a:rPr>
              <a:t>f</a:t>
            </a:r>
            <a:r>
              <a:rPr lang="es-ES" sz="1900" dirty="0">
                <a:latin typeface="Maiandra GD" panose="020E0502030308020204" pitchFamily="34" charset="0"/>
              </a:rPr>
              <a:t> sea función, se debe cumplir dos condiciones:</a:t>
            </a:r>
            <a:br>
              <a:rPr lang="es-ES" sz="1900" dirty="0">
                <a:latin typeface="Maiandra GD" panose="020E0502030308020204" pitchFamily="34" charset="0"/>
              </a:rPr>
            </a:br>
            <a:r>
              <a:rPr lang="es-ES" sz="1900" dirty="0">
                <a:latin typeface="Maiandra GD" panose="020E0502030308020204" pitchFamily="34" charset="0"/>
              </a:rPr>
              <a:t>La primera condición es la de </a:t>
            </a:r>
            <a:r>
              <a:rPr lang="es-ES" sz="1900" b="1" dirty="0">
                <a:latin typeface="Maiandra GD" panose="020E0502030308020204" pitchFamily="34" charset="0"/>
              </a:rPr>
              <a:t>existencia,</a:t>
            </a:r>
            <a:r>
              <a:rPr lang="es-ES" sz="1900" dirty="0">
                <a:latin typeface="Maiandra GD" panose="020E0502030308020204" pitchFamily="34" charset="0"/>
              </a:rPr>
              <a:t> que significa que </a:t>
            </a:r>
            <a:r>
              <a:rPr lang="es-ES" sz="1900" u="sng" dirty="0">
                <a:latin typeface="Maiandra GD" panose="020E0502030308020204" pitchFamily="34" charset="0"/>
              </a:rPr>
              <a:t>cada elemento del dominio de la relación debe estar relacionado con un elemento del conjunto de</a:t>
            </a:r>
            <a:r>
              <a:rPr lang="es-ES" sz="1900" dirty="0">
                <a:latin typeface="Maiandra GD" panose="020E0502030308020204" pitchFamily="34" charset="0"/>
              </a:rPr>
              <a:t/>
            </a:r>
            <a:br>
              <a:rPr lang="es-ES" sz="1900" dirty="0">
                <a:latin typeface="Maiandra GD" panose="020E0502030308020204" pitchFamily="34" charset="0"/>
              </a:rPr>
            </a:br>
            <a:r>
              <a:rPr lang="es-ES" sz="1900" u="sng" dirty="0">
                <a:latin typeface="Maiandra GD" panose="020E0502030308020204" pitchFamily="34" charset="0"/>
              </a:rPr>
              <a:t>llegada</a:t>
            </a:r>
            <a:r>
              <a:rPr lang="es-ES" sz="1900" dirty="0">
                <a:latin typeface="Maiandra GD" panose="020E0502030308020204" pitchFamily="34" charset="0"/>
              </a:rPr>
              <a:t> de la relación.</a:t>
            </a:r>
            <a:br>
              <a:rPr lang="es-ES" sz="1900" dirty="0">
                <a:latin typeface="Maiandra GD" panose="020E0502030308020204" pitchFamily="34" charset="0"/>
              </a:rPr>
            </a:br>
            <a:r>
              <a:rPr lang="es-ES" sz="1900" dirty="0">
                <a:latin typeface="Maiandra GD" panose="020E0502030308020204" pitchFamily="34" charset="0"/>
              </a:rPr>
              <a:t/>
            </a:r>
            <a:br>
              <a:rPr lang="es-ES" sz="1900" dirty="0">
                <a:latin typeface="Maiandra GD" panose="020E0502030308020204" pitchFamily="34" charset="0"/>
              </a:rPr>
            </a:br>
            <a:r>
              <a:rPr lang="es-ES" sz="1900" dirty="0">
                <a:latin typeface="Maiandra GD" panose="020E0502030308020204" pitchFamily="34" charset="0"/>
              </a:rPr>
              <a:t/>
            </a:r>
            <a:br>
              <a:rPr lang="es-ES" sz="1900" dirty="0">
                <a:latin typeface="Maiandra GD" panose="020E0502030308020204" pitchFamily="34" charset="0"/>
              </a:rPr>
            </a:br>
            <a:r>
              <a:rPr lang="es-ES" sz="1900" dirty="0">
                <a:latin typeface="Maiandra GD" panose="020E0502030308020204" pitchFamily="34" charset="0"/>
              </a:rPr>
              <a:t>La segunda condición es la de </a:t>
            </a:r>
            <a:r>
              <a:rPr lang="es-ES" sz="1900" b="1" dirty="0">
                <a:latin typeface="Maiandra GD" panose="020E0502030308020204" pitchFamily="34" charset="0"/>
              </a:rPr>
              <a:t>unicidad</a:t>
            </a:r>
            <a:r>
              <a:rPr lang="es-ES" sz="1900" dirty="0">
                <a:latin typeface="Maiandra GD" panose="020E0502030308020204" pitchFamily="34" charset="0"/>
              </a:rPr>
              <a:t>, implica que</a:t>
            </a:r>
            <a:br>
              <a:rPr lang="es-ES" sz="1900" dirty="0">
                <a:latin typeface="Maiandra GD" panose="020E0502030308020204" pitchFamily="34" charset="0"/>
              </a:rPr>
            </a:br>
            <a:r>
              <a:rPr lang="es-ES" sz="1900" u="sng" dirty="0">
                <a:latin typeface="Maiandra GD" panose="020E0502030308020204" pitchFamily="34" charset="0"/>
              </a:rPr>
              <a:t>cada elemento de A está relacionado con solo un</a:t>
            </a:r>
            <a:r>
              <a:rPr lang="es-ES" sz="1900" dirty="0">
                <a:latin typeface="Maiandra GD" panose="020E0502030308020204" pitchFamily="34" charset="0"/>
              </a:rPr>
              <a:t/>
            </a:r>
            <a:br>
              <a:rPr lang="es-ES" sz="1900" dirty="0">
                <a:latin typeface="Maiandra GD" panose="020E0502030308020204" pitchFamily="34" charset="0"/>
              </a:rPr>
            </a:br>
            <a:r>
              <a:rPr lang="es-ES" sz="1900" u="sng" dirty="0">
                <a:latin typeface="Maiandra GD" panose="020E0502030308020204" pitchFamily="34" charset="0"/>
              </a:rPr>
              <a:t>elemento de B</a:t>
            </a:r>
            <a:r>
              <a:rPr lang="es-ES" sz="1900" dirty="0" smtClean="0">
                <a:latin typeface="Maiandra GD" panose="020E0502030308020204" pitchFamily="34" charset="0"/>
              </a:rPr>
              <a:t>.</a:t>
            </a:r>
          </a:p>
          <a:p>
            <a:r>
              <a:rPr lang="es-ES" sz="1900" dirty="0">
                <a:latin typeface="Maiandra GD" panose="020E0502030308020204" pitchFamily="34" charset="0"/>
              </a:rPr>
              <a:t/>
            </a:r>
            <a:br>
              <a:rPr lang="es-ES" sz="1900" dirty="0">
                <a:latin typeface="Maiandra GD" panose="020E0502030308020204" pitchFamily="34" charset="0"/>
              </a:rPr>
            </a:br>
            <a:r>
              <a:rPr lang="es-ES" sz="1900" dirty="0">
                <a:latin typeface="Maiandra GD" panose="020E0502030308020204" pitchFamily="34" charset="0"/>
              </a:rPr>
              <a:t/>
            </a:r>
            <a:br>
              <a:rPr lang="es-ES" sz="1900" dirty="0">
                <a:latin typeface="Maiandra GD" panose="020E0502030308020204" pitchFamily="34" charset="0"/>
              </a:rPr>
            </a:br>
            <a:r>
              <a:rPr lang="es-ES" sz="1900" dirty="0">
                <a:latin typeface="Maiandra GD" panose="020E0502030308020204" pitchFamily="34" charset="0"/>
              </a:rPr>
              <a:t/>
            </a:r>
            <a:br>
              <a:rPr lang="es-ES" sz="1900" dirty="0">
                <a:latin typeface="Maiandra GD" panose="020E0502030308020204" pitchFamily="34" charset="0"/>
              </a:rPr>
            </a:br>
            <a:r>
              <a:rPr lang="es-ES" sz="1900" i="1" dirty="0">
                <a:latin typeface="Maiandra GD" panose="020E0502030308020204" pitchFamily="34" charset="0"/>
              </a:rPr>
              <a:t>TP Nº 1: 1)</a:t>
            </a:r>
            <a:r>
              <a:rPr lang="es-ES" sz="5200" i="1" dirty="0">
                <a:latin typeface="Maiandra GD" panose="020E0502030308020204" pitchFamily="34" charset="0"/>
              </a:rPr>
              <a:t/>
            </a:r>
            <a:br>
              <a:rPr lang="es-ES" sz="5200" i="1" dirty="0">
                <a:latin typeface="Maiandra GD" panose="020E0502030308020204" pitchFamily="34" charset="0"/>
              </a:rPr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80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297577"/>
          </a:xfrm>
        </p:spPr>
        <p:txBody>
          <a:bodyPr/>
          <a:lstStyle/>
          <a:p>
            <a:r>
              <a:rPr lang="es-MX" dirty="0" smtClean="0"/>
              <a:t>APLICACIÓN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1907177"/>
            <a:ext cx="8915399" cy="4002733"/>
          </a:xfrm>
        </p:spPr>
        <p:txBody>
          <a:bodyPr/>
          <a:lstStyle/>
          <a:p>
            <a:r>
              <a:rPr lang="es-ES" b="1" dirty="0" smtClean="0">
                <a:latin typeface="Maiandra GD" panose="020E0502030308020204" pitchFamily="34" charset="0"/>
                <a:cs typeface="DaunPenh" pitchFamily="2" charset="0"/>
              </a:rPr>
              <a:t>PÁGINA INTERACTICA</a:t>
            </a:r>
          </a:p>
          <a:p>
            <a:r>
              <a:rPr lang="es-ES" b="1" dirty="0" smtClean="0">
                <a:latin typeface="Maiandra GD" panose="020E0502030308020204" pitchFamily="34" charset="0"/>
                <a:cs typeface="DaunPenh" pitchFamily="2" charset="0"/>
              </a:rPr>
              <a:t>https</a:t>
            </a:r>
            <a:r>
              <a:rPr lang="es-ES" b="1" dirty="0">
                <a:latin typeface="Maiandra GD" panose="020E0502030308020204" pitchFamily="34" charset="0"/>
                <a:cs typeface="DaunPenh" pitchFamily="2" charset="0"/>
              </a:rPr>
              <a:t>://www.superprof.es/apuntes/escolar/matematicas/calculo/funciones/ejercicios-interactivos-de-concepto-de-funcion.html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0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32370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Indica si es Función en cada caso.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171" y="3161210"/>
            <a:ext cx="4976949" cy="2163891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2142309"/>
            <a:ext cx="8915399" cy="37676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8273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64" y="2608913"/>
            <a:ext cx="7960961" cy="1923899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1" y="1872102"/>
            <a:ext cx="8915399" cy="39147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091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376</TotalTime>
  <Words>349</Words>
  <Application>Microsoft Office PowerPoint</Application>
  <PresentationFormat>Panorámica</PresentationFormat>
  <Paragraphs>86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Cambria Math</vt:lpstr>
      <vt:lpstr>Century Gothic</vt:lpstr>
      <vt:lpstr>DaunPenh</vt:lpstr>
      <vt:lpstr>Maiandra GD</vt:lpstr>
      <vt:lpstr>Wingdings</vt:lpstr>
      <vt:lpstr>Wingdings 3</vt:lpstr>
      <vt:lpstr>Espiral</vt:lpstr>
      <vt:lpstr>ANÁLISIS MATEMÁTICO I</vt:lpstr>
      <vt:lpstr>Fecha de exámenes: </vt:lpstr>
      <vt:lpstr>CONDICIONES DE LA MATERIA</vt:lpstr>
      <vt:lpstr>UNIDAD Nº 1: FUNCIONES</vt:lpstr>
      <vt:lpstr>CONCEPTO DE FUNCIÓN</vt:lpstr>
      <vt:lpstr>DEFINICIÓN</vt:lpstr>
      <vt:lpstr>APLICACIÓN</vt:lpstr>
      <vt:lpstr>Indica si es Función en cada caso.</vt:lpstr>
      <vt:lpstr>Presentación de PowerPoint</vt:lpstr>
      <vt:lpstr>Análisis funcional</vt:lpstr>
      <vt:lpstr>TEORÍA</vt:lpstr>
      <vt:lpstr>DOMINIO E IMAGEN</vt:lpstr>
      <vt:lpstr>Presentación de PowerPoint</vt:lpstr>
      <vt:lpstr>Indica el dominio de las siguientes funciones:</vt:lpstr>
      <vt:lpstr>Presentación de PowerPoint</vt:lpstr>
      <vt:lpstr>Hallar RAÍZ y ORDENADA AL ORIGEN de:</vt:lpstr>
      <vt:lpstr>Presentación de PowerPoint</vt:lpstr>
      <vt:lpstr>Función Acotada</vt:lpstr>
      <vt:lpstr>Presentación de PowerPoint</vt:lpstr>
      <vt:lpstr>EJEMPLO: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MATEMÁTICO I</dc:title>
  <dc:creator>user</dc:creator>
  <cp:lastModifiedBy>Dell</cp:lastModifiedBy>
  <cp:revision>23</cp:revision>
  <dcterms:created xsi:type="dcterms:W3CDTF">2019-08-04T23:14:11Z</dcterms:created>
  <dcterms:modified xsi:type="dcterms:W3CDTF">2021-08-11T21:27:57Z</dcterms:modified>
</cp:coreProperties>
</file>