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258" r:id="rId6"/>
    <p:sldId id="271" r:id="rId7"/>
    <p:sldId id="273" r:id="rId8"/>
    <p:sldId id="259" r:id="rId9"/>
    <p:sldId id="260" r:id="rId10"/>
    <p:sldId id="261" r:id="rId11"/>
    <p:sldId id="269" r:id="rId12"/>
    <p:sldId id="276" r:id="rId13"/>
    <p:sldId id="266" r:id="rId14"/>
    <p:sldId id="262" r:id="rId15"/>
    <p:sldId id="267" r:id="rId16"/>
    <p:sldId id="263" r:id="rId17"/>
    <p:sldId id="275" r:id="rId18"/>
    <p:sldId id="264" r:id="rId19"/>
    <p:sldId id="274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6XYatPjhztg/TqH6bSh-zrI/AAAAAAAAAFM/zgyRTpNY16I/s1600/def+correscta.jpg" TargetMode="External"/><Relationship Id="rId2" Type="http://schemas.openxmlformats.org/officeDocument/2006/relationships/hyperlink" Target="http://3.bp.blogspot.com/-oFOzqKEzhjg/Tp9ZEfrytbI/AAAAAAAAAEE/NqWwruvNH5g/s1600/fig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801710"/>
            <a:ext cx="8915399" cy="2262781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Maiandra GD" panose="020E0502030308020204" pitchFamily="34" charset="0"/>
              </a:rPr>
              <a:t>LIMITE DE UNA FUNCIÓN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LÍMITE POR DERECHA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43200" y="5101130"/>
            <a:ext cx="865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TP Nº 2</a:t>
            </a:r>
            <a:r>
              <a:rPr lang="es-ES" dirty="0" smtClean="0"/>
              <a:t>: 2,3 y 5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41" y="1606546"/>
            <a:ext cx="11108695" cy="33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s-ES" dirty="0" smtClean="0"/>
                  <a:t>=</a:t>
                </a:r>
                <a:endParaRPr lang="es-E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9116" y="1905000"/>
            <a:ext cx="6349284" cy="45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5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¿A qué valor tiende la función cuando x=0?</a:t>
            </a:r>
            <a:br>
              <a:rPr lang="es-MX" dirty="0" smtClean="0"/>
            </a:br>
            <a:r>
              <a:rPr lang="es-MX" dirty="0" smtClean="0"/>
              <a:t>¿Existe el Límite de la función en x=0?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00" y="3232150"/>
            <a:ext cx="3573463" cy="31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3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C00000"/>
                </a:solidFill>
                <a:latin typeface="Maiandra GD" panose="020E0502030308020204" pitchFamily="34" charset="0"/>
              </a:rPr>
              <a:t>Hallar limites laterales e indicar si existe límite</a:t>
            </a:r>
            <a:r>
              <a:rPr lang="es-ES" u="sng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. </a:t>
            </a:r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TP Nº 2 -&gt;5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11" y="1933429"/>
            <a:ext cx="6203057" cy="3977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4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>
                <a:solidFill>
                  <a:srgbClr val="C00000"/>
                </a:solidFill>
              </a:rPr>
              <a:t>Propiedades de Límites</a:t>
            </a:r>
            <a:br>
              <a:rPr lang="es-ES" b="1" u="sng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(TP Nº 2 : 6)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78" y="2020999"/>
            <a:ext cx="7061334" cy="39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94" y="624110"/>
            <a:ext cx="7658139" cy="141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9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r>
              <a:rPr lang="es-ES" u="sng" dirty="0">
                <a:solidFill>
                  <a:srgbClr val="C00000"/>
                </a:solidFill>
                <a:latin typeface="Maiandra GD" panose="020E0502030308020204" pitchFamily="34" charset="0"/>
              </a:rPr>
              <a:t>Cálculo del </a:t>
            </a:r>
            <a:r>
              <a:rPr lang="es-ES" u="sng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límite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09859"/>
                <a:ext cx="8915400" cy="4301363"/>
              </a:xfrm>
            </p:spPr>
            <p:txBody>
              <a:bodyPr/>
              <a:lstStyle/>
              <a:p>
                <a:r>
                  <a:rPr lang="es-ES" dirty="0" smtClean="0"/>
                  <a:t>1. </a:t>
                </a:r>
                <a:r>
                  <a:rPr lang="es-ES" u="sng" dirty="0"/>
                  <a:t>Cálculo del límite cuando la función es continua en el punto:</a:t>
                </a:r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2. </a:t>
                </a:r>
                <a:r>
                  <a:rPr lang="es-ES" u="sng" dirty="0"/>
                  <a:t>Límite cuando x</a:t>
                </a:r>
                <a:r>
                  <a:rPr lang="es-ES" u="sng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s-E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ES" u="sng" dirty="0"/>
                  <a:t> : </a:t>
                </a:r>
                <a:r>
                  <a:rPr lang="es-ES" dirty="0"/>
                  <a:t>el signo del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ES" dirty="0"/>
                  <a:t> depende del coeficiente principal en una suma algebraica.</a:t>
                </a:r>
              </a:p>
              <a:p>
                <a:r>
                  <a:rPr lang="es-ES" dirty="0"/>
                  <a:t>3. </a:t>
                </a:r>
                <a:r>
                  <a:rPr lang="es-ES" u="sng" dirty="0"/>
                  <a:t>Límite cuando x </a:t>
                </a:r>
                <a:r>
                  <a:rPr lang="es-ES" u="sng" dirty="0">
                    <a:sym typeface="Wingdings" panose="05000000000000000000" pitchFamily="2" charset="2"/>
                  </a:rPr>
                  <a:t></a:t>
                </a:r>
                <a:r>
                  <a:rPr lang="es-ES" u="sng" dirty="0"/>
                  <a:t>-</a:t>
                </a:r>
                <a14:m>
                  <m:oMath xmlns:m="http://schemas.openxmlformats.org/officeDocument/2006/math">
                    <m:r>
                      <a:rPr lang="es-E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ES" u="sng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b="1" dirty="0" smtClean="0"/>
                  <a:t>Tpnº2: 7 a)b)c)</a:t>
                </a:r>
                <a:endParaRPr lang="es-ES" b="1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09859"/>
                <a:ext cx="8915400" cy="4301363"/>
              </a:xfrm>
              <a:blipFill>
                <a:blip r:embed="rId2"/>
                <a:stretch>
                  <a:fillRect l="-616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Analizar la función en x=-3 y en x=2.</a:t>
            </a:r>
            <a:endParaRPr lang="en-US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7" y="2650595"/>
            <a:ext cx="4751347" cy="32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234"/>
          </a:xfrm>
        </p:spPr>
        <p:txBody>
          <a:bodyPr/>
          <a:lstStyle/>
          <a:p>
            <a:r>
              <a:rPr lang="es-ES" u="sng" dirty="0">
                <a:solidFill>
                  <a:srgbClr val="C00000"/>
                </a:solidFill>
                <a:latin typeface="Maiandra GD" panose="020E0502030308020204" pitchFamily="34" charset="0"/>
              </a:rPr>
              <a:t>INDETERMINACIONES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58344"/>
                <a:ext cx="8915400" cy="4352878"/>
              </a:xfrm>
            </p:spPr>
            <p:txBody>
              <a:bodyPr/>
              <a:lstStyle/>
              <a:p>
                <a:r>
                  <a:rPr lang="es-ES" dirty="0" smtClean="0"/>
                  <a:t>. </a:t>
                </a:r>
                <a:r>
                  <a:rPr lang="es-ES" b="1" dirty="0"/>
                  <a:t>Indeterminación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s-ES" b="1" dirty="0" smtClean="0"/>
                  <a:t>: TP Nº2 -&gt;7,a)</a:t>
                </a:r>
                <a:endParaRPr lang="es-ES" b="1" dirty="0"/>
              </a:p>
              <a:p>
                <a:pPr marL="0" indent="0">
                  <a:buNone/>
                </a:pPr>
                <a:endParaRPr lang="es-E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−32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58344"/>
                <a:ext cx="8915400" cy="4352878"/>
              </a:xfrm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¿Hacia dónde tiende la función cuando x tiene a infinito?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2167466"/>
            <a:ext cx="5845922" cy="31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" u="sng" dirty="0" smtClean="0">
                    <a:solidFill>
                      <a:srgbClr val="C00000"/>
                    </a:solidFill>
                  </a:rPr>
                  <a:t>ACTIVIDAD Nº 1</a:t>
                </a:r>
                <a:r>
                  <a:rPr lang="es-ES" dirty="0">
                    <a:solidFill>
                      <a:srgbClr val="C00000"/>
                    </a:solidFill>
                  </a:rPr>
                  <a:t>: Analizar la siguiente función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s-ES" dirty="0">
                    <a:solidFill>
                      <a:srgbClr val="C00000"/>
                    </a:solidFill>
                  </a:rPr>
                  <a:t> cuando x </a:t>
                </a:r>
                <a:r>
                  <a:rPr lang="es-E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s-E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0" t="-6161" b="-109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A) </a:t>
                </a:r>
                <a:r>
                  <a:rPr lang="es-ES" u="sng" dirty="0"/>
                  <a:t>Indicar dominio de la función</a:t>
                </a:r>
                <a:r>
                  <a:rPr lang="es-ES" dirty="0"/>
                  <a:t>.</a:t>
                </a:r>
              </a:p>
              <a:p>
                <a:r>
                  <a:rPr lang="es-ES" dirty="0"/>
                  <a:t>B) Queremos observar como se comporta la función cuando los valores de x se acercan a 2</a:t>
                </a:r>
              </a:p>
              <a:p>
                <a:pPr marL="0" indent="0">
                  <a:buNone/>
                </a:pPr>
                <a:r>
                  <a:rPr lang="es-ES" dirty="0"/>
                  <a:t>	</a:t>
                </a:r>
                <a:r>
                  <a:rPr lang="es-ES" u="sng" dirty="0"/>
                  <a:t>Completar la siguiente tabla:</a:t>
                </a:r>
              </a:p>
              <a:p>
                <a:pPr marL="0" indent="0">
                  <a:buNone/>
                </a:pPr>
                <a:endParaRPr lang="es-ES" u="sng" dirty="0"/>
              </a:p>
              <a:p>
                <a:pPr marL="0" indent="0">
                  <a:buNone/>
                </a:pPr>
                <a:endParaRPr lang="es-ES" u="sng" dirty="0" smtClean="0"/>
              </a:p>
              <a:p>
                <a:pPr marL="0" indent="0">
                  <a:buNone/>
                </a:pPr>
                <a:endParaRPr lang="es-ES" u="sng" dirty="0"/>
              </a:p>
              <a:p>
                <a:pPr marL="0" indent="0">
                  <a:buNone/>
                </a:pPr>
                <a:r>
                  <a:rPr lang="es-ES" u="sng" dirty="0"/>
                  <a:t>En símbolos: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E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s-E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E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s-E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ES" sz="3200" b="1" dirty="0">
                  <a:solidFill>
                    <a:schemeClr val="tx1"/>
                  </a:solidFill>
                </a:endParaRP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6" t="-1613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611" y="3517552"/>
            <a:ext cx="7467467" cy="10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678806" y="624110"/>
                <a:ext cx="8825806" cy="831203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S" b="1" dirty="0" smtClean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>Indeterminación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s-E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s-E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b="1" dirty="0" smtClean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> TP Nº 2 -&gt; 8</a:t>
                </a:r>
                <a:r>
                  <a:rPr lang="es-ES" b="1" dirty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/>
                </a:r>
                <a:br>
                  <a:rPr lang="es-ES" b="1" dirty="0">
                    <a:solidFill>
                      <a:srgbClr val="C00000"/>
                    </a:solidFill>
                    <a:latin typeface="Maiandra GD" panose="020E0502030308020204" pitchFamily="34" charset="0"/>
                  </a:rPr>
                </a:br>
                <a:endParaRPr lang="es-ES" dirty="0">
                  <a:solidFill>
                    <a:srgbClr val="C00000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78806" y="624110"/>
                <a:ext cx="8825806" cy="831203"/>
              </a:xfrm>
              <a:blipFill rotWithShape="0">
                <a:blip r:embed="rId2"/>
                <a:stretch>
                  <a:fillRect l="-1727" t="-29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Resultado de imagen para INDETERMINACIÃN INFINITO SOBRE INFINIT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9" y="1777285"/>
            <a:ext cx="8526066" cy="439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1507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TPNº2 : 10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49" y="1867437"/>
            <a:ext cx="6320089" cy="260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7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8113" y="637557"/>
            <a:ext cx="8911687" cy="12808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69" y="766482"/>
            <a:ext cx="1070248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4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u="sng" dirty="0" smtClean="0">
                <a:latin typeface="Book Antiqua" panose="02040602050305030304" pitchFamily="18" charset="0"/>
              </a:rPr>
              <a:t>ANÁLISIS DE LA GRÁFICA</a:t>
            </a:r>
            <a:endParaRPr lang="en-US" u="sng" dirty="0">
              <a:latin typeface="Book Antiqua" panose="0204060205030503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2400" b="1" dirty="0" smtClean="0"/>
              <a:t>A.  La Función en x= 2 ¿Está definida?</a:t>
            </a:r>
            <a:endParaRPr lang="en-US" sz="2400" b="1" dirty="0"/>
          </a:p>
          <a:p>
            <a:pPr algn="ctr"/>
            <a:r>
              <a:rPr lang="es-MX" sz="2400" b="1" dirty="0" smtClean="0"/>
              <a:t>B. ¿Cuál es el conjunto dominio?</a:t>
            </a:r>
          </a:p>
          <a:p>
            <a:pPr algn="ctr"/>
            <a:r>
              <a:rPr lang="es-MX" sz="2400" b="1" dirty="0" smtClean="0"/>
              <a:t>C. ¿Existe el límite para x=2? ¿Cuál?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u="sng" dirty="0" smtClean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>ACTIVIDAD Nº 2</a:t>
                </a:r>
                <a:r>
                  <a:rPr lang="es-ES" dirty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>: Hallar el límite de </a:t>
                </a:r>
                <a:br>
                  <a:rPr lang="es-ES" dirty="0">
                    <a:solidFill>
                      <a:srgbClr val="C00000"/>
                    </a:solidFill>
                    <a:latin typeface="Maiandra GD" panose="020E0502030308020204" pitchFamily="34" charset="0"/>
                  </a:rPr>
                </a:br>
                <a14:m>
                  <m:oMath xmlns:m="http://schemas.openxmlformats.org/officeDocument/2006/math">
                    <m:r>
                      <a:rPr lang="es-E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Maiandra GD" panose="020E0502030308020204" pitchFamily="34" charset="0"/>
                  </a:rPr>
                  <a:t> en x=5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 b="-14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3077" y="2459865"/>
            <a:ext cx="9321696" cy="2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424143"/>
            <a:ext cx="1143196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u="sng" dirty="0">
                <a:latin typeface="Book Antiqua" panose="02040602050305030304" pitchFamily="18" charset="0"/>
              </a:rPr>
              <a:t>ANÁLISIS DE LA GRÁFICA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2400" b="1" dirty="0"/>
              <a:t>A.  La Función en x= 2 ¿Está definida?</a:t>
            </a:r>
            <a:endParaRPr lang="en-US" sz="2400" b="1" dirty="0"/>
          </a:p>
          <a:p>
            <a:pPr algn="ctr"/>
            <a:r>
              <a:rPr lang="es-MX" sz="2400" b="1" dirty="0"/>
              <a:t>B. ¿Cuál es el conjunto dominio?</a:t>
            </a:r>
          </a:p>
          <a:p>
            <a:pPr algn="ctr"/>
            <a:r>
              <a:rPr lang="es-MX" sz="2400" b="1" dirty="0"/>
              <a:t>C. ¿Existe el límite para x=2? ¿Cuál?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/>
          <a:lstStyle/>
          <a:p>
            <a:r>
              <a:rPr lang="es-ES" u="sng" dirty="0">
                <a:solidFill>
                  <a:srgbClr val="C00000"/>
                </a:solidFill>
                <a:latin typeface="Maiandra GD" panose="020E0502030308020204" pitchFamily="34" charset="0"/>
              </a:rPr>
              <a:t>Definición de límite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5016" y="1375007"/>
            <a:ext cx="8915400" cy="4185453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Sea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f:R-&gt;R, </a:t>
            </a: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una función definida en algún subconjunto del conjunto de los números reales, sea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x=</a:t>
            </a:r>
            <a:r>
              <a:rPr lang="es-ES" b="1" i="1" u="sng" dirty="0">
                <a:solidFill>
                  <a:srgbClr val="080000"/>
                </a:solidFill>
                <a:latin typeface="Verdana" panose="020B0604030504040204" pitchFamily="34" charset="0"/>
              </a:rPr>
              <a:t>a</a:t>
            </a: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un punto de acumulación de su dominio y sea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L</a:t>
            </a:r>
            <a:r>
              <a:rPr lang="es-E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un número real.</a:t>
            </a:r>
            <a:r>
              <a:rPr lang="es-E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Se dice que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L</a:t>
            </a:r>
            <a:r>
              <a:rPr lang="es-E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es el límite de la función f</a:t>
            </a:r>
            <a:r>
              <a:rPr lang="es-E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cuando x tiende a </a:t>
            </a:r>
            <a:r>
              <a:rPr lang="es-ES" b="1" i="1" u="sng" dirty="0" err="1">
                <a:solidFill>
                  <a:srgbClr val="080000"/>
                </a:solidFill>
                <a:latin typeface="Verdana" panose="020B0604030504040204" pitchFamily="34" charset="0"/>
              </a:rPr>
              <a:t>a</a:t>
            </a:r>
            <a:r>
              <a:rPr lang="es-ES" b="1" i="1" dirty="0">
                <a:solidFill>
                  <a:srgbClr val="080000"/>
                </a:solidFill>
                <a:latin typeface="Verdana" panose="020B0604030504040204" pitchFamily="34" charset="0"/>
              </a:rPr>
              <a:t> , </a:t>
            </a: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</a:rPr>
              <a:t>y se escribe:</a:t>
            </a:r>
            <a:endParaRPr lang="es-E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dirty="0">
                <a:solidFill>
                  <a:srgbClr val="17527D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 </a:t>
            </a:r>
            <a:endParaRPr lang="es-E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dirty="0">
                <a:solidFill>
                  <a:srgbClr val="08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 y solo si se cumple que:</a:t>
            </a:r>
            <a:endParaRPr lang="es-E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sz="1400" dirty="0">
                <a:solidFill>
                  <a:srgbClr val="17527D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 </a:t>
            </a:r>
            <a:endParaRPr lang="es-ES" sz="3600" dirty="0">
              <a:solidFill>
                <a:srgbClr val="1752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2" descr="http://3.bp.blogspot.com/-oFOzqKEzhjg/Tp9ZEfrytbI/AAAAAAAAAEE/NqWwruvNH5g/s1600/fig3.jpg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64" y="3141123"/>
            <a:ext cx="1699842" cy="3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http://3.bp.blogspot.com/-6XYatPjhztg/TqH6bSh-zrI/AAAAAAAAAFM/zgyRTpNY16I/s1600/def+correscta.jp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16" y="3567672"/>
            <a:ext cx="8544299" cy="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869" y="4115603"/>
            <a:ext cx="2818535" cy="270109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96000" y="4215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“Si una función tiene límite L en x=a, este límite es </a:t>
            </a:r>
            <a:r>
              <a:rPr lang="es-ES" b="1" dirty="0"/>
              <a:t>ÚNICO</a:t>
            </a:r>
            <a:r>
              <a:rPr lang="es-E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30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>
            <a:normAutofit fontScale="90000"/>
          </a:bodyPr>
          <a:lstStyle/>
          <a:p>
            <a:r>
              <a:rPr lang="es-ES" u="sng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LIMITES LATERALES</a:t>
            </a:r>
            <a:br>
              <a:rPr lang="es-ES" u="sng" dirty="0" smtClean="0">
                <a:solidFill>
                  <a:srgbClr val="C00000"/>
                </a:solidFill>
                <a:latin typeface="Maiandra GD" panose="020E0502030308020204" pitchFamily="34" charset="0"/>
              </a:rPr>
            </a:br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LÍMITE POR IZQUIERDA</a:t>
            </a:r>
            <a:b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</a:b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71" y="1867436"/>
            <a:ext cx="11493524" cy="3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228</Words>
  <Application>Microsoft Office PowerPoint</Application>
  <PresentationFormat>Panorámica</PresentationFormat>
  <Paragraphs>50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Book Antiqua</vt:lpstr>
      <vt:lpstr>Cambria Math</vt:lpstr>
      <vt:lpstr>Century Gothic</vt:lpstr>
      <vt:lpstr>Maiandra GD</vt:lpstr>
      <vt:lpstr>Verdana</vt:lpstr>
      <vt:lpstr>Wingdings</vt:lpstr>
      <vt:lpstr>Wingdings 3</vt:lpstr>
      <vt:lpstr>Espiral</vt:lpstr>
      <vt:lpstr>LIMITE DE UNA FUNCIÓN</vt:lpstr>
      <vt:lpstr>ACTIVIDAD Nº 1: Analizar la siguiente función f(x)=(x^2-4)/(x-2) cuando x 2</vt:lpstr>
      <vt:lpstr>Presentación de PowerPoint</vt:lpstr>
      <vt:lpstr>ANÁLISIS DE LA GRÁFICA</vt:lpstr>
      <vt:lpstr>ACTIVIDAD Nº 2: Hallar el límite de  f(x)=√(x-1) en x=5</vt:lpstr>
      <vt:lpstr>Presentación de PowerPoint</vt:lpstr>
      <vt:lpstr>ANÁLISIS DE LA GRÁFICA</vt:lpstr>
      <vt:lpstr>Definición de límite</vt:lpstr>
      <vt:lpstr>LIMITES LATERALES LÍMITE POR IZQUIERDA </vt:lpstr>
      <vt:lpstr>LÍMITE POR DERECHA</vt:lpstr>
      <vt:lpstr>lim┬(x→2)⁡〖1/〖(x-2)〗^2 〗=</vt:lpstr>
      <vt:lpstr>¿A qué valor tiende la función cuando x=0? ¿Existe el Límite de la función en x=0?</vt:lpstr>
      <vt:lpstr>Hallar limites laterales e indicar si existe límite. TP Nº 2 -&gt;5</vt:lpstr>
      <vt:lpstr>Propiedades de Límites (TP Nº 2 : 6)</vt:lpstr>
      <vt:lpstr>Presentación de PowerPoint</vt:lpstr>
      <vt:lpstr>Cálculo del límite</vt:lpstr>
      <vt:lpstr>Analizar la función en x=-3 y en x=2.</vt:lpstr>
      <vt:lpstr>INDETERMINACIONES</vt:lpstr>
      <vt:lpstr>¿Hacia dónde tiende la función cuando x tiene a infinito?</vt:lpstr>
      <vt:lpstr>Indeterminación tipo ∞/∞: TP Nº 2 -&gt; 8 </vt:lpstr>
      <vt:lpstr>TPNº2 :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 DE UNA FUNCIÓN</dc:title>
  <dc:creator>user</dc:creator>
  <cp:lastModifiedBy>Dell</cp:lastModifiedBy>
  <cp:revision>12</cp:revision>
  <dcterms:created xsi:type="dcterms:W3CDTF">2019-08-05T00:25:48Z</dcterms:created>
  <dcterms:modified xsi:type="dcterms:W3CDTF">2021-08-18T13:35:10Z</dcterms:modified>
</cp:coreProperties>
</file>