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94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55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9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67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2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13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74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6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56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499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3E76-D430-4DFB-AA82-C70F058CE029}" type="datetimeFigureOut">
              <a:rPr lang="it-IT" smtClean="0"/>
              <a:t>25/08/2021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2692-BEA0-45AA-BF92-96617EDC8B81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eros.com/2013/03/guia-como-entender-las-memorias-ram-parte-1/" TargetMode="External"/><Relationship Id="rId2" Type="http://schemas.openxmlformats.org/officeDocument/2006/relationships/hyperlink" Target="https://es.wikipedia.org/wiki/Serial_Presence_Det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fesionalreview.com/2019/05/02/memoria-cache-l1-l2-y-l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PEC" TargetMode="External"/><Relationship Id="rId3" Type="http://schemas.openxmlformats.org/officeDocument/2006/relationships/hyperlink" Target="https://es.wikipedia.org/wiki/Ciusbet" TargetMode="External"/><Relationship Id="rId7" Type="http://schemas.openxmlformats.org/officeDocument/2006/relationships/hyperlink" Target="https://es.wikipedia.org/wiki/Livermore" TargetMode="External"/><Relationship Id="rId2" Type="http://schemas.openxmlformats.org/officeDocument/2006/relationships/hyperlink" Target="https://es.wikipedia.org/w/index.php?title=Crystalmark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Linpack" TargetMode="External"/><Relationship Id="rId5" Type="http://schemas.openxmlformats.org/officeDocument/2006/relationships/hyperlink" Target="https://es.wikipedia.org/wiki/ICOMP" TargetMode="External"/><Relationship Id="rId4" Type="http://schemas.openxmlformats.org/officeDocument/2006/relationships/hyperlink" Target="https://es.wikipedia.org/wiki/Dhrystone" TargetMode="External"/><Relationship Id="rId9" Type="http://schemas.openxmlformats.org/officeDocument/2006/relationships/hyperlink" Target="https://es.wikipedia.org/wiki/Whetstone_(benchmark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Rendimiento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8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es.wikipedia.org/wiki/Serial_Presence_Detect</a:t>
            </a:r>
            <a:endParaRPr lang="it-IT" dirty="0" smtClean="0"/>
          </a:p>
          <a:p>
            <a:endParaRPr lang="es-AR" dirty="0"/>
          </a:p>
          <a:p>
            <a:r>
              <a:rPr lang="it-IT" dirty="0">
                <a:hlinkClick r:id="rId3"/>
              </a:rPr>
              <a:t>https://www.ozeros.com/2013/03/guia-como-entender-las-memorias-ram-parte-1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endParaRPr lang="es-AR" dirty="0"/>
          </a:p>
          <a:p>
            <a:r>
              <a:rPr lang="it-IT" dirty="0">
                <a:hlinkClick r:id="rId4"/>
              </a:rPr>
              <a:t>https://www.profesionalreview.com/2019/05/02/memoria-cache-l1-l2-y-l3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endParaRPr lang="es-AR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7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Tiempo de ejecución y Rendimiento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591"/>
                <a:ext cx="10515600" cy="4884267"/>
              </a:xfrm>
            </p:spPr>
            <p:txBody>
              <a:bodyPr>
                <a:normAutofit/>
              </a:bodyPr>
              <a:lstStyle/>
              <a:p>
                <a:endParaRPr lang="es-AR" dirty="0" smtClean="0"/>
              </a:p>
              <a:p>
                <a:r>
                  <a:rPr lang="es-AR" dirty="0" smtClean="0"/>
                  <a:t>Tiempo de ejecución</a:t>
                </a:r>
              </a:p>
              <a:p>
                <a:pPr marL="0" indent="0">
                  <a:buNone/>
                </a:pPr>
                <a:endParaRPr lang="es-AR" dirty="0" smtClean="0"/>
              </a:p>
              <a:p>
                <a:r>
                  <a:rPr lang="es-AR" dirty="0" smtClean="0"/>
                  <a:t>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it-IT" dirty="0" smtClean="0"/>
                  <a:t>             en </a:t>
                </a:r>
                <a:r>
                  <a:rPr lang="it-IT" dirty="0" err="1" smtClean="0"/>
                  <a:t>porcentaje</a:t>
                </a:r>
                <a:r>
                  <a:rPr lang="it-IT" dirty="0" smtClean="0"/>
                  <a:t>   n% = n*100</a:t>
                </a:r>
              </a:p>
              <a:p>
                <a:endParaRPr lang="es-AR" dirty="0"/>
              </a:p>
              <a:p>
                <a:r>
                  <a:rPr lang="es-AR" dirty="0" smtClean="0"/>
                  <a:t>Rendimiento: es la inversa del tiempo de ejecución</a:t>
                </a:r>
              </a:p>
              <a:p>
                <a:endParaRPr lang="es-AR" dirty="0" smtClean="0"/>
              </a:p>
              <a:p>
                <a:r>
                  <a:rPr lang="es-AR" dirty="0" smtClean="0"/>
                  <a:t>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𝑇𝑖𝑒𝑚𝑝𝑜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𝑒𝑗𝑒𝑐𝑢𝑐𝑖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𝑇𝑖𝑒𝑚𝑝𝑜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𝑒𝑗𝑒𝑐𝑢𝑐𝑖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den>
                    </m:f>
                  </m:oMath>
                </a14:m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𝑅𝑒𝑛𝑑𝑖𝑚𝑖𝑒𝑛𝑡𝑜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𝑅𝑒𝑛𝑑𝑖𝑚𝑖𝑒𝑛𝑡𝑜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591"/>
                <a:ext cx="10515600" cy="4884267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AR" dirty="0" smtClean="0"/>
              <a:t>Ley de </a:t>
            </a:r>
            <a:r>
              <a:rPr lang="es-AR" dirty="0" err="1" smtClean="0"/>
              <a:t>Amdahl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259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dirty="0" smtClean="0"/>
                  <a:t>Mejorar el evento frecuente en lugar del evento infrecuente o raro </a:t>
                </a:r>
                <a:r>
                  <a:rPr lang="es-ES" dirty="0"/>
                  <a:t>ayuda a aumentar el rendimiento</a:t>
                </a:r>
                <a:r>
                  <a:rPr lang="es-ES" dirty="0" smtClean="0"/>
                  <a:t>.</a:t>
                </a:r>
              </a:p>
              <a:p>
                <a:r>
                  <a:rPr lang="es-ES" dirty="0" smtClean="0"/>
                  <a:t>La ley de </a:t>
                </a:r>
                <a:r>
                  <a:rPr lang="es-ES" dirty="0" err="1" smtClean="0"/>
                  <a:t>Amdahl</a:t>
                </a:r>
                <a:r>
                  <a:rPr lang="es-ES" dirty="0" smtClean="0"/>
                  <a:t> define la ganancia de rendimiento o aceleración global (AG) que se puede lograr como</a:t>
                </a:r>
              </a:p>
              <a:p>
                <a:endParaRPr lang="es-ES" dirty="0"/>
              </a:p>
              <a:p>
                <a:r>
                  <a:rPr lang="es-ES" dirty="0" smtClean="0"/>
                  <a:t>AG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𝑅𝑒𝑛𝑑𝑖𝑚𝑖𝑒𝑛𝑡𝑜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𝑢𝑡𝑖𝑙𝑖𝑧𝑎𝑛𝑑𝑜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𝑚𝑒𝑗𝑜𝑟𝑎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𝑐𝑢𝑎𝑛𝑑𝑜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𝑝𝑜𝑠𝑖𝑏𝑙𝑒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𝑅𝑒𝑛𝑑𝑖𝑚𝑖𝑒𝑛𝑡𝑜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  <m:func>
                          <m:func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𝑢𝑡𝑖𝑙𝑖𝑧𝑎𝑟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𝑚𝑒𝑗𝑜𝑟𝑎</m:t>
                            </m:r>
                          </m:e>
                        </m:func>
                      </m:den>
                    </m:f>
                  </m:oMath>
                </a14:m>
                <a:endParaRPr lang="es-ES" dirty="0" smtClean="0"/>
              </a:p>
              <a:p>
                <a:endParaRPr lang="es-ES" dirty="0"/>
              </a:p>
              <a:p>
                <a:r>
                  <a:rPr lang="es-AR" dirty="0" smtClean="0"/>
                  <a:t>AG=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𝑢𝑡𝑖𝑙𝑖𝑧𝑎𝑟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𝑙𝑎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𝑚𝑒𝑗𝑜𝑟𝑎</m:t>
                            </m:r>
                          </m:e>
                        </m:func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𝑢𝑡𝑖𝑙𝑖𝑧𝑎𝑛𝑑𝑜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𝑚𝑒𝑗𝑜𝑟𝑎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𝑐𝑢𝑎𝑛𝑑𝑜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𝑝𝑢𝑒𝑑𝑎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es-ES" dirty="0" smtClean="0"/>
              </a:p>
              <a:p>
                <a:r>
                  <a:rPr lang="es-ES" dirty="0" smtClean="0"/>
                  <a:t>La </a:t>
                </a:r>
                <a:r>
                  <a:rPr lang="es-ES" dirty="0"/>
                  <a:t>aceleración nos indica la rapidez con que se realizará una tarea utilizando una máquina con la mejora respecto a la misma máquina sin la mejora.</a:t>
                </a:r>
                <a:endParaRPr lang="it-IT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259"/>
                <a:ext cx="10515600" cy="4351338"/>
              </a:xfrm>
              <a:blipFill rotWithShape="0">
                <a:blip r:embed="rId2"/>
                <a:stretch>
                  <a:fillRect l="-812" t="-3221" r="-1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AR" dirty="0" smtClean="0"/>
              <a:t>Ley de </a:t>
            </a:r>
            <a:r>
              <a:rPr lang="es-AR" dirty="0" err="1" smtClean="0"/>
              <a:t>Amdahl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680"/>
                <a:ext cx="105156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s-AR" dirty="0" smtClean="0"/>
                  <a:t>Por lo expuesto, mejorar una fracción del total hará una mejora en el rendimiento que dependerá de la mayor utilización de la mejora.</a:t>
                </a:r>
              </a:p>
              <a:p>
                <a:endParaRPr lang="es-AR" dirty="0" smtClean="0"/>
              </a:p>
              <a:p>
                <a:r>
                  <a:rPr lang="es-AR" dirty="0" smtClean="0"/>
                  <a:t>Fracción mejorada=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𝑚𝑒𝑗𝑜𝑟𝑎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𝑇𝑖𝑒𝑚𝑝𝑜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𝑒𝑗𝑒𝑐𝑢𝑐𝑖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s-AR" b="0" dirty="0" smtClean="0"/>
              </a:p>
              <a:p>
                <a:endParaRPr lang="es-AR" dirty="0"/>
              </a:p>
              <a:p>
                <a:r>
                  <a:rPr lang="es-ES" dirty="0" smtClean="0"/>
                  <a:t>Llamaremos  </a:t>
                </a:r>
                <a:r>
                  <a:rPr lang="es-ES" b="1" dirty="0" smtClean="0"/>
                  <a:t>Aceleración mejorada </a:t>
                </a:r>
                <a:r>
                  <a:rPr lang="es-ES" dirty="0" smtClean="0"/>
                  <a:t>a la </a:t>
                </a:r>
                <a:r>
                  <a:rPr lang="es-ES" dirty="0"/>
                  <a:t>optimización lograda </a:t>
                </a:r>
                <a:r>
                  <a:rPr lang="es-ES" dirty="0" smtClean="0"/>
                  <a:t>en la ejecución de la porción mejorada; es </a:t>
                </a:r>
                <a:r>
                  <a:rPr lang="es-ES" dirty="0"/>
                  <a:t>decir cuanto más rápido se ejecutaría </a:t>
                </a:r>
                <a:r>
                  <a:rPr lang="es-ES" dirty="0" smtClean="0"/>
                  <a:t>esa porción de la </a:t>
                </a:r>
                <a:r>
                  <a:rPr lang="es-ES" dirty="0"/>
                  <a:t>tarea si solamente se utilizara el modo mejorado. </a:t>
                </a:r>
                <a:r>
                  <a:rPr lang="es-ES" dirty="0" smtClean="0"/>
                  <a:t>Siempre es mayor que 1.</a:t>
                </a:r>
              </a:p>
              <a:p>
                <a:endParaRPr lang="es-ES" dirty="0"/>
              </a:p>
              <a:p>
                <a:r>
                  <a:rPr lang="es-ES" dirty="0" smtClean="0"/>
                  <a:t>AG=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𝐹𝑟𝑎𝑐𝑐𝑖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𝑀𝑒𝑗𝑜𝑟𝑎𝑑𝑎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𝐹𝑟𝑎𝑐𝑐𝑖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𝑀𝑒𝑗𝑜𝑟𝑎𝑑𝑎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𝐴𝑐𝑒𝑙𝑒𝑟𝑎𝑐𝑖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𝑀𝑒𝑗𝑜𝑟𝑎𝑑𝑎</m:t>
                            </m:r>
                          </m:den>
                        </m:f>
                      </m:den>
                    </m:f>
                  </m:oMath>
                </a14:m>
                <a:r>
                  <a:rPr lang="it-IT" dirty="0" smtClean="0"/>
                  <a:t> </a:t>
                </a:r>
              </a:p>
              <a:p>
                <a:endParaRPr lang="es-AR" dirty="0" smtClean="0"/>
              </a:p>
              <a:p>
                <a:r>
                  <a:rPr lang="es-AR" dirty="0" smtClean="0"/>
                  <a:t>Un corolario de la ley de </a:t>
                </a:r>
                <a:r>
                  <a:rPr lang="es-AR" dirty="0" err="1" smtClean="0"/>
                  <a:t>Amdahl</a:t>
                </a:r>
                <a:r>
                  <a:rPr lang="es-AR" dirty="0" smtClean="0"/>
                  <a:t> es que si una mejora solo es utilizable por una fracción de una tarea, no se aumentará la velocidad de la tarea más que el recíproco de 1 menos esa fracción.</a:t>
                </a:r>
                <a:endParaRPr lang="es-AR" dirty="0"/>
              </a:p>
              <a:p>
                <a:endParaRPr lang="it-IT" dirty="0" smtClean="0"/>
              </a:p>
              <a:p>
                <a:endParaRPr lang="es-AR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680"/>
                <a:ext cx="10515600" cy="5032375"/>
              </a:xfrm>
              <a:blipFill rotWithShape="0">
                <a:blip r:embed="rId2"/>
                <a:stretch>
                  <a:fillRect l="-696" t="-2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Rendimiento del CPU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tiempo que ve el usuario es el tiempo transcurrido del programa, no el de la CPU. 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El tiempo de la CPU se puede dividir en </a:t>
            </a:r>
            <a:r>
              <a:rPr lang="es-AR" b="1" dirty="0" smtClean="0"/>
              <a:t>tiempo de CPU del usuario </a:t>
            </a:r>
            <a:r>
              <a:rPr lang="es-AR" dirty="0" smtClean="0"/>
              <a:t>y </a:t>
            </a:r>
            <a:r>
              <a:rPr lang="es-AR" b="1" dirty="0" smtClean="0"/>
              <a:t>tiempo de CPU del sistema</a:t>
            </a:r>
            <a:r>
              <a:rPr lang="es-AR" dirty="0" smtClean="0"/>
              <a:t> que es el tiempo empleado por el sistema operativo para realizar tareas del programa.</a:t>
            </a:r>
          </a:p>
          <a:p>
            <a:endParaRPr lang="es-AR" dirty="0" smtClean="0"/>
          </a:p>
          <a:p>
            <a:r>
              <a:rPr lang="es-AR" dirty="0" smtClean="0"/>
              <a:t>Lo </a:t>
            </a:r>
            <a:r>
              <a:rPr lang="es-AR" dirty="0" smtClean="0"/>
              <a:t>que nos interesa en este momento es el rendimiento de la CPU  o sea el tiempo de CPU del usuario.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34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Rendimiento de CPU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/>
              <a:t>computadoras tienen relojes que trabajan a una frecuencia constante. Estos eventos de tiempo se llaman ciclos, ciclos de reloj, pulsos de reloj, etc. (La frecuencia es la inversa del tiempo de un ciclos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 smtClean="0"/>
              <a:t>F [Hz] = 1/T[s]= </a:t>
            </a:r>
            <a:endParaRPr lang="es-AR" dirty="0"/>
          </a:p>
          <a:p>
            <a:endParaRPr lang="es-AR" dirty="0"/>
          </a:p>
          <a:p>
            <a:endParaRPr lang="es-AR" dirty="0" smtClean="0"/>
          </a:p>
          <a:p>
            <a:endParaRPr lang="it-I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69" y="3684029"/>
            <a:ext cx="4038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Rendimiento del CPU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44699" y="1825625"/>
                <a:ext cx="11745531" cy="4351338"/>
              </a:xfrm>
            </p:spPr>
            <p:txBody>
              <a:bodyPr/>
              <a:lstStyle/>
              <a:p>
                <a:r>
                  <a:rPr lang="es-AR" dirty="0" smtClean="0"/>
                  <a:t>T CPU = </a:t>
                </a:r>
                <a:r>
                  <a:rPr lang="es-AR" sz="2400" dirty="0" smtClean="0"/>
                  <a:t>Ciclos de reloj del CPU para un programa x Duración del ciclo de reloj</a:t>
                </a:r>
              </a:p>
              <a:p>
                <a:endParaRPr lang="es-AR" dirty="0"/>
              </a:p>
              <a:p>
                <a:r>
                  <a:rPr lang="es-AR" dirty="0" smtClean="0"/>
                  <a:t>T CPU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𝐶𝑖𝑐𝑙𝑜𝑠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𝑟𝑒𝑙𝑜𝑗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𝑝𝑟𝑜𝑔𝑟𝑎𝑚𝑎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𝐹𝑟𝑒𝑐𝑢𝑒𝑛𝑐𝑖𝑎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𝑑𝑒𝑙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𝑟𝑒𝑙𝑜𝑗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es-AR" dirty="0"/>
              </a:p>
              <a:p>
                <a:r>
                  <a:rPr lang="es-AR" dirty="0" smtClean="0"/>
                  <a:t>CPI (ciclos promedios por instrucción)=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𝐶𝑖𝑐𝑙𝑜𝑠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𝑟𝑒𝑙𝑜𝑗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𝑝𝑟𝑜𝑔𝑟𝑎𝑚𝑎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𝑅𝑒𝑐𝑢𝑒𝑛𝑡𝑜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𝑖𝑠𝑛𝑡𝑟𝑢𝑐𝑐𝑖𝑜𝑛𝑒𝑠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es-AR" dirty="0" smtClean="0"/>
              </a:p>
              <a:p>
                <a:r>
                  <a:rPr lang="es-AR" dirty="0" smtClean="0"/>
                  <a:t>T CPU=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𝑅𝑒𝑐𝑢𝑒𝑛𝑡𝑜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𝑖𝑛𝑠𝑡𝑟𝑢𝑐𝑐𝑖𝑜𝑛𝑒𝑠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𝐶𝑃𝐼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𝐹𝑟𝑒𝑐𝑢𝑒𝑛𝑐𝑖𝑎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𝑑𝑒𝑙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𝑟𝑒𝑙𝑜𝑗</m:t>
                        </m:r>
                      </m:den>
                    </m:f>
                  </m:oMath>
                </a14:m>
                <a:endParaRPr lang="it-IT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9" y="1825625"/>
                <a:ext cx="11745531" cy="4351338"/>
              </a:xfrm>
              <a:blipFill rotWithShape="0">
                <a:blip r:embed="rId2"/>
                <a:stretch>
                  <a:fillRect l="-934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3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Benchmark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La palabra</a:t>
            </a:r>
            <a:r>
              <a:rPr lang="es-AR" dirty="0"/>
              <a:t> inglesa </a:t>
            </a:r>
            <a:r>
              <a:rPr lang="es-AR" b="1" dirty="0" err="1"/>
              <a:t>benchmark</a:t>
            </a:r>
            <a:r>
              <a:rPr lang="es-AR" dirty="0"/>
              <a:t> </a:t>
            </a:r>
            <a:r>
              <a:rPr lang="es-AR" dirty="0" smtClean="0"/>
              <a:t>es </a:t>
            </a:r>
            <a:r>
              <a:rPr lang="es-AR" dirty="0"/>
              <a:t>una técnica utilizada para medir el rendimiento de un sistema o uno de sus componentes</a:t>
            </a:r>
            <a:r>
              <a:rPr lang="es-AR" dirty="0" smtClean="0"/>
              <a:t>. </a:t>
            </a:r>
          </a:p>
          <a:p>
            <a:r>
              <a:rPr lang="es-AR" dirty="0"/>
              <a:t>Más formalmente puede entenderse que una prueba de rendimiento es el resultado de la ejecución de un programa informático o un conjunto de programas en una máquina, con el objetivo de estimar el rendimiento de un elemento concreto, y poder comparar los resultados con máquinas similares.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7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Listado de algunos </a:t>
            </a:r>
            <a:r>
              <a:rPr lang="es-AR" dirty="0" err="1" smtClean="0"/>
              <a:t>Benchmark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>
                <a:hlinkClick r:id="rId2" tooltip="Crystalmark (aún no redactado)"/>
              </a:rPr>
              <a:t>Crystalmark</a:t>
            </a:r>
            <a:endParaRPr lang="it-IT" dirty="0"/>
          </a:p>
          <a:p>
            <a:r>
              <a:rPr lang="it-IT" dirty="0" err="1">
                <a:hlinkClick r:id="rId3" tooltip="Ciusbet"/>
              </a:rPr>
              <a:t>Ciusbet</a:t>
            </a:r>
            <a:endParaRPr lang="it-IT" dirty="0"/>
          </a:p>
          <a:p>
            <a:r>
              <a:rPr lang="it-IT" dirty="0" err="1">
                <a:hlinkClick r:id="rId4" tooltip="Dhrystone"/>
              </a:rPr>
              <a:t>Dhrystone</a:t>
            </a:r>
            <a:endParaRPr lang="it-IT" dirty="0"/>
          </a:p>
          <a:p>
            <a:r>
              <a:rPr lang="it-IT" dirty="0" err="1">
                <a:hlinkClick r:id="rId5" tooltip="ICOMP"/>
              </a:rPr>
              <a:t>iCOMP</a:t>
            </a:r>
            <a:endParaRPr lang="it-IT" dirty="0"/>
          </a:p>
          <a:p>
            <a:r>
              <a:rPr lang="it-IT" dirty="0" err="1">
                <a:hlinkClick r:id="rId6" tooltip="Linpack"/>
              </a:rPr>
              <a:t>Linpack</a:t>
            </a:r>
            <a:endParaRPr lang="it-IT" dirty="0"/>
          </a:p>
          <a:p>
            <a:r>
              <a:rPr lang="it-IT" dirty="0" err="1">
                <a:hlinkClick r:id="rId7" tooltip="Livermore"/>
              </a:rPr>
              <a:t>Livermore</a:t>
            </a:r>
            <a:endParaRPr lang="it-IT" dirty="0"/>
          </a:p>
          <a:p>
            <a:r>
              <a:rPr lang="it-IT" dirty="0">
                <a:hlinkClick r:id="rId8" tooltip="SPEC"/>
              </a:rPr>
              <a:t>SPEC</a:t>
            </a:r>
            <a:r>
              <a:rPr lang="it-IT" dirty="0"/>
              <a:t> (</a:t>
            </a:r>
            <a:r>
              <a:rPr lang="it-IT" dirty="0" err="1"/>
              <a:t>SPECint</a:t>
            </a:r>
            <a:r>
              <a:rPr lang="it-IT" dirty="0"/>
              <a:t> y </a:t>
            </a:r>
            <a:r>
              <a:rPr lang="it-IT" dirty="0" err="1"/>
              <a:t>SPECfp</a:t>
            </a:r>
            <a:r>
              <a:rPr lang="it-IT" dirty="0"/>
              <a:t>, </a:t>
            </a:r>
            <a:r>
              <a:rPr lang="it-IT" dirty="0" err="1"/>
              <a:t>orientados</a:t>
            </a:r>
            <a:r>
              <a:rPr lang="it-IT" dirty="0"/>
              <a:t> a la </a:t>
            </a:r>
            <a:r>
              <a:rPr lang="it-IT" dirty="0" err="1"/>
              <a:t>unidad</a:t>
            </a:r>
            <a:r>
              <a:rPr lang="it-IT" dirty="0"/>
              <a:t> de </a:t>
            </a:r>
            <a:r>
              <a:rPr lang="it-IT" dirty="0" err="1"/>
              <a:t>enteros</a:t>
            </a:r>
            <a:r>
              <a:rPr lang="it-IT" dirty="0"/>
              <a:t> y punto </a:t>
            </a:r>
            <a:r>
              <a:rPr lang="it-IT" dirty="0" err="1"/>
              <a:t>flotante</a:t>
            </a:r>
            <a:r>
              <a:rPr lang="it-IT" dirty="0"/>
              <a:t>, </a:t>
            </a:r>
            <a:r>
              <a:rPr lang="it-IT" dirty="0" err="1"/>
              <a:t>respectivamente</a:t>
            </a:r>
            <a:r>
              <a:rPr lang="it-IT" dirty="0"/>
              <a:t>)</a:t>
            </a:r>
          </a:p>
          <a:p>
            <a:r>
              <a:rPr lang="it-IT" dirty="0" err="1" smtClean="0">
                <a:hlinkClick r:id="rId9" tooltip="Whetstone (benchmark)"/>
              </a:rPr>
              <a:t>Whetstone</a:t>
            </a:r>
            <a:endParaRPr lang="it-IT" dirty="0" smtClean="0"/>
          </a:p>
          <a:p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Noticia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5">
                    <a:lumMod val="75000"/>
                  </a:schemeClr>
                </a:solidFill>
              </a:rPr>
              <a:t>destacada</a:t>
            </a:r>
            <a:r>
              <a:rPr lang="it-IT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it-IT" dirty="0" smtClean="0"/>
              <a:t>https</a:t>
            </a:r>
            <a:r>
              <a:rPr lang="it-IT" dirty="0"/>
              <a:t>://elchapuzasinformatico.com/2021/08/el-intel-core-i9-12900k-se-pasea-por-el-benchmark-pugetbench/</a:t>
            </a:r>
          </a:p>
        </p:txBody>
      </p:sp>
    </p:spTree>
    <p:extLst>
      <p:ext uri="{BB962C8B-B14F-4D97-AF65-F5344CB8AC3E}">
        <p14:creationId xmlns:p14="http://schemas.microsoft.com/office/powerpoint/2010/main" val="26213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356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Rendimiento</vt:lpstr>
      <vt:lpstr>Tiempo de ejecución y Rendimiento</vt:lpstr>
      <vt:lpstr>Ley de Amdahl</vt:lpstr>
      <vt:lpstr>Ley de Amdahl</vt:lpstr>
      <vt:lpstr>Rendimiento del CPU</vt:lpstr>
      <vt:lpstr>Rendimiento de CPU</vt:lpstr>
      <vt:lpstr>Rendimiento del CPU</vt:lpstr>
      <vt:lpstr>Benchmark</vt:lpstr>
      <vt:lpstr>Listado de algunos Benchmark</vt:lpstr>
      <vt:lpstr>Referencias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15</cp:revision>
  <dcterms:created xsi:type="dcterms:W3CDTF">2021-08-24T13:23:31Z</dcterms:created>
  <dcterms:modified xsi:type="dcterms:W3CDTF">2021-08-25T20:30:08Z</dcterms:modified>
</cp:coreProperties>
</file>