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4" r:id="rId3"/>
    <p:sldId id="268" r:id="rId4"/>
    <p:sldId id="269" r:id="rId5"/>
    <p:sldId id="270" r:id="rId6"/>
    <p:sldId id="271" r:id="rId7"/>
    <p:sldId id="273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>
      <p:cViewPr varScale="1">
        <p:scale>
          <a:sx n="86" d="100"/>
          <a:sy n="86" d="100"/>
        </p:scale>
        <p:origin x="14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BB962-2C22-4EA7-A7C2-A16C554513E4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738E3-0C9F-4EB7-9BE1-E7F18D92E3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28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77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8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8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3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0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0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37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43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19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5324-E47D-492B-9D1A-3DE50FB10BF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46A4-CB25-49D2-8CA9-BCF6CDE34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elmer.com/CMSResources/Images/44-74849tch_icpmsthirtyminuteguide.pdf" TargetMode="External"/><Relationship Id="rId2" Type="http://schemas.openxmlformats.org/officeDocument/2006/relationships/hyperlink" Target="https://www.perkinelmer.com/CMSResources/Images/44-74379ATL_TableOfPolyatomicInterferenc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9january2017snapshot.epa.gov/sites/production/files/2015-06/documents/icpms_fgd_collision-reaction_cell_procedure_draft_03-11-2013.pdf" TargetMode="External"/><Relationship Id="rId5" Type="http://schemas.openxmlformats.org/officeDocument/2006/relationships/hyperlink" Target="https://www.youtube.com/watch?v=4PRS17oa3I4" TargetMode="External"/><Relationship Id="rId4" Type="http://schemas.openxmlformats.org/officeDocument/2006/relationships/hyperlink" Target="https://www.inorganicventures.com/pub/media/wysiwyg/files/IOV_ICP_OperationsGuid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B147-BE89-42C2-BD55-C16337BEE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02624" cy="2520280"/>
          </a:xfrm>
        </p:spPr>
        <p:txBody>
          <a:bodyPr>
            <a:normAutofit/>
          </a:bodyPr>
          <a:lstStyle/>
          <a:p>
            <a:r>
              <a:rPr lang="en-CA" dirty="0"/>
              <a:t>ICP-MS Data Analysis using          R Studio and 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7D88-9B86-4D7F-AF2A-893D28EF4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6" y="4437112"/>
            <a:ext cx="8784976" cy="17526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Created by Tomas Richardson-Sanchez </a:t>
            </a:r>
            <a:br>
              <a:rPr lang="en-CA" dirty="0"/>
            </a:br>
            <a:r>
              <a:rPr lang="en-CA" dirty="0"/>
              <a:t>(Murphy lab, Department of Microbiology &amp; Immunology, University of British Columbia)</a:t>
            </a:r>
          </a:p>
          <a:p>
            <a:r>
              <a:rPr lang="en-CA"/>
              <a:t>Last updated March 30,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72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ICP-MS Data Analysis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976664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/>
              <a:t>R analysis requires two .csv files: Data output from ICP-MS (‘</a:t>
            </a:r>
            <a:r>
              <a:rPr lang="en-CA" sz="1800" b="1" dirty="0" err="1"/>
              <a:t>Sample_run</a:t>
            </a:r>
            <a:r>
              <a:rPr lang="en-CA" sz="1800" dirty="0"/>
              <a:t>’) and sample preparation (‘</a:t>
            </a:r>
            <a:r>
              <a:rPr lang="en-CA" sz="1800" b="1" dirty="0" err="1"/>
              <a:t>Sample_digest</a:t>
            </a:r>
            <a:r>
              <a:rPr lang="en-CA" sz="1800" dirty="0"/>
              <a:t>’).</a:t>
            </a:r>
          </a:p>
          <a:p>
            <a:endParaRPr lang="en-CA" sz="1800" dirty="0"/>
          </a:p>
          <a:p>
            <a:r>
              <a:rPr lang="en-CA" sz="1800" dirty="0"/>
              <a:t>Made a new R-compatible </a:t>
            </a:r>
            <a:r>
              <a:rPr lang="en-CA" sz="1800" dirty="0" err="1"/>
              <a:t>Sample_digest</a:t>
            </a:r>
            <a:r>
              <a:rPr lang="en-CA" sz="1800" dirty="0"/>
              <a:t> template which can calculate digestion and dilution factors for us. We can decide on whether to keep the usual sample submission forms (usually done on paper then scanned to .pdf).</a:t>
            </a:r>
          </a:p>
          <a:p>
            <a:endParaRPr lang="en-CA" sz="1800" dirty="0"/>
          </a:p>
          <a:p>
            <a:r>
              <a:rPr lang="en-CA" sz="1800" b="1" u="sng" dirty="0"/>
              <a:t>Guidelines for running R script</a:t>
            </a:r>
            <a:r>
              <a:rPr lang="en-CA" sz="1800" dirty="0"/>
              <a:t>: </a:t>
            </a:r>
            <a:br>
              <a:rPr lang="en-CA" sz="1800" dirty="0"/>
            </a:br>
            <a:r>
              <a:rPr lang="en-CA" sz="1800" dirty="0"/>
              <a:t>-Sample names MUST be consistent between these two files.</a:t>
            </a:r>
            <a:br>
              <a:rPr lang="en-CA" sz="1800" dirty="0"/>
            </a:br>
            <a:r>
              <a:rPr lang="en-CA" sz="1800" dirty="0"/>
              <a:t>-Must rename columns – add </a:t>
            </a:r>
            <a:r>
              <a:rPr lang="en-CA" sz="1800" dirty="0" err="1"/>
              <a:t>Sample_name</a:t>
            </a:r>
            <a:r>
              <a:rPr lang="en-CA" sz="1800" dirty="0"/>
              <a:t>, </a:t>
            </a:r>
            <a:r>
              <a:rPr lang="en-CA" sz="1800" dirty="0" err="1"/>
              <a:t>Sequence_position</a:t>
            </a:r>
            <a:r>
              <a:rPr lang="en-CA" sz="1800" dirty="0"/>
              <a:t>, use underscore between element and mass and remove the (cps) (e.g. Fe_56, not Fe 56 (cps)), remove ‘data file’, ‘acquisition time’ and ‘method file’ columns.</a:t>
            </a:r>
            <a:br>
              <a:rPr lang="en-CA" sz="1800" dirty="0"/>
            </a:br>
            <a:r>
              <a:rPr lang="en-CA" sz="1800" dirty="0"/>
              <a:t>-Must name standards ‘1 ppb standard’ for drift and ‘X ppb metal standard’ for standard curve.</a:t>
            </a:r>
            <a:br>
              <a:rPr lang="en-CA" sz="1800" dirty="0"/>
            </a:br>
            <a:r>
              <a:rPr lang="en-CA" sz="1800" dirty="0"/>
              <a:t>-Save files as .csv, not excel</a:t>
            </a:r>
            <a:br>
              <a:rPr lang="en-CA" sz="1800" dirty="0"/>
            </a:br>
            <a:r>
              <a:rPr lang="en-CA" sz="1800" dirty="0"/>
              <a:t>-Use latest version of </a:t>
            </a:r>
            <a:r>
              <a:rPr lang="en-CA" sz="1800" dirty="0" err="1"/>
              <a:t>Rstudio</a:t>
            </a:r>
            <a:r>
              <a:rPr lang="en-CA" sz="1800" dirty="0"/>
              <a:t>. Installation and loading of relevant R packages is included in the script.</a:t>
            </a:r>
            <a:br>
              <a:rPr lang="en-CA" sz="1800" dirty="0"/>
            </a:br>
            <a:r>
              <a:rPr lang="en-CA" sz="1800" dirty="0"/>
              <a:t>-Once script is open edit the file names in the script according to how you have named your files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sz="1800" b="1" u="sng" dirty="0"/>
              <a:t>R scripts</a:t>
            </a:r>
            <a:r>
              <a:rPr lang="en-CA" sz="1800" dirty="0"/>
              <a:t>: </a:t>
            </a:r>
            <a:br>
              <a:rPr lang="en-CA" sz="1800" dirty="0"/>
            </a:br>
            <a:r>
              <a:rPr lang="en-CA" sz="1800" dirty="0"/>
              <a:t>‘ICPMS data analysis script (iron only)’ – Basic script for analysing iron only</a:t>
            </a:r>
            <a:br>
              <a:rPr lang="en-CA" sz="1800" dirty="0"/>
            </a:br>
            <a:r>
              <a:rPr lang="en-CA" sz="1800" dirty="0"/>
              <a:t>‘ICPMS data analysis script (all metals)’ – Script for any combination of metals (includes drift adjustment)</a:t>
            </a:r>
            <a:br>
              <a:rPr lang="en-CA" sz="1800" dirty="0"/>
            </a:br>
            <a:r>
              <a:rPr lang="en-CA" sz="1800" dirty="0"/>
              <a:t>‘ICPMS data analysis script (all metals no </a:t>
            </a:r>
            <a:r>
              <a:rPr lang="en-CA" sz="1800" dirty="0" err="1"/>
              <a:t>driftadjust</a:t>
            </a:r>
            <a:r>
              <a:rPr lang="en-CA" sz="1800" dirty="0"/>
              <a:t>)’ – Script for any combination of metals (no drift adjustment)</a:t>
            </a:r>
            <a:br>
              <a:rPr lang="en-CA" sz="1800" dirty="0"/>
            </a:br>
            <a:r>
              <a:rPr lang="en-CA" sz="1800" dirty="0"/>
              <a:t>*Martin </a:t>
            </a:r>
            <a:r>
              <a:rPr lang="en-CA" sz="1800" dirty="0" err="1"/>
              <a:t>Queinnec</a:t>
            </a:r>
            <a:r>
              <a:rPr lang="en-CA" sz="1800" dirty="0"/>
              <a:t> (PhD candidate, UBC Forestry department) adapted the ‘iron only’ script by writing extra data sorting and ‘for loops’ to allow analysis of all metals.</a:t>
            </a:r>
          </a:p>
          <a:p>
            <a:pPr marL="0" indent="0">
              <a:buNone/>
            </a:pPr>
            <a:endParaRPr lang="en-CA" sz="1800" dirty="0"/>
          </a:p>
          <a:p>
            <a:r>
              <a:rPr lang="en-CA" sz="1800" b="1" dirty="0"/>
              <a:t>Drift adjustment </a:t>
            </a:r>
            <a:r>
              <a:rPr lang="en-CA" sz="1800" dirty="0"/>
              <a:t>– Unsure if this step should be included. There does not always appear to be drift, and adjusting the data based on a </a:t>
            </a:r>
            <a:r>
              <a:rPr lang="en-CA" sz="1800" dirty="0" err="1"/>
              <a:t>trendline</a:t>
            </a:r>
            <a:r>
              <a:rPr lang="en-CA" sz="1800" dirty="0"/>
              <a:t> of ‘1 ppb metal’ samples may be skewing the data in some cases. </a:t>
            </a:r>
            <a:br>
              <a:rPr lang="en-CA" sz="1800" dirty="0"/>
            </a:br>
            <a:r>
              <a:rPr lang="en-CA" sz="1800" dirty="0"/>
              <a:t>*Considering including conditional in R script: ‘apply drift adjustment if |m| &gt; x and R</a:t>
            </a:r>
            <a:r>
              <a:rPr lang="en-CA" sz="1800" baseline="30000" dirty="0"/>
              <a:t>2</a:t>
            </a:r>
            <a:r>
              <a:rPr lang="en-CA" sz="1800" dirty="0"/>
              <a:t> &gt; y’</a:t>
            </a:r>
          </a:p>
        </p:txBody>
      </p:sp>
    </p:spTree>
    <p:extLst>
      <p:ext uri="{BB962C8B-B14F-4D97-AF65-F5344CB8AC3E}">
        <p14:creationId xmlns:p14="http://schemas.microsoft.com/office/powerpoint/2010/main" val="37490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ICP-MS Data Analysis (Microsoft Excel)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5185150" cy="597666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n-CA" sz="1800" dirty="0"/>
              <a:t>Check for signal carryover or outliers.</a:t>
            </a:r>
          </a:p>
          <a:p>
            <a:pPr>
              <a:buAutoNum type="arabicPeriod"/>
            </a:pPr>
            <a:r>
              <a:rPr lang="en-CA" sz="1800" dirty="0"/>
              <a:t>Separate raw data for each metal into a separate tab. </a:t>
            </a:r>
          </a:p>
          <a:p>
            <a:pPr>
              <a:buAutoNum type="arabicPeriod"/>
            </a:pPr>
            <a:r>
              <a:rPr lang="en-CA" sz="1800" dirty="0"/>
              <a:t>Sort rows into 1 ppb standards, blanks, standard curves, and analytical samples.</a:t>
            </a:r>
          </a:p>
          <a:p>
            <a:pPr>
              <a:buAutoNum type="arabicPeriod"/>
            </a:pPr>
            <a:r>
              <a:rPr lang="en-CA" sz="1800" dirty="0"/>
              <a:t>Adjust all signals for the amount of </a:t>
            </a:r>
            <a:r>
              <a:rPr lang="en-CA" sz="1800" dirty="0" err="1"/>
              <a:t>Sc</a:t>
            </a:r>
            <a:r>
              <a:rPr lang="en-CA" sz="1800" dirty="0"/>
              <a:t> (internal standard) detected.</a:t>
            </a:r>
          </a:p>
          <a:p>
            <a:pPr>
              <a:buAutoNum type="arabicPeriod"/>
            </a:pPr>
            <a:r>
              <a:rPr lang="en-CA" sz="1800" dirty="0"/>
              <a:t>Calculate drift using 1 ppb metal standards and adjust all other signals accordingly.</a:t>
            </a:r>
          </a:p>
          <a:p>
            <a:pPr>
              <a:buAutoNum type="arabicPeriod"/>
            </a:pPr>
            <a:r>
              <a:rPr lang="en-CA" sz="1800" dirty="0"/>
              <a:t>Calculate the average blank value and use this to blank correct all other signals. </a:t>
            </a:r>
          </a:p>
          <a:p>
            <a:pPr>
              <a:buAutoNum type="arabicPeriod"/>
            </a:pPr>
            <a:r>
              <a:rPr lang="en-CA" sz="1800" dirty="0"/>
              <a:t>Graph standard curve after converting metal standard sample (e.g. 0.1 ppb metal standard) names to numeric values (e.g. 0.1)</a:t>
            </a:r>
          </a:p>
          <a:p>
            <a:pPr>
              <a:buAutoNum type="arabicPeriod"/>
            </a:pPr>
            <a:r>
              <a:rPr lang="en-CA" sz="1800" dirty="0"/>
              <a:t>Plot </a:t>
            </a:r>
            <a:r>
              <a:rPr lang="en-CA" sz="1800" dirty="0" err="1"/>
              <a:t>trendline</a:t>
            </a:r>
            <a:r>
              <a:rPr lang="en-CA" sz="1800" dirty="0"/>
              <a:t> of standard curve and use gradient as divisor to convert metal concentration to ppb.</a:t>
            </a:r>
          </a:p>
          <a:p>
            <a:pPr>
              <a:buAutoNum type="arabicPeriod"/>
            </a:pPr>
            <a:r>
              <a:rPr lang="en-CA" sz="1800" dirty="0"/>
              <a:t>Adjust metal concentration for scandium dilution during Wet Ash digestion and then by the sample dilution during digestion to get the metal concentration in the original sample.</a:t>
            </a:r>
          </a:p>
          <a:p>
            <a:pPr>
              <a:buAutoNum type="arabicPeriod"/>
            </a:pPr>
            <a:r>
              <a:rPr lang="en-CA" sz="1800" dirty="0"/>
              <a:t>Use raw RSD value (%) of each sample to calculate error in ppb.</a:t>
            </a:r>
          </a:p>
          <a:p>
            <a:pPr>
              <a:buAutoNum type="arabicPeriod"/>
            </a:pPr>
            <a:r>
              <a:rPr lang="en-CA" sz="1800" dirty="0"/>
              <a:t>Calculate standard deviation of blanks and multiply by 3 to get detection limit in cps, then convert to ppb using gradient of standard curve </a:t>
            </a:r>
            <a:r>
              <a:rPr lang="en-CA" sz="1800" dirty="0" err="1"/>
              <a:t>trendline</a:t>
            </a:r>
            <a:r>
              <a:rPr lang="en-CA" sz="1800" dirty="0"/>
              <a:t>.</a:t>
            </a:r>
          </a:p>
          <a:p>
            <a:pPr>
              <a:buAutoNum type="arabicPeriod"/>
            </a:pPr>
            <a:r>
              <a:rPr lang="en-CA" sz="1800" dirty="0"/>
              <a:t>Repeat steps 2-11 for each metal.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 r="82884" b="20228"/>
          <a:stretch/>
        </p:blipFill>
        <p:spPr bwMode="auto">
          <a:xfrm>
            <a:off x="5292080" y="975225"/>
            <a:ext cx="3851920" cy="493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5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Data Analysis Steps 4-5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780928"/>
            <a:ext cx="8856984" cy="388843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CA" sz="1800" b="1" dirty="0"/>
              <a:t>Adjust all signals for the amount of </a:t>
            </a:r>
            <a:r>
              <a:rPr lang="en-CA" sz="1800" b="1" dirty="0" err="1"/>
              <a:t>Sc</a:t>
            </a:r>
            <a:r>
              <a:rPr lang="en-CA" sz="1800" b="1" dirty="0"/>
              <a:t> (internal standard) detected.</a:t>
            </a:r>
            <a:br>
              <a:rPr lang="en-CA" sz="1800" dirty="0"/>
            </a:br>
            <a:r>
              <a:rPr lang="en-CA" sz="1800" u="sng" dirty="0" err="1"/>
              <a:t>Sc</a:t>
            </a:r>
            <a:r>
              <a:rPr lang="en-CA" sz="1800" u="sng" dirty="0"/>
              <a:t> factor</a:t>
            </a:r>
            <a:r>
              <a:rPr lang="en-CA" sz="1800" dirty="0"/>
              <a:t> is calculated for each sample by dividing the raw </a:t>
            </a:r>
            <a:r>
              <a:rPr lang="en-CA" sz="1800" u="sng" dirty="0" err="1"/>
              <a:t>Sc</a:t>
            </a:r>
            <a:r>
              <a:rPr lang="en-CA" sz="1800" u="sng" dirty="0"/>
              <a:t> cps</a:t>
            </a:r>
            <a:r>
              <a:rPr lang="en-CA" sz="1800" dirty="0"/>
              <a:t> value by a fixed value (usually the first </a:t>
            </a:r>
            <a:r>
              <a:rPr lang="en-CA" sz="1800" dirty="0" err="1"/>
              <a:t>Sc</a:t>
            </a:r>
            <a:r>
              <a:rPr lang="en-CA" sz="1800" dirty="0"/>
              <a:t> factor value). All </a:t>
            </a:r>
            <a:r>
              <a:rPr lang="en-CA" sz="1800" u="sng" dirty="0"/>
              <a:t>Ca 45 cps</a:t>
            </a:r>
            <a:r>
              <a:rPr lang="en-CA" sz="1800" dirty="0"/>
              <a:t> values are then multiplied by their </a:t>
            </a:r>
            <a:r>
              <a:rPr lang="en-CA" sz="1800" u="sng" dirty="0" err="1"/>
              <a:t>Sc</a:t>
            </a:r>
            <a:r>
              <a:rPr lang="en-CA" sz="1800" u="sng" dirty="0"/>
              <a:t> factor </a:t>
            </a:r>
            <a:r>
              <a:rPr lang="en-CA" sz="1800" dirty="0"/>
              <a:t>to give </a:t>
            </a:r>
            <a:r>
              <a:rPr lang="en-CA" sz="1800" u="sng" dirty="0"/>
              <a:t>Ca adjust for Sc</a:t>
            </a:r>
            <a:r>
              <a:rPr lang="en-CA" sz="1800" dirty="0"/>
              <a:t>. Do this for all samples in tab.</a:t>
            </a:r>
          </a:p>
          <a:p>
            <a:pPr>
              <a:buAutoNum type="arabicPeriod" startAt="4"/>
            </a:pPr>
            <a:r>
              <a:rPr lang="en-CA" sz="1800" b="1" dirty="0"/>
              <a:t>Calculate drift using 1 ppb metal standards and adjust all other signals accordingly.</a:t>
            </a:r>
            <a:br>
              <a:rPr lang="en-CA" sz="1800" b="1" dirty="0"/>
            </a:br>
            <a:r>
              <a:rPr lang="en-CA" sz="1800" dirty="0"/>
              <a:t>For 1 ppb metal standards, plot </a:t>
            </a:r>
            <a:r>
              <a:rPr lang="en-CA" sz="1800" u="sng" dirty="0"/>
              <a:t>Ca adjust for </a:t>
            </a:r>
            <a:r>
              <a:rPr lang="en-CA" sz="1800" u="sng" dirty="0" err="1"/>
              <a:t>Sc</a:t>
            </a:r>
            <a:r>
              <a:rPr lang="en-CA" sz="1800" dirty="0"/>
              <a:t> (y-axis) against </a:t>
            </a:r>
            <a:r>
              <a:rPr lang="en-CA" sz="1800" u="sng" dirty="0"/>
              <a:t>sequence position </a:t>
            </a:r>
            <a:r>
              <a:rPr lang="en-CA" sz="1800" dirty="0"/>
              <a:t>(integer value in left column, x-axis) and add </a:t>
            </a:r>
            <a:r>
              <a:rPr lang="en-CA" sz="1800" dirty="0" err="1"/>
              <a:t>trendline</a:t>
            </a:r>
            <a:r>
              <a:rPr lang="en-CA" sz="1800" dirty="0"/>
              <a:t> with equation (y = mx + b) to see the signal drift throughout the run. Apply a drift adjustment to all </a:t>
            </a:r>
            <a:r>
              <a:rPr lang="en-CA" sz="1800" u="sng" dirty="0"/>
              <a:t>Ca adjust for </a:t>
            </a:r>
            <a:r>
              <a:rPr lang="en-CA" sz="1800" u="sng" dirty="0" err="1"/>
              <a:t>Sc</a:t>
            </a:r>
            <a:r>
              <a:rPr lang="en-CA" sz="1800" u="sng" dirty="0"/>
              <a:t> </a:t>
            </a:r>
            <a:r>
              <a:rPr lang="en-CA" sz="1800" dirty="0"/>
              <a:t>samples in tab with the formula (</a:t>
            </a:r>
            <a:r>
              <a:rPr lang="en-CA" sz="1800" u="sng" dirty="0"/>
              <a:t>Ca adjust for </a:t>
            </a:r>
            <a:r>
              <a:rPr lang="en-CA" sz="1800" u="sng" dirty="0" err="1"/>
              <a:t>Sc</a:t>
            </a:r>
            <a:r>
              <a:rPr lang="en-CA" sz="1800" dirty="0"/>
              <a:t>) – m(</a:t>
            </a:r>
            <a:r>
              <a:rPr lang="en-CA" sz="1800" u="sng" dirty="0"/>
              <a:t>sequence position </a:t>
            </a:r>
            <a:r>
              <a:rPr lang="en-CA" sz="1800" dirty="0"/>
              <a:t>– value of sequence position for first 1 ppb metal standard). For example, the first 1 ppb metal standard  has sequence position 19 and the </a:t>
            </a:r>
            <a:r>
              <a:rPr lang="en-CA" sz="1800" dirty="0" err="1"/>
              <a:t>trendline</a:t>
            </a:r>
            <a:r>
              <a:rPr lang="en-CA" sz="1800" dirty="0"/>
              <a:t> has gradient m=-0.5947. Calculate the </a:t>
            </a:r>
            <a:r>
              <a:rPr lang="en-CA" sz="1800" u="sng" dirty="0"/>
              <a:t>Drift Adjust </a:t>
            </a:r>
            <a:r>
              <a:rPr lang="en-CA" sz="1800" dirty="0"/>
              <a:t>for the second 1 ppb metal standard (sequence position 24, Ca adjust for </a:t>
            </a:r>
            <a:r>
              <a:rPr lang="en-CA" sz="1800" dirty="0" err="1"/>
              <a:t>Sc</a:t>
            </a:r>
            <a:r>
              <a:rPr lang="en-CA" sz="1800" dirty="0"/>
              <a:t> 585.4293) as 585.4293 – (-0.5947)(24 – 19) = 585.4293 + 0.5947(5) = 588.4163</a:t>
            </a:r>
            <a:endParaRPr lang="en-CA" sz="1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1" r="61667" b="63951"/>
          <a:stretch/>
        </p:blipFill>
        <p:spPr bwMode="auto">
          <a:xfrm>
            <a:off x="72008" y="908720"/>
            <a:ext cx="9036496" cy="172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9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t="39506" r="58333" b="27572"/>
          <a:stretch/>
        </p:blipFill>
        <p:spPr bwMode="auto">
          <a:xfrm>
            <a:off x="72008" y="888917"/>
            <a:ext cx="9036496" cy="247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Data Analysis 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501008"/>
            <a:ext cx="8856984" cy="316835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CA" sz="1800" b="1" dirty="0"/>
              <a:t>Calculate the average blank value and use this to blank correct all other signals. </a:t>
            </a:r>
            <a:br>
              <a:rPr lang="en-CA" sz="1800" dirty="0"/>
            </a:br>
            <a:r>
              <a:rPr lang="en-CA" sz="1800" dirty="0"/>
              <a:t>Plot Blank </a:t>
            </a:r>
            <a:r>
              <a:rPr lang="en-CA" sz="1800" u="sng" dirty="0"/>
              <a:t>Drift Adjust </a:t>
            </a:r>
            <a:r>
              <a:rPr lang="en-CA" sz="1800" dirty="0"/>
              <a:t>vs </a:t>
            </a:r>
            <a:r>
              <a:rPr lang="en-CA" sz="1800" u="sng" dirty="0"/>
              <a:t>Sequence position </a:t>
            </a:r>
            <a:r>
              <a:rPr lang="en-CA" sz="1800" dirty="0"/>
              <a:t>to check visually for outliers. High values following concentrated samples result from signal carryover and must be removed. Take the average (</a:t>
            </a:r>
            <a:r>
              <a:rPr lang="en-CA" sz="1800" u="sng" dirty="0"/>
              <a:t>Blank average</a:t>
            </a:r>
            <a:r>
              <a:rPr lang="en-CA" sz="1800" dirty="0"/>
              <a:t>) and standard deviation (</a:t>
            </a:r>
            <a:r>
              <a:rPr lang="en-CA" sz="1800" u="sng" dirty="0"/>
              <a:t>Blank STD</a:t>
            </a:r>
            <a:r>
              <a:rPr lang="en-CA" sz="1800" dirty="0"/>
              <a:t>) of </a:t>
            </a:r>
            <a:r>
              <a:rPr lang="en-CA" sz="1800" u="sng" dirty="0"/>
              <a:t>Drift Adjust </a:t>
            </a:r>
            <a:r>
              <a:rPr lang="en-CA" sz="1800" dirty="0"/>
              <a:t>values from all blanks. </a:t>
            </a:r>
            <a:r>
              <a:rPr lang="en-CA" sz="1800" dirty="0" err="1"/>
              <a:t>Substract</a:t>
            </a:r>
            <a:r>
              <a:rPr lang="en-CA" sz="1800" dirty="0"/>
              <a:t> the </a:t>
            </a:r>
            <a:r>
              <a:rPr lang="en-CA" sz="1800" u="sng" dirty="0"/>
              <a:t>Blank average </a:t>
            </a:r>
            <a:r>
              <a:rPr lang="en-CA" sz="1800" dirty="0"/>
              <a:t>from all analytical sample </a:t>
            </a:r>
            <a:r>
              <a:rPr lang="en-CA" sz="1800" u="sng" dirty="0"/>
              <a:t>Drift adjust </a:t>
            </a:r>
            <a:r>
              <a:rPr lang="en-CA" sz="1800" dirty="0"/>
              <a:t>values to give </a:t>
            </a:r>
            <a:r>
              <a:rPr lang="en-CA" sz="1800" u="sng" dirty="0"/>
              <a:t>Ca Blank corrected</a:t>
            </a:r>
            <a:r>
              <a:rPr lang="en-CA" sz="1800" dirty="0"/>
              <a:t>. The </a:t>
            </a:r>
            <a:r>
              <a:rPr lang="en-CA" sz="1800" u="sng" dirty="0"/>
              <a:t>Detection limit (cps)</a:t>
            </a:r>
            <a:r>
              <a:rPr lang="en-CA" sz="1800" dirty="0"/>
              <a:t> = </a:t>
            </a:r>
            <a:r>
              <a:rPr lang="en-CA" sz="1800" u="sng" dirty="0"/>
              <a:t>Blank STD</a:t>
            </a:r>
            <a:r>
              <a:rPr lang="en-CA" sz="1800" dirty="0"/>
              <a:t> x 3, and can be converted to ppb later (step 8).</a:t>
            </a:r>
          </a:p>
        </p:txBody>
      </p:sp>
    </p:spTree>
    <p:extLst>
      <p:ext uri="{BB962C8B-B14F-4D97-AF65-F5344CB8AC3E}">
        <p14:creationId xmlns:p14="http://schemas.microsoft.com/office/powerpoint/2010/main" val="38826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Data Analysis Steps 7-8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068960"/>
            <a:ext cx="8856984" cy="36003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CA" sz="1800" b="1" dirty="0"/>
              <a:t>Graph standard curve after converting metal standard sample (e.g. 0.1 ppb metal standard) names to numeric values (e.g. 0.1).</a:t>
            </a:r>
            <a:br>
              <a:rPr lang="en-CA" sz="1800" dirty="0"/>
            </a:br>
            <a:r>
              <a:rPr lang="en-CA" sz="1800" dirty="0"/>
              <a:t>Assign numerical values (</a:t>
            </a:r>
            <a:r>
              <a:rPr lang="en-CA" sz="1800" u="sng" dirty="0"/>
              <a:t>Concentration (ppb)</a:t>
            </a:r>
            <a:r>
              <a:rPr lang="en-CA" sz="1800" dirty="0"/>
              <a:t>) to standard curve samples so that they can be recognised as numbers for graphing.</a:t>
            </a:r>
          </a:p>
          <a:p>
            <a:pPr>
              <a:buAutoNum type="arabicPeriod" startAt="7"/>
            </a:pPr>
            <a:r>
              <a:rPr lang="en-CA" sz="1800" b="1" dirty="0"/>
              <a:t>Plot </a:t>
            </a:r>
            <a:r>
              <a:rPr lang="en-CA" sz="1800" b="1" dirty="0" err="1"/>
              <a:t>trendline</a:t>
            </a:r>
            <a:r>
              <a:rPr lang="en-CA" sz="1800" b="1" dirty="0"/>
              <a:t> of standard curve and use gradient as divisor to convert metal concentration to ppb.</a:t>
            </a:r>
            <a:br>
              <a:rPr lang="en-CA" sz="1800" dirty="0"/>
            </a:br>
            <a:r>
              <a:rPr lang="en-CA" sz="1800" dirty="0"/>
              <a:t>Plot </a:t>
            </a:r>
            <a:r>
              <a:rPr lang="en-CA" sz="1800" u="sng" dirty="0"/>
              <a:t>Ca Blank corrected </a:t>
            </a:r>
            <a:r>
              <a:rPr lang="en-CA" sz="1800" dirty="0"/>
              <a:t>against </a:t>
            </a:r>
            <a:r>
              <a:rPr lang="en-CA" sz="1800" u="sng" dirty="0"/>
              <a:t>Concentration (ppb)</a:t>
            </a:r>
            <a:r>
              <a:rPr lang="en-CA" sz="1800" dirty="0"/>
              <a:t> for all standard curve samples and add a </a:t>
            </a:r>
            <a:r>
              <a:rPr lang="en-CA" sz="1800" dirty="0" err="1"/>
              <a:t>trendline</a:t>
            </a:r>
            <a:r>
              <a:rPr lang="en-CA" sz="1800" dirty="0"/>
              <a:t> with equation (y = mx + b). Use the </a:t>
            </a:r>
            <a:r>
              <a:rPr lang="en-CA" sz="1800" dirty="0" err="1"/>
              <a:t>trendline</a:t>
            </a:r>
            <a:r>
              <a:rPr lang="en-CA" sz="1800" dirty="0"/>
              <a:t> gradient to calculate </a:t>
            </a:r>
            <a:r>
              <a:rPr lang="en-CA" sz="1800" u="sng" dirty="0"/>
              <a:t>Amount of Ca in analyzed sample (ppb)</a:t>
            </a:r>
            <a:r>
              <a:rPr lang="en-CA" sz="1800" dirty="0"/>
              <a:t> as (</a:t>
            </a:r>
            <a:r>
              <a:rPr lang="en-CA" sz="1800" u="sng" dirty="0"/>
              <a:t>Ca blank corrected</a:t>
            </a:r>
            <a:r>
              <a:rPr lang="en-CA" sz="1800" dirty="0"/>
              <a:t>)/m.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35185" r="57500" b="36296"/>
          <a:stretch/>
        </p:blipFill>
        <p:spPr bwMode="auto">
          <a:xfrm>
            <a:off x="107504" y="860283"/>
            <a:ext cx="8928992" cy="206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39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764704"/>
          </a:xfrm>
        </p:spPr>
        <p:txBody>
          <a:bodyPr>
            <a:normAutofit/>
          </a:bodyPr>
          <a:lstStyle/>
          <a:p>
            <a:r>
              <a:rPr lang="en-CA" u="sng" dirty="0"/>
              <a:t>Data Analysis Steps 9-10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212977"/>
            <a:ext cx="8856984" cy="36003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CA" sz="1800" b="1" dirty="0"/>
              <a:t>Adjust metal concentration for scandium dilution during Wet Ash digestion and then by the sample dilution during digestion to get the metal concentration in the original sample.</a:t>
            </a:r>
            <a:br>
              <a:rPr lang="en-CA" sz="1800" dirty="0"/>
            </a:br>
            <a:r>
              <a:rPr lang="en-CA" sz="1800" dirty="0"/>
              <a:t>Account for differences in </a:t>
            </a:r>
            <a:r>
              <a:rPr lang="en-CA" sz="1800" dirty="0" err="1"/>
              <a:t>Sc</a:t>
            </a:r>
            <a:r>
              <a:rPr lang="en-CA" sz="1800" dirty="0"/>
              <a:t> spike during sample prep by dividing </a:t>
            </a:r>
            <a:r>
              <a:rPr lang="en-CA" sz="1800" u="sng" dirty="0"/>
              <a:t>Amount of Ca in analyzed sample </a:t>
            </a:r>
            <a:r>
              <a:rPr lang="en-CA" sz="1800" dirty="0"/>
              <a:t>by </a:t>
            </a:r>
            <a:r>
              <a:rPr lang="en-CA" sz="1800" u="sng" dirty="0"/>
              <a:t>Wet Ash scaling factor</a:t>
            </a:r>
            <a:r>
              <a:rPr lang="en-CA" sz="1800" dirty="0"/>
              <a:t>. If dry ash was used then use scaling factor of 1 (no change), as entire sample was retained during digestion. Divide the result by the </a:t>
            </a:r>
            <a:r>
              <a:rPr lang="en-CA" sz="1800" u="sng" dirty="0"/>
              <a:t>Sample dilution factor </a:t>
            </a:r>
            <a:r>
              <a:rPr lang="en-CA" sz="1800" dirty="0"/>
              <a:t>to get </a:t>
            </a:r>
            <a:r>
              <a:rPr lang="en-CA" sz="1800" u="sng" dirty="0"/>
              <a:t>Amount of Ca in original sample</a:t>
            </a:r>
            <a:r>
              <a:rPr lang="en-CA" sz="1800" dirty="0"/>
              <a:t>. </a:t>
            </a:r>
          </a:p>
          <a:p>
            <a:pPr>
              <a:buAutoNum type="arabicPeriod" startAt="9"/>
            </a:pPr>
            <a:r>
              <a:rPr lang="en-CA" sz="1800" b="1" dirty="0"/>
              <a:t>Use raw RSD value (%) of each sample to calculate error in ppb.</a:t>
            </a:r>
            <a:br>
              <a:rPr lang="en-CA" sz="1800" dirty="0"/>
            </a:br>
            <a:r>
              <a:rPr lang="en-CA" sz="1800" dirty="0"/>
              <a:t>Calculate </a:t>
            </a:r>
            <a:r>
              <a:rPr lang="en-CA" sz="1800" u="sng" dirty="0"/>
              <a:t>Error (ppb)</a:t>
            </a:r>
            <a:r>
              <a:rPr lang="en-CA" sz="1800" dirty="0"/>
              <a:t> for each analytical sample using Error = </a:t>
            </a:r>
            <a:r>
              <a:rPr lang="en-CA" sz="1800" u="sng" dirty="0"/>
              <a:t>Amount in original sample</a:t>
            </a:r>
            <a:r>
              <a:rPr lang="en-CA" sz="1800" dirty="0"/>
              <a:t> x (</a:t>
            </a:r>
            <a:r>
              <a:rPr lang="en-CA" sz="1800" u="sng" dirty="0"/>
              <a:t>RSD%</a:t>
            </a:r>
            <a:r>
              <a:rPr lang="en-CA" sz="1800" dirty="0"/>
              <a:t>)/100.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20858" r="65679" b="50148"/>
          <a:stretch/>
        </p:blipFill>
        <p:spPr bwMode="auto">
          <a:xfrm>
            <a:off x="179512" y="692696"/>
            <a:ext cx="8316924" cy="244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1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64704"/>
          </a:xfrm>
        </p:spPr>
        <p:txBody>
          <a:bodyPr>
            <a:normAutofit/>
          </a:bodyPr>
          <a:lstStyle/>
          <a:p>
            <a:r>
              <a:rPr lang="en-CA" u="sng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4680520"/>
          </a:xfrm>
        </p:spPr>
        <p:txBody>
          <a:bodyPr>
            <a:normAutofit/>
          </a:bodyPr>
          <a:lstStyle/>
          <a:p>
            <a:r>
              <a:rPr lang="en-CA" sz="2000" dirty="0"/>
              <a:t>List of polyatomic interferences:</a:t>
            </a:r>
            <a:r>
              <a:rPr lang="en-CA" sz="2000" b="1" dirty="0"/>
              <a:t> </a:t>
            </a:r>
            <a:r>
              <a:rPr lang="en-CA" sz="1400" dirty="0">
                <a:hlinkClick r:id="rId2"/>
              </a:rPr>
              <a:t>https://www.perkinelmer.com/CMSResources/Images/44-74379ATL_TableOfPolyatomicInterferences.pdf</a:t>
            </a:r>
            <a:endParaRPr lang="en-CA" sz="2000" dirty="0"/>
          </a:p>
          <a:p>
            <a:r>
              <a:rPr lang="en-CA" sz="2000" dirty="0"/>
              <a:t>‘30 minute guide to ICP-MS’ by PerkinElmer: </a:t>
            </a:r>
            <a:r>
              <a:rPr lang="en-CA" sz="1400" dirty="0">
                <a:hlinkClick r:id="rId3"/>
              </a:rPr>
              <a:t>https://www.perkinelmer.com/CMSResources/Images/44-74849tch_icpmsthirtyminuteguide.pdf</a:t>
            </a:r>
            <a:endParaRPr lang="en-CA" sz="1400" dirty="0"/>
          </a:p>
          <a:p>
            <a:r>
              <a:rPr lang="en-CA" sz="2000" dirty="0"/>
              <a:t>Inorganic Ventures guide for ICP-MS operations:  </a:t>
            </a:r>
            <a:r>
              <a:rPr lang="en-CA" sz="1400" dirty="0">
                <a:hlinkClick r:id="rId4"/>
              </a:rPr>
              <a:t>https://www.inorganicventures.com/pub/media/wysiwyg/files/IOV_ICP_OperationsGuide.pdf</a:t>
            </a:r>
            <a:endParaRPr lang="en-CA" sz="1400" dirty="0"/>
          </a:p>
          <a:p>
            <a:r>
              <a:rPr lang="en-CA" sz="2000" dirty="0"/>
              <a:t>Video on theory of </a:t>
            </a:r>
            <a:r>
              <a:rPr lang="en-CA" sz="2000" dirty="0" err="1"/>
              <a:t>NexION</a:t>
            </a:r>
            <a:r>
              <a:rPr lang="en-CA" sz="2000" dirty="0"/>
              <a:t> 300D by PerkinElmer: </a:t>
            </a:r>
            <a:r>
              <a:rPr lang="en-CA" sz="1400" dirty="0">
                <a:hlinkClick r:id="rId5"/>
              </a:rPr>
              <a:t>https://www.youtube.com/watch?v=4PRS17oa3I4</a:t>
            </a:r>
            <a:r>
              <a:rPr lang="en-CA" sz="1400" dirty="0"/>
              <a:t> </a:t>
            </a:r>
          </a:p>
          <a:p>
            <a:r>
              <a:rPr lang="en-CA" sz="2000" dirty="0"/>
              <a:t>Detailed explanation of </a:t>
            </a:r>
            <a:r>
              <a:rPr lang="en-CA" sz="2000" dirty="0" err="1"/>
              <a:t>NexION</a:t>
            </a:r>
            <a:r>
              <a:rPr lang="en-CA" sz="2000" dirty="0"/>
              <a:t> 300D ICP-MS by US EPA in the context of wastewater analysis: </a:t>
            </a:r>
            <a:r>
              <a:rPr lang="en-CA" sz="1400" dirty="0">
                <a:hlinkClick r:id="rId6"/>
              </a:rPr>
              <a:t>https://19january2017snapshot.epa.gov/sites/production/files/2015-06/documents/icpms_fgd_collision-reaction_cell_procedure_draft_03-11-2013.pdf</a:t>
            </a:r>
            <a:endParaRPr lang="en-CA" sz="1400" dirty="0"/>
          </a:p>
          <a:p>
            <a:r>
              <a:rPr lang="en-CA" sz="2000" dirty="0"/>
              <a:t>Sample ‘Methods’ paragraph for manuscript: </a:t>
            </a:r>
            <a:br>
              <a:rPr lang="en-CA" sz="2000" dirty="0"/>
            </a:br>
            <a:r>
              <a:rPr lang="en-AU" sz="1100" dirty="0"/>
              <a:t>Closed vessel sample digestion was performed in 35% HNO</a:t>
            </a:r>
            <a:r>
              <a:rPr lang="en-AU" sz="1100" baseline="-25000" dirty="0"/>
              <a:t>3</a:t>
            </a:r>
            <a:r>
              <a:rPr lang="en-AU" sz="1100" dirty="0"/>
              <a:t> at 110 °C on a hotplate. Solvent was removed by drying before samples were redissolved in 1% HNO</a:t>
            </a:r>
            <a:r>
              <a:rPr lang="en-AU" sz="1100" baseline="-25000" dirty="0"/>
              <a:t>3</a:t>
            </a:r>
            <a:r>
              <a:rPr lang="en-AU" sz="1100" dirty="0"/>
              <a:t> with </a:t>
            </a:r>
            <a:r>
              <a:rPr lang="en-AU" sz="1100" baseline="30000" dirty="0"/>
              <a:t>45</a:t>
            </a:r>
            <a:r>
              <a:rPr lang="en-AU" sz="1100" dirty="0"/>
              <a:t>Sc (20 ppb) as an internal standard. ICP-MS was performed using a </a:t>
            </a:r>
            <a:r>
              <a:rPr lang="en-AU" sz="1100" dirty="0" err="1"/>
              <a:t>NexION</a:t>
            </a:r>
            <a:r>
              <a:rPr lang="en-AU" sz="1100" dirty="0"/>
              <a:t> 300D (Perkin Elmer) equipped with a SC-2 DX </a:t>
            </a:r>
            <a:r>
              <a:rPr lang="en-AU" sz="1100" dirty="0" err="1"/>
              <a:t>autosampler</a:t>
            </a:r>
            <a:r>
              <a:rPr lang="en-AU" sz="1100" dirty="0"/>
              <a:t>, </a:t>
            </a:r>
            <a:r>
              <a:rPr lang="en-AU" sz="1100" dirty="0" err="1"/>
              <a:t>DXi</a:t>
            </a:r>
            <a:r>
              <a:rPr lang="en-AU" sz="1100" dirty="0"/>
              <a:t>-FAST micro-peristaltic pump, a cyclonic spray chamber, a triple cone interface, a quadrupole ion deflector and Universal Cell Technology. Calibration was performed using IV-Stock-4 calibration standard (Inorganic Ventures). All elements were run in reaction mode (using Dynamic Reaction Cell technology) using ammonia as a reaction gas to remove potential polyatomic interferences. The detection limit for </a:t>
            </a:r>
            <a:r>
              <a:rPr lang="en-AU" sz="1100" baseline="30000" dirty="0"/>
              <a:t>56</a:t>
            </a:r>
            <a:r>
              <a:rPr lang="en-AU" sz="1100" dirty="0"/>
              <a:t>Fe was determined as 0.356 ppb.</a:t>
            </a:r>
            <a:endParaRPr lang="en-CA" sz="11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537321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800" u="sng" dirty="0"/>
              <a:t>Acknowledgements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7868" y="6021288"/>
            <a:ext cx="871296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b="1" dirty="0"/>
              <a:t>Ashley Davidson </a:t>
            </a:r>
            <a:r>
              <a:rPr lang="en-CA" sz="1400" dirty="0"/>
              <a:t>(Crowe lab) – ICP-MS training and data analysis protocol.</a:t>
            </a:r>
            <a:br>
              <a:rPr lang="en-CA" sz="1400" dirty="0"/>
            </a:br>
            <a:r>
              <a:rPr lang="en-CA" sz="1400" b="1" dirty="0" err="1"/>
              <a:t>Martien</a:t>
            </a:r>
            <a:r>
              <a:rPr lang="en-CA" sz="1400" b="1" dirty="0"/>
              <a:t> </a:t>
            </a:r>
            <a:r>
              <a:rPr lang="en-CA" sz="1400" b="1" dirty="0" err="1"/>
              <a:t>Queinnec</a:t>
            </a:r>
            <a:r>
              <a:rPr lang="en-CA" sz="1400" b="1" dirty="0"/>
              <a:t> </a:t>
            </a:r>
            <a:r>
              <a:rPr lang="en-CA" sz="1400" dirty="0"/>
              <a:t>(UBC Forestry) – Help with R script.</a:t>
            </a:r>
            <a:br>
              <a:rPr lang="en-CA" sz="1400" dirty="0"/>
            </a:br>
            <a:r>
              <a:rPr lang="en-CA" sz="1400" b="1" dirty="0" err="1"/>
              <a:t>Angelé</a:t>
            </a:r>
            <a:r>
              <a:rPr lang="en-CA" sz="1400" b="1" dirty="0"/>
              <a:t> Arrieta </a:t>
            </a:r>
            <a:r>
              <a:rPr lang="en-CA" sz="1400" dirty="0"/>
              <a:t>– Sample preparation and digestion.</a:t>
            </a:r>
          </a:p>
        </p:txBody>
      </p:sp>
    </p:spTree>
    <p:extLst>
      <p:ext uri="{BB962C8B-B14F-4D97-AF65-F5344CB8AC3E}">
        <p14:creationId xmlns:p14="http://schemas.microsoft.com/office/powerpoint/2010/main" val="16743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1563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ICP-MS Data Analysis using          R Studio and Microsoft Excel</vt:lpstr>
      <vt:lpstr>ICP-MS Data Analysis (R)</vt:lpstr>
      <vt:lpstr>ICP-MS Data Analysis (Microsoft Excel)</vt:lpstr>
      <vt:lpstr>Data Analysis Steps 4-5</vt:lpstr>
      <vt:lpstr>Data Analysis Step 6</vt:lpstr>
      <vt:lpstr>Data Analysis Steps 7-8</vt:lpstr>
      <vt:lpstr>Data Analysis Steps 9-10</vt:lpstr>
      <vt:lpstr>Resources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ICP-MS  Protocols and data analysis</dc:title>
  <dc:creator>Tomas Richardson-Sanchez</dc:creator>
  <cp:lastModifiedBy>Tomas Richardson-Sanchez</cp:lastModifiedBy>
  <cp:revision>123</cp:revision>
  <dcterms:created xsi:type="dcterms:W3CDTF">2020-05-04T18:24:37Z</dcterms:created>
  <dcterms:modified xsi:type="dcterms:W3CDTF">2021-03-30T05:07:53Z</dcterms:modified>
</cp:coreProperties>
</file>