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3" r:id="rId3"/>
    <p:sldId id="310" r:id="rId4"/>
    <p:sldId id="336" r:id="rId5"/>
    <p:sldId id="311" r:id="rId6"/>
    <p:sldId id="342" r:id="rId7"/>
    <p:sldId id="322" r:id="rId8"/>
    <p:sldId id="344" r:id="rId9"/>
    <p:sldId id="324" r:id="rId10"/>
    <p:sldId id="318" r:id="rId11"/>
    <p:sldId id="317" r:id="rId12"/>
    <p:sldId id="345" r:id="rId13"/>
    <p:sldId id="323" r:id="rId14"/>
    <p:sldId id="321" r:id="rId15"/>
    <p:sldId id="346" r:id="rId16"/>
    <p:sldId id="314" r:id="rId17"/>
    <p:sldId id="319" r:id="rId18"/>
    <p:sldId id="347" r:id="rId19"/>
    <p:sldId id="320" r:id="rId20"/>
    <p:sldId id="325" r:id="rId21"/>
    <p:sldId id="352" r:id="rId22"/>
    <p:sldId id="351" r:id="rId23"/>
    <p:sldId id="348" r:id="rId24"/>
    <p:sldId id="326" r:id="rId25"/>
    <p:sldId id="328" r:id="rId26"/>
    <p:sldId id="327" r:id="rId27"/>
    <p:sldId id="349" r:id="rId28"/>
    <p:sldId id="329" r:id="rId29"/>
    <p:sldId id="330" r:id="rId30"/>
    <p:sldId id="353" r:id="rId31"/>
    <p:sldId id="331" r:id="rId32"/>
    <p:sldId id="350" r:id="rId33"/>
    <p:sldId id="332" r:id="rId34"/>
    <p:sldId id="333" r:id="rId35"/>
    <p:sldId id="335" r:id="rId36"/>
    <p:sldId id="343" r:id="rId37"/>
    <p:sldId id="313" r:id="rId38"/>
    <p:sldId id="316" r:id="rId39"/>
    <p:sldId id="354" r:id="rId40"/>
    <p:sldId id="355" r:id="rId41"/>
    <p:sldId id="338" r:id="rId42"/>
    <p:sldId id="337" r:id="rId43"/>
    <p:sldId id="339" r:id="rId44"/>
    <p:sldId id="340" r:id="rId45"/>
    <p:sldId id="286" r:id="rId46"/>
    <p:sldId id="341" r:id="rId47"/>
    <p:sldId id="2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66AD2-8F24-427F-A8CC-5D6A1219B98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1CB8-37F5-4A81-BFCE-D40610AFE09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42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F273-3DBD-4EA0-AF84-22FC0CBD1432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FFB9-3D79-47DA-8F4E-9438DF6C0C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051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07B7-57FC-4462-B7FB-5EBA6D698BD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23A0-4D85-40EB-B2AD-C719FFDCCF6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48E0-9E1A-490F-8C9A-9FA68DDF27B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270-5066-4E0B-83C3-390425EDB91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DBF1-1523-4500-832B-6C8A5B79C0B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515B-0A7F-4195-B6F8-3923CF91F07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DB77-CB7F-4D2A-96C8-317E2B30A73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63F3-7EDC-49A6-A97C-6BA820EAE51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491-EA03-429E-AEC0-5FD62CCE71E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76B1-3193-4714-AB31-156A89B90C3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C9BB-6011-4466-AF72-6BA0AE06A82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2F17-EF1E-4D3C-86EC-253E9617408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ABE1-859E-4CA8-8206-3BB47A8F07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9.xml"/><Relationship Id="rId17" Type="http://schemas.openxmlformats.org/officeDocument/2006/relationships/slide" Target="slide45.xml"/><Relationship Id="rId2" Type="http://schemas.openxmlformats.org/officeDocument/2006/relationships/slide" Target="slide3.xml"/><Relationship Id="rId16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5" Type="http://schemas.openxmlformats.org/officeDocument/2006/relationships/slide" Target="slide33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XdScMZBn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acionfacil.org/cursos/tkinter/tkinter_index.html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17aL3AdOYg&amp;list=PLVzwufPir355g7CYmCjuipCodBOC08coo&amp;index=1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9091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Presentación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0837" y="0"/>
            <a:ext cx="7841672" cy="2410691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Ingeniería en Sistemas de Información</a:t>
            </a:r>
            <a:endParaRPr lang="es-ES" sz="3200" dirty="0"/>
          </a:p>
          <a:p>
            <a:r>
              <a:rPr lang="es-ES" sz="3600" b="1" dirty="0"/>
              <a:t>Paradigmas de Programación</a:t>
            </a:r>
          </a:p>
          <a:p>
            <a:pPr lvl="2" algn="l"/>
            <a:r>
              <a:rPr lang="es-ES" sz="2400" dirty="0"/>
              <a:t>	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Lic. Carina Povarchik</a:t>
            </a:r>
          </a:p>
          <a:p>
            <a:pPr lvl="2" algn="l"/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	Lic. Ariel Villar</a:t>
            </a:r>
          </a:p>
          <a:p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1" y="1204912"/>
            <a:ext cx="3257550" cy="1400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3325091"/>
            <a:ext cx="4872814" cy="241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/>
          <p:cNvSpPr/>
          <p:nvPr/>
        </p:nvSpPr>
        <p:spPr>
          <a:xfrm>
            <a:off x="7516958" y="2089479"/>
            <a:ext cx="2221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Tkinter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14" y="3012809"/>
            <a:ext cx="6148260" cy="341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3.bp.blogspot.com/-B0GC-XFR1qM/V3t_4N4SXNI/AAAAAAAAC08/74j5MJm0K_Uv8osVqVeBCL4xCcXW-hpOgCLcB/s1600/tkinter-plum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10" y="3614927"/>
            <a:ext cx="1368425" cy="189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0383934" y="1795117"/>
            <a:ext cx="10622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Ver 2.1</a:t>
            </a:r>
          </a:p>
        </p:txBody>
      </p:sp>
    </p:spTree>
    <p:extLst>
      <p:ext uri="{BB962C8B-B14F-4D97-AF65-F5344CB8AC3E}">
        <p14:creationId xmlns:p14="http://schemas.microsoft.com/office/powerpoint/2010/main" val="16774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Label - Etiquetas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1" y="692726"/>
            <a:ext cx="9970595" cy="3568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28" y="4383596"/>
            <a:ext cx="5722518" cy="2095569"/>
          </a:xfrm>
          <a:prstGeom prst="rect">
            <a:avLst/>
          </a:prstGeom>
        </p:spPr>
      </p:pic>
      <p:sp>
        <p:nvSpPr>
          <p:cNvPr id="17" name="Flecha derecha 16"/>
          <p:cNvSpPr/>
          <p:nvPr/>
        </p:nvSpPr>
        <p:spPr>
          <a:xfrm>
            <a:off x="2385319" y="4892530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8" name="Flecha derecha 17"/>
          <p:cNvSpPr/>
          <p:nvPr/>
        </p:nvSpPr>
        <p:spPr>
          <a:xfrm flipH="1">
            <a:off x="6520293" y="647699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método</a:t>
            </a:r>
            <a:r>
              <a:rPr lang="en-US" b="1" dirty="0"/>
              <a:t> grid() - 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4745" y="647699"/>
            <a:ext cx="11762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grid</a:t>
            </a:r>
            <a:r>
              <a:rPr lang="es-ES" sz="2400" dirty="0"/>
              <a:t>() es un métodos que organiza y posiciona widgets en una interfaz gráfica de usuario (GUI) basada en una cuadrícula</a:t>
            </a:r>
            <a:endParaRPr lang="en-US" sz="2400" dirty="0"/>
          </a:p>
        </p:txBody>
      </p:sp>
      <p:sp>
        <p:nvSpPr>
          <p:cNvPr id="16" name="Rectángulo 15"/>
          <p:cNvSpPr/>
          <p:nvPr/>
        </p:nvSpPr>
        <p:spPr>
          <a:xfrm>
            <a:off x="214745" y="1406767"/>
            <a:ext cx="1221970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/>
              <a:t>Parámetros</a:t>
            </a:r>
            <a:r>
              <a:rPr lang="es-ES" dirty="0"/>
              <a:t>:</a:t>
            </a:r>
          </a:p>
          <a:p>
            <a:r>
              <a:rPr lang="es-ES" dirty="0" err="1"/>
              <a:t>row</a:t>
            </a:r>
            <a:r>
              <a:rPr lang="es-ES" dirty="0"/>
              <a:t>: Número entero que indica la fila.</a:t>
            </a:r>
          </a:p>
          <a:p>
            <a:r>
              <a:rPr lang="es-ES" dirty="0" err="1"/>
              <a:t>column</a:t>
            </a:r>
            <a:r>
              <a:rPr lang="es-ES" dirty="0"/>
              <a:t>: Número entero que indica la columna.</a:t>
            </a:r>
          </a:p>
          <a:p>
            <a:r>
              <a:rPr lang="es-ES" dirty="0" err="1"/>
              <a:t>rowspan</a:t>
            </a:r>
            <a:r>
              <a:rPr lang="es-ES" dirty="0"/>
              <a:t>: Número entero que especifica cuántas filas ocupará el widget.</a:t>
            </a:r>
          </a:p>
          <a:p>
            <a:r>
              <a:rPr lang="es-ES" dirty="0" err="1"/>
              <a:t>columnspan</a:t>
            </a:r>
            <a:r>
              <a:rPr lang="es-ES" dirty="0"/>
              <a:t>: Número entero que especifica cuántas columnas ocupará el widget.</a:t>
            </a:r>
          </a:p>
          <a:p>
            <a:r>
              <a:rPr lang="es-ES" dirty="0"/>
              <a:t>..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" y="3656832"/>
            <a:ext cx="11762509" cy="306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ángulo 18"/>
          <p:cNvSpPr/>
          <p:nvPr/>
        </p:nvSpPr>
        <p:spPr>
          <a:xfrm>
            <a:off x="214745" y="3010500"/>
            <a:ext cx="18341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69538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Casillas de </a:t>
            </a:r>
            <a:r>
              <a:rPr lang="en-US" b="1" dirty="0" err="1"/>
              <a:t>texto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599053" y="369828"/>
            <a:ext cx="5658921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Entry</a:t>
            </a:r>
            <a:endParaRPr lang="es-ES" sz="199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54105" y="3432701"/>
            <a:ext cx="4873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Casillas de Texto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6" y="3280917"/>
            <a:ext cx="4271963" cy="3257995"/>
          </a:xfrm>
          <a:prstGeom prst="rect">
            <a:avLst/>
          </a:prstGeom>
        </p:spPr>
      </p:pic>
      <p:sp>
        <p:nvSpPr>
          <p:cNvPr id="7" name="Flecha izquierda 6"/>
          <p:cNvSpPr/>
          <p:nvPr/>
        </p:nvSpPr>
        <p:spPr>
          <a:xfrm>
            <a:off x="3255913" y="4231089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Casillas de Texto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9380" y="861535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Casilla de texto  (Entry, </a:t>
            </a:r>
            <a:r>
              <a:rPr lang="es-ES" sz="2400" dirty="0" err="1"/>
              <a:t>textbox</a:t>
            </a:r>
            <a:r>
              <a:rPr lang="es-ES" sz="2400" dirty="0"/>
              <a:t>) es un widget que permite ingresar y editar datos.</a:t>
            </a:r>
            <a:endParaRPr lang="en-U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1492008"/>
            <a:ext cx="11914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Para crear una casilla de texto, necesitas instanciar el widget Entry:</a:t>
            </a:r>
            <a:endParaRPr lang="en-U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20460" b="9192"/>
          <a:stretch/>
        </p:blipFill>
        <p:spPr>
          <a:xfrm>
            <a:off x="249380" y="1997972"/>
            <a:ext cx="8413523" cy="49876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49380" y="2903049"/>
            <a:ext cx="113780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/>
              <a:t>Parámetros</a:t>
            </a:r>
            <a:r>
              <a:rPr lang="es-ES" sz="2400" dirty="0"/>
              <a:t>:  El constructor Entry() puede aceptar varios parámetros:</a:t>
            </a:r>
          </a:p>
          <a:p>
            <a:endParaRPr lang="es-ES" sz="2400" dirty="0"/>
          </a:p>
          <a:p>
            <a:r>
              <a:rPr lang="es-ES" sz="2400" b="1" dirty="0" err="1"/>
              <a:t>width</a:t>
            </a:r>
            <a:r>
              <a:rPr lang="es-ES" sz="2400" dirty="0"/>
              <a:t>: El ancho de la casilla en caracteres (por defecto es 20).</a:t>
            </a:r>
          </a:p>
          <a:p>
            <a:r>
              <a:rPr lang="es-ES" sz="2400" b="1" dirty="0"/>
              <a:t>show</a:t>
            </a:r>
            <a:r>
              <a:rPr lang="es-ES" sz="2400" dirty="0"/>
              <a:t>: Carácter que se mostrará en lugar del texto ingresado (útil para contraseñas o datos sensibles).</a:t>
            </a:r>
          </a:p>
          <a:p>
            <a:r>
              <a:rPr lang="es-ES" sz="2400" b="1" dirty="0" err="1"/>
              <a:t>bd</a:t>
            </a:r>
            <a:r>
              <a:rPr lang="es-ES" sz="2400" dirty="0"/>
              <a:t> (</a:t>
            </a:r>
            <a:r>
              <a:rPr lang="es-ES" sz="2400" dirty="0" err="1"/>
              <a:t>borderwidth</a:t>
            </a:r>
            <a:r>
              <a:rPr lang="es-ES" sz="2400" dirty="0"/>
              <a:t>): El ancho del borde de la casilla (por defecto es 2).</a:t>
            </a:r>
          </a:p>
          <a:p>
            <a:r>
              <a:rPr lang="es-ES" sz="2400" b="1" dirty="0" err="1"/>
              <a:t>font</a:t>
            </a:r>
            <a:r>
              <a:rPr lang="es-ES" sz="2400" dirty="0"/>
              <a:t>: La fuente del texto de la casilla.</a:t>
            </a:r>
          </a:p>
          <a:p>
            <a:r>
              <a:rPr lang="es-ES" sz="2400" b="1" dirty="0" err="1"/>
              <a:t>state</a:t>
            </a:r>
            <a:r>
              <a:rPr lang="es-ES" sz="2400" dirty="0"/>
              <a:t>: El estado inicial de la casilla ("normal" para editable, "</a:t>
            </a:r>
            <a:r>
              <a:rPr lang="es-ES" sz="2400" dirty="0" err="1"/>
              <a:t>disabled</a:t>
            </a:r>
            <a:r>
              <a:rPr lang="es-ES" sz="2400" dirty="0"/>
              <a:t>" para no editable).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37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Casillas de Texto en Tkinter  - Ejemplo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5" y="1225607"/>
            <a:ext cx="7524052" cy="279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73" y="4550699"/>
            <a:ext cx="4901524" cy="1483794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1453664" y="4693488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 flipH="1">
            <a:off x="7781057" y="1659081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8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1" y="3698882"/>
            <a:ext cx="4537260" cy="22948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Botones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804861" y="369828"/>
            <a:ext cx="724730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Button</a:t>
            </a:r>
            <a:endParaRPr lang="es-ES" sz="199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17822" y="3432701"/>
            <a:ext cx="2545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Botones</a:t>
            </a:r>
          </a:p>
        </p:txBody>
      </p:sp>
      <p:sp>
        <p:nvSpPr>
          <p:cNvPr id="7" name="Flecha izquierda 6"/>
          <p:cNvSpPr/>
          <p:nvPr/>
        </p:nvSpPr>
        <p:spPr>
          <a:xfrm>
            <a:off x="3214349" y="4599533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Botones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9380" y="861535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Un botón es un widget que permite a los usuarios interactuar con la aplicación al hacer clic </a:t>
            </a:r>
            <a:endParaRPr lang="en-U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87" y="1492008"/>
            <a:ext cx="9497204" cy="7100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25490" y="1492008"/>
            <a:ext cx="1440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75852" y="2812698"/>
            <a:ext cx="10177056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b="1" dirty="0"/>
              <a:t>text</a:t>
            </a:r>
            <a:r>
              <a:rPr lang="es-ES" sz="2400" dirty="0"/>
              <a:t>: El texto que se mostrará en el botón.</a:t>
            </a:r>
          </a:p>
          <a:p>
            <a:r>
              <a:rPr lang="es-ES" sz="2400" b="1" dirty="0"/>
              <a:t>command</a:t>
            </a:r>
            <a:r>
              <a:rPr lang="es-ES" sz="2400" dirty="0"/>
              <a:t>: La función que se ejecutará cuando el botón sea presionado.</a:t>
            </a:r>
          </a:p>
          <a:p>
            <a:r>
              <a:rPr lang="es-ES" sz="2400" b="1" dirty="0" err="1"/>
              <a:t>width</a:t>
            </a:r>
            <a:r>
              <a:rPr lang="es-ES" sz="2400" dirty="0"/>
              <a:t>: El ancho del botón en caracteres (por defecto, se ajusta al tamaño del texto).</a:t>
            </a:r>
          </a:p>
          <a:p>
            <a:r>
              <a:rPr lang="es-ES" sz="2400" b="1" dirty="0" err="1"/>
              <a:t>height</a:t>
            </a:r>
            <a:r>
              <a:rPr lang="es-ES" sz="2400" dirty="0"/>
              <a:t>: La altura del botón en caracteres (por defecto, se ajusta al tamaño del texto).</a:t>
            </a:r>
          </a:p>
          <a:p>
            <a:r>
              <a:rPr lang="es-ES" sz="2400" b="1" dirty="0" err="1"/>
              <a:t>bg</a:t>
            </a:r>
            <a:r>
              <a:rPr lang="es-ES" sz="2400" dirty="0"/>
              <a:t> (</a:t>
            </a:r>
            <a:r>
              <a:rPr lang="es-ES" sz="2400" dirty="0" err="1"/>
              <a:t>background</a:t>
            </a:r>
            <a:r>
              <a:rPr lang="es-ES" sz="2400" dirty="0"/>
              <a:t>): El color de fondo del botón.</a:t>
            </a:r>
          </a:p>
          <a:p>
            <a:r>
              <a:rPr lang="es-ES" sz="2400" b="1" dirty="0" err="1"/>
              <a:t>fg</a:t>
            </a:r>
            <a:r>
              <a:rPr lang="es-ES" sz="2400" dirty="0"/>
              <a:t> (</a:t>
            </a:r>
            <a:r>
              <a:rPr lang="es-ES" sz="2400" dirty="0" err="1"/>
              <a:t>foreground</a:t>
            </a:r>
            <a:r>
              <a:rPr lang="es-ES" sz="2400" dirty="0"/>
              <a:t>): El color del texto del botón.</a:t>
            </a:r>
          </a:p>
          <a:p>
            <a:r>
              <a:rPr lang="es-ES" sz="2400" b="1" dirty="0" err="1"/>
              <a:t>font</a:t>
            </a:r>
            <a:r>
              <a:rPr lang="es-ES" sz="2400" dirty="0"/>
              <a:t>: La fuente del texto del botón.</a:t>
            </a:r>
          </a:p>
          <a:p>
            <a:r>
              <a:rPr lang="es-ES" sz="2400" b="1" dirty="0" err="1"/>
              <a:t>state</a:t>
            </a:r>
            <a:r>
              <a:rPr lang="es-ES" sz="2400" dirty="0"/>
              <a:t>: El estado inicial del botón ('normal', '</a:t>
            </a:r>
            <a:r>
              <a:rPr lang="es-ES" sz="2400" dirty="0" err="1"/>
              <a:t>disabled</a:t>
            </a:r>
            <a:r>
              <a:rPr lang="es-ES" sz="2400" dirty="0"/>
              <a:t>', etc.).</a:t>
            </a:r>
            <a:endParaRPr lang="en-US" sz="2400" dirty="0"/>
          </a:p>
        </p:txBody>
      </p:sp>
      <p:sp>
        <p:nvSpPr>
          <p:cNvPr id="11" name="Rectángulo 10"/>
          <p:cNvSpPr/>
          <p:nvPr/>
        </p:nvSpPr>
        <p:spPr>
          <a:xfrm>
            <a:off x="331527" y="2209997"/>
            <a:ext cx="2207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Parámetros:</a:t>
            </a:r>
          </a:p>
        </p:txBody>
      </p:sp>
    </p:spTree>
    <p:extLst>
      <p:ext uri="{BB962C8B-B14F-4D97-AF65-F5344CB8AC3E}">
        <p14:creationId xmlns:p14="http://schemas.microsoft.com/office/powerpoint/2010/main" val="57485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Botón – Ejemplo 1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1" y="837223"/>
            <a:ext cx="11579493" cy="32914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31" y="4347907"/>
            <a:ext cx="4318078" cy="1933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654" y="4145852"/>
            <a:ext cx="4430188" cy="1960657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5303272" y="4963738"/>
            <a:ext cx="2202873" cy="8451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 hacer clic</a:t>
            </a: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>
            <a:off x="47886" y="4865830"/>
            <a:ext cx="1850187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4" name="Flecha derecha 13"/>
          <p:cNvSpPr/>
          <p:nvPr/>
        </p:nvSpPr>
        <p:spPr>
          <a:xfrm flipH="1">
            <a:off x="7176654" y="1301860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2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1" y="2944906"/>
            <a:ext cx="3725129" cy="3913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Lista de Opción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41847" y="115532"/>
            <a:ext cx="745755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Listbox</a:t>
            </a:r>
            <a:endParaRPr lang="es-ES" sz="199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306203" y="3432701"/>
            <a:ext cx="456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Lista de Opción</a:t>
            </a:r>
          </a:p>
        </p:txBody>
      </p:sp>
      <p:sp>
        <p:nvSpPr>
          <p:cNvPr id="7" name="Flecha izquierda 6"/>
          <p:cNvSpPr/>
          <p:nvPr/>
        </p:nvSpPr>
        <p:spPr>
          <a:xfrm>
            <a:off x="2978169" y="3404617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 de Opción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9380" y="861535"/>
            <a:ext cx="11430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Lista de opción (</a:t>
            </a:r>
            <a:r>
              <a:rPr lang="es-ES" sz="2400" dirty="0" err="1"/>
              <a:t>ListBox</a:t>
            </a:r>
            <a:r>
              <a:rPr lang="es-ES" sz="2400" dirty="0"/>
              <a:t>) es un widget que permite al usuario seleccionar uno o varios elementos de una lista</a:t>
            </a:r>
            <a:endParaRPr lang="en-U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95" y="1825746"/>
            <a:ext cx="8497610" cy="6174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13920" y="1861340"/>
            <a:ext cx="1440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9957" y="2579329"/>
            <a:ext cx="2207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Parámetros: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2319" y="3329961"/>
            <a:ext cx="116026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/>
              <a:t>width</a:t>
            </a:r>
            <a:r>
              <a:rPr lang="es-ES" sz="2400" dirty="0"/>
              <a:t>: El ancho de la lista de opción en caracteres.</a:t>
            </a:r>
          </a:p>
          <a:p>
            <a:r>
              <a:rPr lang="es-ES" sz="2400" b="1" dirty="0" err="1"/>
              <a:t>height</a:t>
            </a:r>
            <a:r>
              <a:rPr lang="es-ES" sz="2400" dirty="0"/>
              <a:t>: El alto de la lista de opción en líneas de texto.</a:t>
            </a:r>
          </a:p>
          <a:p>
            <a:r>
              <a:rPr lang="es-ES" sz="2400" b="1" dirty="0" err="1"/>
              <a:t>selectmode</a:t>
            </a:r>
            <a:r>
              <a:rPr lang="es-E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modo de selección que puede ser "single" (una selección),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"</a:t>
            </a:r>
            <a:r>
              <a:rPr lang="es-ES" sz="2400" dirty="0" err="1"/>
              <a:t>browse</a:t>
            </a:r>
            <a:r>
              <a:rPr lang="es-ES" sz="2400" dirty="0"/>
              <a:t>" (una selección con clic),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"</a:t>
            </a:r>
            <a:r>
              <a:rPr lang="es-ES" sz="2400" dirty="0" err="1"/>
              <a:t>multiple</a:t>
            </a:r>
            <a:r>
              <a:rPr lang="es-ES" sz="2400" dirty="0"/>
              <a:t>" (múltiples selecciones) 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"extended" (múltiples selecciones con clic y teclas de modificación).</a:t>
            </a:r>
          </a:p>
          <a:p>
            <a:r>
              <a:rPr lang="es-ES" sz="2400" b="1" dirty="0" err="1"/>
              <a:t>yscrollcommand</a:t>
            </a:r>
            <a:r>
              <a:rPr lang="es-ES" sz="2400" dirty="0"/>
              <a:t>: Permite agregar una barra de desplazamiento vertical a la lista de opción.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9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07818" y="692727"/>
            <a:ext cx="72043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" action="ppaction://hlinksldjump"/>
              </a:rPr>
              <a:t>¿Qué es Tkinter?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3" action="ppaction://hlinksldjump"/>
              </a:rPr>
              <a:t>Lógica Fundamental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4" action="ppaction://hlinksldjump"/>
              </a:rPr>
              <a:t>Primeros Pasos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5" action="ppaction://hlinksldjump"/>
              </a:rPr>
              <a:t>Ventana Principal </a:t>
            </a:r>
            <a:r>
              <a:rPr lang="es-ES" sz="2400" dirty="0" err="1">
                <a:hlinkClick r:id="rId5" action="ppaction://hlinksldjump"/>
              </a:rPr>
              <a:t>Root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6" action="ppaction://hlinksldjump"/>
              </a:rPr>
              <a:t>Frame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7" action="ppaction://hlinksldjump"/>
              </a:rPr>
              <a:t>Método </a:t>
            </a:r>
            <a:r>
              <a:rPr lang="es-ES" sz="2400" dirty="0" err="1">
                <a:hlinkClick r:id="rId7" action="ppaction://hlinksldjump"/>
              </a:rPr>
              <a:t>Grid</a:t>
            </a:r>
            <a:r>
              <a:rPr lang="es-ES" sz="2400" dirty="0">
                <a:hlinkClick r:id="rId7" action="ppaction://hlinksldjump"/>
              </a:rPr>
              <a:t>()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8" action="ppaction://hlinksldjump"/>
              </a:rPr>
              <a:t>Elementos Básicos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9" action="ppaction://hlinksldjump"/>
              </a:rPr>
              <a:t>Etiquetas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0" action="ppaction://hlinksldjump"/>
              </a:rPr>
              <a:t>Casillas de Texto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1" action="ppaction://hlinksldjump"/>
              </a:rPr>
              <a:t>Botones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2" action="ppaction://hlinksldjump"/>
              </a:rPr>
              <a:t>Listas de </a:t>
            </a:r>
            <a:r>
              <a:rPr lang="es-ES" sz="2400" dirty="0" err="1">
                <a:hlinkClick r:id="rId12" action="ppaction://hlinksldjump"/>
              </a:rPr>
              <a:t>Opcion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3" action="ppaction://hlinksldjump"/>
              </a:rPr>
              <a:t>Check </a:t>
            </a:r>
            <a:r>
              <a:rPr lang="es-ES" sz="2400" dirty="0" err="1">
                <a:hlinkClick r:id="rId13" action="ppaction://hlinksldjump"/>
              </a:rPr>
              <a:t>List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14" action="ppaction://hlinksldjump"/>
              </a:rPr>
              <a:t>RadioButton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5" action="ppaction://hlinksldjump"/>
              </a:rPr>
              <a:t>Messagebox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6" action="ppaction://hlinksldjump"/>
              </a:rPr>
              <a:t>Anexo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17" action="ppaction://hlinksldjump"/>
              </a:rPr>
              <a:t>Bibliografía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90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" y="692727"/>
            <a:ext cx="9344438" cy="53755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 de Opción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flipH="1">
            <a:off x="6826827" y="647699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16" y="1549469"/>
            <a:ext cx="2945097" cy="3600992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6270321" y="3349965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7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" y="861052"/>
            <a:ext cx="10056524" cy="53269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 de Opción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flipH="1">
            <a:off x="6826827" y="647699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73" y="2865334"/>
            <a:ext cx="2787501" cy="3491014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6576159" y="5361657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 de Opción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" y="760515"/>
            <a:ext cx="10038013" cy="38659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142" y="4105363"/>
            <a:ext cx="5536915" cy="2292164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172691" y="4847019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0" name="Flecha derecha 9"/>
          <p:cNvSpPr/>
          <p:nvPr/>
        </p:nvSpPr>
        <p:spPr>
          <a:xfrm flipH="1">
            <a:off x="9305057" y="770657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6096000" y="3736031"/>
            <a:ext cx="43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##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Tk.END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indica la posición final del Widget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0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0" y="4048615"/>
            <a:ext cx="4544461" cy="23077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Casillas de Verificación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95409" y="1328307"/>
            <a:ext cx="935794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Checkbutton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272655" y="3432701"/>
            <a:ext cx="6635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Casillas de verificación</a:t>
            </a:r>
          </a:p>
        </p:txBody>
      </p:sp>
      <p:sp>
        <p:nvSpPr>
          <p:cNvPr id="7" name="Flecha izquierda 6"/>
          <p:cNvSpPr/>
          <p:nvPr/>
        </p:nvSpPr>
        <p:spPr>
          <a:xfrm>
            <a:off x="2445327" y="4620667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Checkbutton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6590" y="750458"/>
            <a:ext cx="11430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Checkbutton es una lista de opciones donde cada opción está representada por una casilla de verificación que el usuario puede marcar o desmarcar según su elección</a:t>
            </a:r>
            <a:endParaRPr lang="en-U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9263" y="3700633"/>
            <a:ext cx="10813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text</a:t>
            </a:r>
            <a:r>
              <a:rPr lang="es-ES" sz="2400" dirty="0"/>
              <a:t>: El texto que se mostrará junto a la casilla de verificación.</a:t>
            </a:r>
          </a:p>
          <a:p>
            <a:r>
              <a:rPr lang="es-ES" sz="2400" b="1" dirty="0"/>
              <a:t>variable</a:t>
            </a:r>
            <a:r>
              <a:rPr lang="es-ES" sz="2400" dirty="0"/>
              <a:t>: Una variable que almacenará el estado de la casilla de verificación (normalmente, se utiliza </a:t>
            </a:r>
            <a:r>
              <a:rPr lang="es-ES" sz="2400" dirty="0" err="1"/>
              <a:t>tk.StringVar</a:t>
            </a:r>
            <a:r>
              <a:rPr lang="es-ES" sz="2400" dirty="0"/>
              <a:t>() o </a:t>
            </a:r>
            <a:r>
              <a:rPr lang="es-ES" sz="2400" dirty="0" err="1"/>
              <a:t>tk.IntVar</a:t>
            </a:r>
            <a:r>
              <a:rPr lang="es-ES" sz="2400" dirty="0"/>
              <a:t>()).</a:t>
            </a:r>
          </a:p>
          <a:p>
            <a:r>
              <a:rPr lang="es-ES" sz="2400" b="1" dirty="0" err="1"/>
              <a:t>onvalue</a:t>
            </a:r>
            <a:r>
              <a:rPr lang="es-ES" sz="2400" dirty="0"/>
              <a:t>: El valor que se asignará a la variable cuando la casilla de verificación está marcada (por defecto, es "1" para </a:t>
            </a:r>
            <a:r>
              <a:rPr lang="es-ES" sz="2400" dirty="0" err="1"/>
              <a:t>tk.IntVar</a:t>
            </a:r>
            <a:r>
              <a:rPr lang="es-ES" sz="2400" dirty="0"/>
              <a:t>() y "</a:t>
            </a:r>
            <a:r>
              <a:rPr lang="es-ES" sz="2400" dirty="0" err="1"/>
              <a:t>on</a:t>
            </a:r>
            <a:r>
              <a:rPr lang="es-ES" sz="2400" dirty="0"/>
              <a:t>" para </a:t>
            </a:r>
            <a:r>
              <a:rPr lang="es-ES" sz="2400" dirty="0" err="1"/>
              <a:t>tk.StringVar</a:t>
            </a:r>
            <a:r>
              <a:rPr lang="es-ES" sz="2400" dirty="0"/>
              <a:t>()).</a:t>
            </a:r>
          </a:p>
          <a:p>
            <a:r>
              <a:rPr lang="es-ES" sz="2400" b="1" dirty="0" err="1"/>
              <a:t>offvalue</a:t>
            </a:r>
            <a:r>
              <a:rPr lang="es-ES" sz="2400" dirty="0"/>
              <a:t>: El valor que se asignará a la variable cuando la casilla de verificación está desmarcada (por defecto, es "0" para </a:t>
            </a:r>
            <a:r>
              <a:rPr lang="es-ES" sz="2400" dirty="0" err="1"/>
              <a:t>tk.IntVar</a:t>
            </a:r>
            <a:r>
              <a:rPr lang="es-ES" sz="2400" dirty="0"/>
              <a:t>() y "off" para </a:t>
            </a:r>
            <a:r>
              <a:rPr lang="es-ES" sz="2400" dirty="0" err="1"/>
              <a:t>tk.StringVar</a:t>
            </a:r>
            <a:r>
              <a:rPr lang="es-ES" sz="2400" dirty="0"/>
              <a:t>())</a:t>
            </a:r>
            <a:endParaRPr lang="en-US" sz="2400" dirty="0"/>
          </a:p>
        </p:txBody>
      </p:sp>
      <p:sp>
        <p:nvSpPr>
          <p:cNvPr id="9" name="Rectángulo 8"/>
          <p:cNvSpPr/>
          <p:nvPr/>
        </p:nvSpPr>
        <p:spPr>
          <a:xfrm>
            <a:off x="219957" y="1626483"/>
            <a:ext cx="1440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9957" y="3211465"/>
            <a:ext cx="2207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Parámetros: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997" y="1428050"/>
            <a:ext cx="2391003" cy="26174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39994" y="2118456"/>
            <a:ext cx="880983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öhne Mono"/>
              </a:rPr>
              <a:t>nombre_de_la_variable</a:t>
            </a:r>
            <a:r>
              <a:rPr lang="en-US" sz="2000" dirty="0">
                <a:latin typeface="Söhne Mono"/>
              </a:rPr>
              <a:t> = </a:t>
            </a:r>
            <a:r>
              <a:rPr lang="en-US" sz="2000" dirty="0" err="1">
                <a:latin typeface="Söhne Mono"/>
              </a:rPr>
              <a:t>tk.IntVar</a:t>
            </a:r>
            <a:r>
              <a:rPr lang="en-US" sz="2000" dirty="0">
                <a:latin typeface="Söhne Mono"/>
              </a:rPr>
              <a:t>() # o </a:t>
            </a:r>
            <a:r>
              <a:rPr lang="en-US" sz="2000" dirty="0" err="1">
                <a:latin typeface="Söhne Mono"/>
              </a:rPr>
              <a:t>tk.StringVar</a:t>
            </a:r>
            <a:r>
              <a:rPr lang="en-US" sz="2000" dirty="0">
                <a:latin typeface="Söhne Mono"/>
              </a:rPr>
              <a:t>() para </a:t>
            </a:r>
            <a:r>
              <a:rPr lang="en-US" sz="2000" dirty="0" err="1">
                <a:latin typeface="Söhne Mono"/>
              </a:rPr>
              <a:t>texto</a:t>
            </a:r>
            <a:r>
              <a:rPr lang="en-US" sz="2000" dirty="0">
                <a:latin typeface="Söhne Mono"/>
              </a:rPr>
              <a:t> (</a:t>
            </a:r>
            <a:r>
              <a:rPr lang="en-US" sz="2000" dirty="0" err="1">
                <a:latin typeface="Söhne Mono"/>
              </a:rPr>
              <a:t>opcional</a:t>
            </a:r>
            <a:r>
              <a:rPr lang="en-US" sz="2000" dirty="0">
                <a:latin typeface="Söhne Mono"/>
              </a:rPr>
              <a:t>) </a:t>
            </a:r>
            <a:r>
              <a:rPr lang="en-US" sz="2000" dirty="0" err="1">
                <a:latin typeface="Söhne Mono"/>
              </a:rPr>
              <a:t>checkbutton</a:t>
            </a:r>
            <a:r>
              <a:rPr lang="en-US" sz="2000" dirty="0">
                <a:latin typeface="Söhne Mono"/>
              </a:rPr>
              <a:t> = </a:t>
            </a:r>
            <a:r>
              <a:rPr lang="en-US" sz="2000" dirty="0" err="1">
                <a:latin typeface="Söhne Mono"/>
              </a:rPr>
              <a:t>tk.Checkbutton</a:t>
            </a:r>
            <a:r>
              <a:rPr lang="en-US" sz="2000" dirty="0">
                <a:latin typeface="Söhne Mono"/>
              </a:rPr>
              <a:t>(</a:t>
            </a:r>
            <a:r>
              <a:rPr lang="en-US" sz="2000" dirty="0" err="1">
                <a:latin typeface="Söhne Mono"/>
              </a:rPr>
              <a:t>contenedor</a:t>
            </a:r>
            <a:r>
              <a:rPr lang="en-US" sz="2000" dirty="0">
                <a:latin typeface="Söhne Mono"/>
              </a:rPr>
              <a:t>, text="</a:t>
            </a:r>
            <a:r>
              <a:rPr lang="en-US" sz="2000" dirty="0" err="1">
                <a:latin typeface="Söhne Mono"/>
              </a:rPr>
              <a:t>Texto</a:t>
            </a:r>
            <a:r>
              <a:rPr lang="en-US" sz="2000" dirty="0">
                <a:latin typeface="Söhne Mono"/>
              </a:rPr>
              <a:t> del </a:t>
            </a:r>
            <a:r>
              <a:rPr lang="en-US" sz="2000" dirty="0" err="1">
                <a:latin typeface="Söhne Mono"/>
              </a:rPr>
              <a:t>Checkbutton</a:t>
            </a:r>
            <a:r>
              <a:rPr lang="en-US" sz="2000" dirty="0">
                <a:latin typeface="Söhne Mono"/>
              </a:rPr>
              <a:t>", variable=</a:t>
            </a:r>
            <a:r>
              <a:rPr lang="en-US" sz="2000" dirty="0" err="1">
                <a:latin typeface="Söhne Mono"/>
              </a:rPr>
              <a:t>nombre_de_la_variable</a:t>
            </a:r>
            <a:r>
              <a:rPr lang="en-US" sz="2000" dirty="0">
                <a:latin typeface="Söhne Mono"/>
              </a:rPr>
              <a:t>, </a:t>
            </a:r>
            <a:r>
              <a:rPr lang="en-US" sz="2000" dirty="0" err="1">
                <a:latin typeface="Söhne Mono"/>
              </a:rPr>
              <a:t>onvalue</a:t>
            </a:r>
            <a:r>
              <a:rPr lang="en-US" sz="2000" dirty="0">
                <a:latin typeface="Söhne Mono"/>
              </a:rPr>
              <a:t>=1, </a:t>
            </a:r>
            <a:r>
              <a:rPr lang="en-US" sz="2000" dirty="0" err="1">
                <a:latin typeface="Söhne Mono"/>
              </a:rPr>
              <a:t>offvalue</a:t>
            </a:r>
            <a:r>
              <a:rPr lang="en-US" sz="2000" dirty="0">
                <a:latin typeface="Söhne Mono"/>
              </a:rPr>
              <a:t>=0) </a:t>
            </a:r>
            <a:r>
              <a:rPr lang="en-US" sz="2000" dirty="0" err="1">
                <a:latin typeface="Söhne Mono"/>
              </a:rPr>
              <a:t>checkbutton.pack</a:t>
            </a:r>
            <a:r>
              <a:rPr lang="en-US" sz="2000" dirty="0">
                <a:latin typeface="Söhne Mono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07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Checkbutton – Ejemplo 1 -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" y="692727"/>
            <a:ext cx="8011814" cy="59203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87" y="2938790"/>
            <a:ext cx="4827641" cy="26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7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Checkbutton – Ejemplo 2 -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692727"/>
            <a:ext cx="11812127" cy="3990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193" y="4413740"/>
            <a:ext cx="4544461" cy="230773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2043375" y="5197907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0" name="Flecha derecha 9"/>
          <p:cNvSpPr/>
          <p:nvPr/>
        </p:nvSpPr>
        <p:spPr>
          <a:xfrm flipH="1">
            <a:off x="8905009" y="815685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9" y="3795927"/>
            <a:ext cx="5320358" cy="25604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Opciones de Radio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95409" y="1328307"/>
            <a:ext cx="935794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Radiobutton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825278" y="3432701"/>
            <a:ext cx="5530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Opciones de Radio</a:t>
            </a:r>
          </a:p>
        </p:txBody>
      </p:sp>
      <p:sp>
        <p:nvSpPr>
          <p:cNvPr id="7" name="Flecha izquierda 6"/>
          <p:cNvSpPr/>
          <p:nvPr/>
        </p:nvSpPr>
        <p:spPr>
          <a:xfrm>
            <a:off x="2348346" y="4416824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RadioButton</a:t>
            </a:r>
            <a:r>
              <a:rPr lang="es-ES" dirty="0"/>
              <a:t>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9380" y="861535"/>
            <a:ext cx="11430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</a:t>
            </a:r>
            <a:r>
              <a:rPr lang="es-ES" sz="2400" b="1" dirty="0"/>
              <a:t>Radiobutton</a:t>
            </a:r>
            <a:r>
              <a:rPr lang="es-ES" sz="2400" dirty="0"/>
              <a:t> es un widget que permite al usuario seleccionar una </a:t>
            </a:r>
          </a:p>
          <a:p>
            <a:r>
              <a:rPr lang="es-ES" sz="2400" dirty="0"/>
              <a:t>opción entre varias opciones mutuamente excluyentes.</a:t>
            </a:r>
            <a:endParaRPr lang="en-U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198" y="2292225"/>
            <a:ext cx="117348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nombre_variable = </a:t>
            </a:r>
            <a:r>
              <a:rPr lang="en-US" sz="2400" dirty="0" err="1"/>
              <a:t>tk.StringVar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radiobtn</a:t>
            </a:r>
            <a:r>
              <a:rPr lang="en-US" sz="2400" dirty="0"/>
              <a:t> = </a:t>
            </a:r>
            <a:r>
              <a:rPr lang="en-US" sz="2400" dirty="0" err="1"/>
              <a:t>tk.Radiobutton</a:t>
            </a:r>
            <a:r>
              <a:rPr lang="en-US" sz="2400" dirty="0"/>
              <a:t>(</a:t>
            </a:r>
            <a:r>
              <a:rPr lang="en-US" sz="2400" dirty="0" err="1"/>
              <a:t>contenedor</a:t>
            </a:r>
            <a:r>
              <a:rPr lang="en-US" sz="2400" dirty="0"/>
              <a:t>, text="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err="1"/>
              <a:t>opción</a:t>
            </a:r>
            <a:r>
              <a:rPr lang="en-US" sz="2400" dirty="0"/>
              <a:t>", variable=</a:t>
            </a:r>
            <a:r>
              <a:rPr lang="en-US" sz="2400" dirty="0" err="1"/>
              <a:t>nomb_var</a:t>
            </a:r>
            <a:r>
              <a:rPr lang="en-US" sz="2400" dirty="0"/>
              <a:t>, value=valor)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9957" y="1626483"/>
            <a:ext cx="1440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5879" y="3337058"/>
            <a:ext cx="2207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Parámetros: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49380" y="3938763"/>
            <a:ext cx="119426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text</a:t>
            </a:r>
            <a:r>
              <a:rPr lang="es-ES" sz="2800" dirty="0"/>
              <a:t>: El texto que se mostrará junto al Radiobutton.</a:t>
            </a:r>
          </a:p>
          <a:p>
            <a:r>
              <a:rPr lang="es-ES" sz="2800" b="1" dirty="0"/>
              <a:t>variable</a:t>
            </a:r>
            <a:r>
              <a:rPr lang="es-ES" sz="2800" dirty="0"/>
              <a:t>: La variable de control asociada al grupo de </a:t>
            </a:r>
            <a:r>
              <a:rPr lang="es-ES" sz="2800" dirty="0" err="1"/>
              <a:t>Radiobuttons</a:t>
            </a:r>
            <a:r>
              <a:rPr lang="es-ES" sz="2800" dirty="0"/>
              <a:t>.</a:t>
            </a:r>
          </a:p>
          <a:p>
            <a:r>
              <a:rPr lang="es-ES" sz="2800" b="1" dirty="0"/>
              <a:t>value</a:t>
            </a:r>
            <a:r>
              <a:rPr lang="es-ES" sz="2800" dirty="0"/>
              <a:t>: El valor que se asignará a la variable de control cuando se seleccione</a:t>
            </a:r>
          </a:p>
          <a:p>
            <a:r>
              <a:rPr lang="es-ES" sz="2800" b="1" dirty="0"/>
              <a:t>command</a:t>
            </a:r>
            <a:r>
              <a:rPr lang="es-ES" sz="2800" dirty="0"/>
              <a:t>: Una función que se ejecutará cuando este Radiobutton se seleccione</a:t>
            </a:r>
            <a:endParaRPr lang="en-US" sz="28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115" y="193545"/>
            <a:ext cx="2268240" cy="20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777"/>
            <a:ext cx="10426275" cy="52831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742" y="3879273"/>
            <a:ext cx="2761258" cy="2581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RadioButton</a:t>
            </a:r>
            <a:r>
              <a:rPr lang="es-ES" dirty="0"/>
              <a:t> – Ejemplo 1 -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6920346" y="5494534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6" name="Flecha derecha 15"/>
          <p:cNvSpPr/>
          <p:nvPr/>
        </p:nvSpPr>
        <p:spPr>
          <a:xfrm flipH="1">
            <a:off x="6411192" y="647699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8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¿Qué es Tkinter?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49380" y="861535"/>
            <a:ext cx="65809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Tkinter es una biblioteca gráfica </a:t>
            </a:r>
            <a:r>
              <a:rPr lang="es-ES" sz="2400" dirty="0" err="1"/>
              <a:t>Tcl</a:t>
            </a:r>
            <a:r>
              <a:rPr lang="es-ES" sz="2400" dirty="0"/>
              <a:t>/</a:t>
            </a:r>
            <a:r>
              <a:rPr lang="es-ES" sz="2400" dirty="0" err="1"/>
              <a:t>Tk</a:t>
            </a:r>
            <a:r>
              <a:rPr lang="es-ES" sz="2400" dirty="0"/>
              <a:t> para el lenguaje de programación Python. </a:t>
            </a:r>
          </a:p>
          <a:p>
            <a:endParaRPr lang="es-ES" sz="2400" dirty="0"/>
          </a:p>
          <a:p>
            <a:r>
              <a:rPr lang="es-ES" sz="2400" dirty="0"/>
              <a:t>Se considera un estándar de </a:t>
            </a:r>
            <a:r>
              <a:rPr lang="es-ES" sz="2400" b="1" dirty="0">
                <a:solidFill>
                  <a:srgbClr val="0033CC"/>
                </a:solidFill>
              </a:rPr>
              <a:t>I</a:t>
            </a:r>
            <a:r>
              <a:rPr lang="es-ES" sz="2400" dirty="0"/>
              <a:t>nterfaz </a:t>
            </a:r>
            <a:r>
              <a:rPr lang="es-ES" sz="2400" b="1" dirty="0">
                <a:solidFill>
                  <a:srgbClr val="0033CC"/>
                </a:solidFill>
              </a:rPr>
              <a:t>G</a:t>
            </a:r>
            <a:r>
              <a:rPr lang="es-ES" sz="2400" dirty="0"/>
              <a:t>ráfica de </a:t>
            </a:r>
            <a:r>
              <a:rPr lang="es-ES" sz="2400" b="1" dirty="0">
                <a:solidFill>
                  <a:srgbClr val="0033CC"/>
                </a:solidFill>
              </a:rPr>
              <a:t>U</a:t>
            </a:r>
            <a:r>
              <a:rPr lang="es-ES" sz="2400" dirty="0"/>
              <a:t>suario (</a:t>
            </a:r>
            <a:r>
              <a:rPr lang="es-ES" sz="2400" b="1" dirty="0">
                <a:solidFill>
                  <a:srgbClr val="0033CC"/>
                </a:solidFill>
              </a:rPr>
              <a:t>GUI</a:t>
            </a:r>
            <a:r>
              <a:rPr lang="es-ES" sz="2400" dirty="0"/>
              <a:t> </a:t>
            </a:r>
            <a:r>
              <a:rPr lang="en-US" i="1" dirty="0"/>
              <a:t>Graphical User Interface</a:t>
            </a:r>
            <a:r>
              <a:rPr lang="es-ES" sz="2400" dirty="0"/>
              <a:t>) para Python</a:t>
            </a:r>
          </a:p>
          <a:p>
            <a:endParaRPr lang="es-ES" sz="2400" dirty="0"/>
          </a:p>
          <a:p>
            <a:r>
              <a:rPr lang="es-ES" sz="2400" dirty="0"/>
              <a:t>Se instala por defecto en </a:t>
            </a:r>
            <a:r>
              <a:rPr lang="es-ES" sz="2400" dirty="0">
                <a:hlinkClick r:id="rId2"/>
              </a:rPr>
              <a:t>www.python.org</a:t>
            </a:r>
            <a:r>
              <a:rPr lang="es-ES" sz="2400" dirty="0"/>
              <a:t>  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Otras Alternativas son: </a:t>
            </a:r>
            <a:r>
              <a:rPr lang="es-ES" sz="2400" i="1" dirty="0" err="1">
                <a:solidFill>
                  <a:schemeClr val="bg1">
                    <a:lumMod val="50000"/>
                  </a:schemeClr>
                </a:solidFill>
              </a:rPr>
              <a:t>wxPython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2400" i="1" dirty="0" err="1">
                <a:solidFill>
                  <a:schemeClr val="bg1">
                    <a:lumMod val="50000"/>
                  </a:schemeClr>
                </a:solidFill>
              </a:rPr>
              <a:t>PySimpleGUI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2400" i="1" dirty="0" err="1">
                <a:solidFill>
                  <a:schemeClr val="bg1">
                    <a:lumMod val="50000"/>
                  </a:schemeClr>
                </a:solidFill>
              </a:rPr>
              <a:t>PyQt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2400" i="1" dirty="0" err="1">
                <a:solidFill>
                  <a:schemeClr val="bg1">
                    <a:lumMod val="50000"/>
                  </a:schemeClr>
                </a:solidFill>
              </a:rPr>
              <a:t>PySide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s-ES" sz="2400" i="1" dirty="0" err="1">
                <a:solidFill>
                  <a:schemeClr val="bg1">
                    <a:lumMod val="50000"/>
                  </a:schemeClr>
                </a:solidFill>
              </a:rPr>
              <a:t>PyGTK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6" y="980411"/>
            <a:ext cx="5489864" cy="53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9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RadioButton</a:t>
            </a:r>
            <a:r>
              <a:rPr lang="es-ES" dirty="0"/>
              <a:t> – Ejemplo 2 -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2712" r="1253"/>
          <a:stretch/>
        </p:blipFill>
        <p:spPr>
          <a:xfrm>
            <a:off x="0" y="647699"/>
            <a:ext cx="11887200" cy="397625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42" y="4209940"/>
            <a:ext cx="5320358" cy="2560423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1828587" y="4966457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  <p:sp>
        <p:nvSpPr>
          <p:cNvPr id="16" name="Flecha derecha 15"/>
          <p:cNvSpPr/>
          <p:nvPr/>
        </p:nvSpPr>
        <p:spPr>
          <a:xfrm flipH="1">
            <a:off x="6979228" y="1634436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8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" y="741615"/>
            <a:ext cx="12007784" cy="45231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RadioButton</a:t>
            </a:r>
            <a:r>
              <a:rPr lang="es-ES" dirty="0"/>
              <a:t> – Ejemplo 3 -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echa derecha 15"/>
          <p:cNvSpPr/>
          <p:nvPr/>
        </p:nvSpPr>
        <p:spPr>
          <a:xfrm flipH="1">
            <a:off x="6979228" y="1634436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096" y="4431040"/>
            <a:ext cx="5818674" cy="2426960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2348346" y="5015345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3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7" y="3757289"/>
            <a:ext cx="4116533" cy="23396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Messagebox – Mensajes Emergentes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95409" y="1328307"/>
            <a:ext cx="935794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Messagebox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02254" y="3504779"/>
            <a:ext cx="3562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Mensajes </a:t>
            </a:r>
          </a:p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Emergentes</a:t>
            </a:r>
          </a:p>
        </p:txBody>
      </p:sp>
      <p:sp>
        <p:nvSpPr>
          <p:cNvPr id="7" name="Flecha izquierda 6"/>
          <p:cNvSpPr/>
          <p:nvPr/>
        </p:nvSpPr>
        <p:spPr>
          <a:xfrm>
            <a:off x="4191000" y="4558498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Messagebox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9719" y="647699"/>
            <a:ext cx="11610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/>
              <a:t>messagebox</a:t>
            </a:r>
            <a:r>
              <a:rPr lang="es-ES" sz="2400" dirty="0"/>
              <a:t> es un módulo que proporciona funciones predefinidas para mostrar cuadros de diálogo de mensajes, como mensajes de información, advertencias, errores, preguntas, </a:t>
            </a:r>
            <a:endParaRPr lang="en-US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34" y="1667568"/>
            <a:ext cx="5768485" cy="112861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19957" y="1626483"/>
            <a:ext cx="14400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Sintaxis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8331" y="2756425"/>
            <a:ext cx="2207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Parámetros: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33400" y="3771027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/>
              <a:t>messagebox</a:t>
            </a:r>
            <a:r>
              <a:rPr lang="es-ES" sz="2400" dirty="0"/>
              <a:t>: Es el módulo que contiene las funciones predefinidas para mostrar los cuadros de diálogo.</a:t>
            </a:r>
          </a:p>
          <a:p>
            <a:r>
              <a:rPr lang="es-ES" sz="2400" b="1" dirty="0" err="1"/>
              <a:t>funcion</a:t>
            </a:r>
            <a:r>
              <a:rPr lang="es-ES" sz="2400" dirty="0"/>
              <a:t>: Es el nombre de la función específica del cuadro de diálogo que se desea mostrar (por ejemplo, </a:t>
            </a:r>
            <a:r>
              <a:rPr lang="es-ES" sz="2400" dirty="0" err="1"/>
              <a:t>showinfo</a:t>
            </a:r>
            <a:r>
              <a:rPr lang="es-ES" sz="2400" dirty="0"/>
              <a:t>, </a:t>
            </a:r>
            <a:r>
              <a:rPr lang="es-ES" sz="2400" dirty="0" err="1"/>
              <a:t>showwarning</a:t>
            </a:r>
            <a:r>
              <a:rPr lang="es-ES" sz="2400" dirty="0"/>
              <a:t>, </a:t>
            </a:r>
            <a:r>
              <a:rPr lang="es-ES" sz="2400" dirty="0" err="1"/>
              <a:t>showerror</a:t>
            </a:r>
            <a:r>
              <a:rPr lang="es-ES" sz="2400" dirty="0"/>
              <a:t>, </a:t>
            </a:r>
            <a:r>
              <a:rPr lang="es-ES" sz="2400" dirty="0" err="1"/>
              <a:t>askquestion</a:t>
            </a:r>
            <a:r>
              <a:rPr lang="es-ES" sz="2400" dirty="0"/>
              <a:t>, </a:t>
            </a:r>
            <a:r>
              <a:rPr lang="es-ES" sz="2400" dirty="0" err="1"/>
              <a:t>askyesno</a:t>
            </a:r>
            <a:r>
              <a:rPr lang="es-ES" sz="2400" dirty="0"/>
              <a:t>, etc.).</a:t>
            </a:r>
          </a:p>
          <a:p>
            <a:r>
              <a:rPr lang="es-ES" sz="2400" b="1" dirty="0"/>
              <a:t>título</a:t>
            </a:r>
            <a:r>
              <a:rPr lang="es-ES" sz="2400" dirty="0"/>
              <a:t>: El título del cuadro de diálogo que se mostrará en la barra de título.</a:t>
            </a:r>
          </a:p>
          <a:p>
            <a:r>
              <a:rPr lang="es-ES" sz="2400" b="1" dirty="0"/>
              <a:t>mensaje</a:t>
            </a:r>
            <a:r>
              <a:rPr lang="es-ES" sz="2400" dirty="0"/>
              <a:t>: El mensaje o contenido que se mostrará dentro del cuadro de diálogo.</a:t>
            </a:r>
            <a:endParaRPr lang="en-US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22" y="1482466"/>
            <a:ext cx="3480955" cy="19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Messagebox - Ejemplo 1 -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6" y="737753"/>
            <a:ext cx="11153344" cy="33802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0" y="4283118"/>
            <a:ext cx="10211435" cy="249840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flipH="1">
            <a:off x="8655627" y="1066400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sp>
        <p:nvSpPr>
          <p:cNvPr id="9" name="Flecha derecha 8"/>
          <p:cNvSpPr/>
          <p:nvPr/>
        </p:nvSpPr>
        <p:spPr>
          <a:xfrm>
            <a:off x="0" y="4970895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64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" y="719829"/>
            <a:ext cx="9744161" cy="4246059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472143"/>
            <a:ext cx="9284278" cy="25689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Messagebox - Ejemplo 2 - Tkinter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 flipH="1">
            <a:off x="8655627" y="1066400"/>
            <a:ext cx="2653146" cy="11395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</a:t>
            </a:r>
            <a:endParaRPr lang="en-US" dirty="0"/>
          </a:p>
        </p:txBody>
      </p:sp>
      <p:sp>
        <p:nvSpPr>
          <p:cNvPr id="9" name="Flecha derecha 8"/>
          <p:cNvSpPr/>
          <p:nvPr/>
        </p:nvSpPr>
        <p:spPr>
          <a:xfrm>
            <a:off x="0" y="4970895"/>
            <a:ext cx="2923309" cy="13410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 ejecutándose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5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 Widget Frame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59002" y="463567"/>
            <a:ext cx="827399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Frame</a:t>
            </a:r>
            <a:r>
              <a:rPr lang="es-ES" sz="199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153400" y="3253178"/>
            <a:ext cx="2027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Marco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687783" y="3425145"/>
            <a:ext cx="3366654" cy="256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Ventana </a:t>
            </a:r>
            <a:r>
              <a:rPr lang="es-ES" dirty="0" err="1"/>
              <a:t>Root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70910" y="3811408"/>
            <a:ext cx="3186545" cy="20215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Frame</a:t>
            </a:r>
            <a:r>
              <a:rPr lang="es-ES" dirty="0"/>
              <a:t>()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2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Frame -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37307" y="859625"/>
            <a:ext cx="11942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Frame().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traduce como marco.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Frame() es un contenedor para otros widgets en la ventana raíz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21181" y="2429285"/>
            <a:ext cx="5811982" cy="3760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Ventana </a:t>
            </a:r>
            <a:r>
              <a:rPr lang="es-ES" dirty="0" err="1"/>
              <a:t>Root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376645" y="3029127"/>
            <a:ext cx="5501053" cy="2965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Frame</a:t>
            </a:r>
            <a:r>
              <a:rPr lang="es-ES" dirty="0"/>
              <a:t>()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7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54" y="2280546"/>
            <a:ext cx="4650364" cy="27902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763"/>
            <a:ext cx="5951711" cy="50990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Frame - </a:t>
            </a:r>
            <a:r>
              <a:rPr lang="en-US" b="1" dirty="0" err="1"/>
              <a:t>ejemplo</a:t>
            </a:r>
            <a:r>
              <a:rPr lang="en-US" b="1" dirty="0"/>
              <a:t> 1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364675" y="3107991"/>
            <a:ext cx="2673927" cy="11353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 ejecutar el Prog.</a:t>
            </a:r>
          </a:p>
          <a:p>
            <a:pPr algn="ctr"/>
            <a:r>
              <a:rPr lang="es-ES" dirty="0"/>
              <a:t>Aparecerá esto: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962080" y="6077878"/>
            <a:ext cx="379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// define el color de fondo color </a:t>
            </a:r>
            <a:r>
              <a:rPr lang="es-ES" b="1" dirty="0">
                <a:solidFill>
                  <a:srgbClr val="FF0000"/>
                </a:solidFill>
              </a:rPr>
              <a:t>“rojo”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85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298"/>
            <a:ext cx="11554483" cy="51815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27" y="2604271"/>
            <a:ext cx="3401291" cy="245779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Frame - </a:t>
            </a:r>
            <a:r>
              <a:rPr lang="es-AR" b="1" dirty="0"/>
              <a:t>ejemplo</a:t>
            </a:r>
            <a:r>
              <a:rPr lang="en-US" b="1" dirty="0"/>
              <a:t> 2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697184" y="3052573"/>
            <a:ext cx="2673927" cy="11353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 ejecutar el Prog.</a:t>
            </a:r>
          </a:p>
          <a:p>
            <a:pPr algn="ctr"/>
            <a:r>
              <a:rPr lang="es-ES" dirty="0"/>
              <a:t>Aparecerá esto: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962080" y="6077878"/>
            <a:ext cx="379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// define el color de fondo color </a:t>
            </a:r>
            <a:r>
              <a:rPr lang="es-ES" b="1" dirty="0">
                <a:solidFill>
                  <a:srgbClr val="FF0000"/>
                </a:solidFill>
              </a:rPr>
              <a:t>“rojo”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5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Tkinter – Lógica Fundamental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539837" y="1219200"/>
            <a:ext cx="4696690" cy="4890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07818" y="778741"/>
            <a:ext cx="333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Ventana Principal - </a:t>
            </a:r>
            <a:r>
              <a:rPr lang="es-ES" b="1" dirty="0" err="1"/>
              <a:t>Root</a:t>
            </a:r>
            <a:r>
              <a:rPr lang="es-ES" b="1" dirty="0"/>
              <a:t> </a:t>
            </a:r>
            <a:r>
              <a:rPr lang="es-ES" b="1" dirty="0" err="1"/>
              <a:t>Window</a:t>
            </a:r>
            <a:endParaRPr lang="en-US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330036" y="1148073"/>
            <a:ext cx="2209801" cy="341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294909" y="1489363"/>
            <a:ext cx="3186546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Caja de textos</a:t>
            </a:r>
            <a:endParaRPr lang="en-U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143511" y="4957498"/>
            <a:ext cx="1904556" cy="6511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botones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99" y="2051688"/>
            <a:ext cx="1670648" cy="161284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t="18948" r="54423"/>
          <a:stretch/>
        </p:blipFill>
        <p:spPr>
          <a:xfrm>
            <a:off x="6268316" y="2022247"/>
            <a:ext cx="1559503" cy="207373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4526070" y="4181512"/>
            <a:ext cx="15697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Etiquetas</a:t>
            </a:r>
            <a:endParaRPr lang="en-US" dirty="0"/>
          </a:p>
          <a:p>
            <a:endParaRPr lang="en-US" dirty="0"/>
          </a:p>
        </p:txBody>
      </p:sp>
      <p:sp>
        <p:nvSpPr>
          <p:cNvPr id="20" name="Llamada rectangular redondeada 19"/>
          <p:cNvSpPr/>
          <p:nvPr/>
        </p:nvSpPr>
        <p:spPr>
          <a:xfrm>
            <a:off x="207818" y="3664527"/>
            <a:ext cx="2299645" cy="1766454"/>
          </a:xfrm>
          <a:prstGeom prst="wedgeRoundRectCallout">
            <a:avLst>
              <a:gd name="adj1" fmla="val 58494"/>
              <a:gd name="adj2" fmla="val -6220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Y sobre el </a:t>
            </a:r>
            <a:r>
              <a:rPr lang="es-ES" b="1" dirty="0" err="1"/>
              <a:t>Root</a:t>
            </a:r>
            <a:r>
              <a:rPr lang="es-ES" b="1" dirty="0"/>
              <a:t> </a:t>
            </a:r>
          </a:p>
          <a:p>
            <a:pPr algn="ctr"/>
            <a:r>
              <a:rPr lang="es-ES" dirty="0"/>
              <a:t>Se agregarán los Widget – Objetos….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261038" y="5186516"/>
            <a:ext cx="8194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9399066" y="1809295"/>
            <a:ext cx="1166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33CC"/>
                </a:solidFill>
              </a:rPr>
              <a:t>Widget</a:t>
            </a:r>
          </a:p>
          <a:p>
            <a:r>
              <a:rPr lang="es-ES" dirty="0">
                <a:solidFill>
                  <a:srgbClr val="0033CC"/>
                </a:solidFill>
              </a:rPr>
              <a:t>u Objetos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23" name="Conector recto de flecha 22"/>
          <p:cNvCxnSpPr>
            <a:stCxn id="22" idx="1"/>
          </p:cNvCxnSpPr>
          <p:nvPr/>
        </p:nvCxnSpPr>
        <p:spPr>
          <a:xfrm flipH="1" flipV="1">
            <a:off x="6992460" y="1722510"/>
            <a:ext cx="2406606" cy="409951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1"/>
          </p:cNvCxnSpPr>
          <p:nvPr/>
        </p:nvCxnSpPr>
        <p:spPr>
          <a:xfrm flipH="1">
            <a:off x="7548596" y="2132461"/>
            <a:ext cx="1850470" cy="179221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2" idx="1"/>
          </p:cNvCxnSpPr>
          <p:nvPr/>
        </p:nvCxnSpPr>
        <p:spPr>
          <a:xfrm flipH="1">
            <a:off x="5571148" y="2132461"/>
            <a:ext cx="3827918" cy="2244215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2" idx="1"/>
          </p:cNvCxnSpPr>
          <p:nvPr/>
        </p:nvCxnSpPr>
        <p:spPr>
          <a:xfrm flipH="1">
            <a:off x="6386946" y="2132461"/>
            <a:ext cx="3012120" cy="2941877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2" idx="1"/>
          </p:cNvCxnSpPr>
          <p:nvPr/>
        </p:nvCxnSpPr>
        <p:spPr>
          <a:xfrm flipH="1">
            <a:off x="5183960" y="2132461"/>
            <a:ext cx="4215106" cy="317619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22" idx="1"/>
            <a:endCxn id="21" idx="0"/>
          </p:cNvCxnSpPr>
          <p:nvPr/>
        </p:nvCxnSpPr>
        <p:spPr>
          <a:xfrm flipH="1">
            <a:off x="7670740" y="2132461"/>
            <a:ext cx="1728326" cy="3054055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8" grpId="0"/>
      <p:bldP spid="20" grpId="0" animBg="1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818" y="1648691"/>
            <a:ext cx="6372097" cy="43870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Frame - </a:t>
            </a:r>
            <a:r>
              <a:rPr lang="es-AR" b="1" dirty="0"/>
              <a:t>ejemplo</a:t>
            </a:r>
            <a:r>
              <a:rPr lang="en-US" b="1" dirty="0"/>
              <a:t> 3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Flecha en U 2">
            <a:hlinkClick r:id="rId3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4759036" y="2956875"/>
            <a:ext cx="2673927" cy="11353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     programa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0" y="698158"/>
            <a:ext cx="5488766" cy="61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0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Pygame - Conceptos básicos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3463" y="4721247"/>
            <a:ext cx="101800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Ejercicios para hacer en clase</a:t>
            </a:r>
            <a:endParaRPr lang="es-E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80" y="1219834"/>
            <a:ext cx="6148260" cy="341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913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864113" y="6033084"/>
            <a:ext cx="4114800" cy="365125"/>
          </a:xfrm>
        </p:spPr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Propuesta…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275618" y="6334421"/>
            <a:ext cx="2743200" cy="365125"/>
          </a:xfrm>
        </p:spPr>
        <p:txBody>
          <a:bodyPr/>
          <a:lstStyle/>
          <a:p>
            <a:fld id="{5FD5ABE1-859E-4CA8-8206-3BB47A8F0797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31" y="647699"/>
            <a:ext cx="4216450" cy="60518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2" y="1285413"/>
            <a:ext cx="6594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Hacer un Programa en Python usando Tkinter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Simule una calculadora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Perímetro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Superficie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usuario podrá elegir calcular figuras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Rectángulo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Triángulo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resultado se deberá mostrar 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Centímetro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Metro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886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Tkinter – Ejercicio – </a:t>
            </a:r>
            <a:r>
              <a:rPr lang="es-ES" dirty="0" err="1"/>
              <a:t>Liq</a:t>
            </a:r>
            <a:r>
              <a:rPr lang="es-ES" dirty="0"/>
              <a:t>. De Sueldos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6477" y="606826"/>
            <a:ext cx="6636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Consigna</a:t>
            </a:r>
          </a:p>
          <a:p>
            <a:r>
              <a:rPr lang="es-ES" dirty="0"/>
              <a:t>Hacer un programa en Python – Tkinter que simule una liquidación de sueldos básica</a:t>
            </a:r>
          </a:p>
          <a:p>
            <a:endParaRPr lang="es-ES" dirty="0"/>
          </a:p>
          <a:p>
            <a:r>
              <a:rPr lang="es-ES" dirty="0"/>
              <a:t>Algunos, de los criterios de calculo son: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33400" y="2084154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rgbClr val="0033CC"/>
                </a:solidFill>
                <a:latin typeface="Consolas" panose="020B0609020204030204" pitchFamily="49" charset="0"/>
              </a:rPr>
              <a:t>Haberes: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Sueldo bruto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Importe horas 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Importe premio que paga la empresa por buen desempeño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Preceptismo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Monto por valor de zona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Ítem por trabaja riesgoso (en pesos)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000" b="1" dirty="0">
                <a:solidFill>
                  <a:srgbClr val="0033CC"/>
                </a:solidFill>
                <a:latin typeface="Consolas" panose="020B0609020204030204" pitchFamily="49" charset="0"/>
              </a:rPr>
              <a:t>Deducciones: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Jubilación 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Obra Social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33CC"/>
                </a:solidFill>
                <a:latin typeface="Consolas" panose="020B0609020204030204" pitchFamily="49" charset="0"/>
              </a:rPr>
              <a:t>Ley 19032 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Sindicato 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922"/>
          <a:stretch/>
        </p:blipFill>
        <p:spPr>
          <a:xfrm>
            <a:off x="7744691" y="647699"/>
            <a:ext cx="3771900" cy="62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Anexo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2028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7200" dirty="0"/>
          </a:p>
          <a:p>
            <a:pPr marL="0" indent="0" algn="ctr">
              <a:buNone/>
            </a:pPr>
            <a:r>
              <a:rPr lang="es-ES" sz="7200" dirty="0"/>
              <a:t>Bibliografía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ángulo redondeado 5">
            <a:hlinkClick r:id="rId2"/>
          </p:cNvPr>
          <p:cNvSpPr/>
          <p:nvPr/>
        </p:nvSpPr>
        <p:spPr>
          <a:xfrm>
            <a:off x="8458200" y="5247265"/>
            <a:ext cx="3048000" cy="833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Tutorial </a:t>
            </a:r>
          </a:p>
          <a:p>
            <a:pPr algn="ctr"/>
            <a:r>
              <a:rPr lang="es-ES" dirty="0"/>
              <a:t>Depuración en Dev-C++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07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27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/>
              <a:t>Web – Bibliografía – Cursos de Tkinter</a:t>
            </a:r>
            <a:endParaRPr lang="en-US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1950" y="1039008"/>
            <a:ext cx="11455977" cy="510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sz="2400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https://www.youtube.com/watch?v=hTUJC8HsC2I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sz="2400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https://docs.python.org/3/library/tkinter.html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sz="2400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https://www.programacionfacil.org/cursos/tkinter/tkinter_index.html</a:t>
            </a:r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  <a:hlinkClick r:id="rId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sz="2400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https://www.youtube.com/watch?v=ynpVBCyLVqk&amp;list=PL441cQBT_dHUJOL-6ZC6BsglGgxePGt4f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sz="2400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https://www.youtube.com/watch?v=hTUJC8HsC2I&amp;list=PLqlQ2-9ypflQQEepQJvGQ6RJ8llnzk6Kj</a:t>
            </a:r>
          </a:p>
          <a:p>
            <a:pPr lvl="0"/>
            <a:endParaRPr lang="es-AR" altLang="en-US" sz="24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s-AR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Curso</a:t>
            </a:r>
            <a:r>
              <a:rPr kumimoji="0" lang="es-AR" altLang="en-US" sz="2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Tkinter – Programación Fácil – </a:t>
            </a:r>
            <a:r>
              <a:rPr kumimoji="0" lang="es-AR" altLang="en-US" sz="2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öhne"/>
                <a:hlinkClick r:id="rId4"/>
              </a:rPr>
              <a:t>clic aquí</a:t>
            </a:r>
            <a:endParaRPr kumimoji="0" lang="es-AR" altLang="en-US" sz="2400" b="0" i="0" u="none" strike="noStrike" cap="none" normalizeH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  <a:hlinkClick r:id="rId4"/>
              </a:rPr>
              <a:t>https://www.youtube.com/watch?v=q17aL3AdOYg&amp;list=PLVzwufPir355g7CYmCjuipCodBOC08coo&amp;index=1</a:t>
            </a:r>
            <a:r>
              <a:rPr lang="es-AR" altLang="en-US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  <a:endParaRPr kumimoji="0" lang="es-AR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1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27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/>
              <a:t>Web – Bibliografía</a:t>
            </a:r>
            <a:endParaRPr lang="en-US" dirty="0"/>
          </a:p>
        </p:txBody>
      </p:sp>
      <p:sp>
        <p:nvSpPr>
          <p:cNvPr id="4" name="Flecha curvada hacia abajo 3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-285045"/>
            <a:ext cx="11455977" cy="667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3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altLang="en-US" sz="3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Roseman</a:t>
            </a:r>
            <a:r>
              <a:rPr lang="en-US" sz="2800" dirty="0"/>
              <a:t>, M., &amp; Rhodes, J. (2000). Tkinter GUI Application Development Hotshot. </a:t>
            </a:r>
            <a:r>
              <a:rPr lang="en-US" sz="2800" dirty="0" err="1"/>
              <a:t>Packt</a:t>
            </a:r>
            <a:r>
              <a:rPr lang="en-US" sz="2800" dirty="0"/>
              <a:t> Publishing.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Grayson, J. (2019). Python and Tkinter Programming. </a:t>
            </a:r>
            <a:r>
              <a:rPr lang="en-US" sz="2800" dirty="0" err="1"/>
              <a:t>CreateSpace</a:t>
            </a:r>
            <a:r>
              <a:rPr lang="en-US" sz="2800" dirty="0"/>
              <a:t> Independent Publishing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Fettig, D. (2017). Tkinter GUI Application Development Blueprints - Second Edition. </a:t>
            </a:r>
            <a:r>
              <a:rPr lang="en-US" sz="2800" dirty="0" err="1"/>
              <a:t>Packt</a:t>
            </a:r>
            <a:r>
              <a:rPr lang="en-US" sz="2800" dirty="0"/>
              <a:t> Publishing.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Moore, J. (2019). Tkinter GUI Application Development Cookbook: A practical solution to your GUI development problems with Python and Tkinter. </a:t>
            </a:r>
            <a:r>
              <a:rPr lang="en-US" sz="2800" dirty="0" err="1"/>
              <a:t>Packt</a:t>
            </a:r>
            <a:r>
              <a:rPr lang="en-US" sz="2800" dirty="0"/>
              <a:t> Publishing.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Love, R. (2018). Tkinter GUI Programming by Example: Learn to create modern GUIs using Tkinter by building real-world projects in Python. </a:t>
            </a:r>
            <a:r>
              <a:rPr lang="en-US" sz="2800" dirty="0" err="1"/>
              <a:t>Packt</a:t>
            </a:r>
            <a:r>
              <a:rPr lang="en-US" sz="2800" dirty="0"/>
              <a:t> Publishing. </a:t>
            </a:r>
          </a:p>
        </p:txBody>
      </p:sp>
      <p:sp>
        <p:nvSpPr>
          <p:cNvPr id="9" name="AutoShape 2" descr="data:image/svg+xml,%3csvg%20xmlns=%27http://www.w3.org/2000/svg%27%20version=%271.1%27%20width=%2730%27%20height=%2730%27/%3e"/>
          <p:cNvSpPr>
            <a:spLocks noChangeAspect="1" noChangeArrowheads="1"/>
          </p:cNvSpPr>
          <p:nvPr/>
        </p:nvSpPr>
        <p:spPr bwMode="auto">
          <a:xfrm>
            <a:off x="57150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Prof. Ariel Villar"/>
          <p:cNvSpPr>
            <a:spLocks noChangeAspect="1" noChangeArrowheads="1"/>
          </p:cNvSpPr>
          <p:nvPr/>
        </p:nvSpPr>
        <p:spPr bwMode="auto">
          <a:xfrm>
            <a:off x="4603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619509" cy="787256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FIN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961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9900" dirty="0"/>
              <a:t>FIN</a:t>
            </a:r>
            <a:endParaRPr lang="en-US" sz="199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Flecha curvada hacia abajo 5">
            <a:hlinkClick r:id="rId2" action="ppaction://hlinksldjump"/>
          </p:cNvPr>
          <p:cNvSpPr/>
          <p:nvPr/>
        </p:nvSpPr>
        <p:spPr>
          <a:xfrm rot="5400000">
            <a:off x="11236036" y="145473"/>
            <a:ext cx="817418" cy="554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54" y="3637018"/>
            <a:ext cx="4591646" cy="26055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1" y="5116272"/>
            <a:ext cx="4033248" cy="11597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Primeros Pasos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6590" y="647699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Importamos Tkinter, con </a:t>
            </a:r>
            <a:r>
              <a:rPr lang="es-ES" sz="2400" b="1" dirty="0">
                <a:solidFill>
                  <a:srgbClr val="0033CC"/>
                </a:solidFill>
              </a:rPr>
              <a:t>as</a:t>
            </a:r>
            <a:r>
              <a:rPr lang="es-ES" sz="2400" dirty="0"/>
              <a:t> para darle un alias (para abreviar) - Convención es: “</a:t>
            </a:r>
            <a:r>
              <a:rPr lang="es-ES" sz="2400" dirty="0" err="1">
                <a:solidFill>
                  <a:srgbClr val="0033CC"/>
                </a:solidFill>
              </a:rPr>
              <a:t>tk</a:t>
            </a:r>
            <a:r>
              <a:rPr lang="es-ES" sz="2400" dirty="0"/>
              <a:t>”</a:t>
            </a:r>
            <a:endParaRPr lang="en-US" sz="2400" dirty="0"/>
          </a:p>
        </p:txBody>
      </p:sp>
      <p:sp>
        <p:nvSpPr>
          <p:cNvPr id="3" name="Flecha en U 2">
            <a:hlinkClick r:id="rId4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99" y="1090460"/>
            <a:ext cx="4567466" cy="101704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6590" y="2109174"/>
            <a:ext cx="121054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Crear la ventana principal del programa</a:t>
            </a:r>
          </a:p>
          <a:p>
            <a:r>
              <a:rPr lang="es-ES" sz="2400" dirty="0"/>
              <a:t>1° - Se crea una ventana llamada </a:t>
            </a:r>
            <a:r>
              <a:rPr lang="es-ES" sz="2400" b="1" dirty="0" err="1"/>
              <a:t>root</a:t>
            </a:r>
            <a:r>
              <a:rPr lang="es-ES" sz="2400" b="1" dirty="0"/>
              <a:t> </a:t>
            </a:r>
            <a:r>
              <a:rPr lang="es-ES" sz="2400" b="1" dirty="0" err="1"/>
              <a:t>window</a:t>
            </a:r>
            <a:r>
              <a:rPr lang="es-ES" sz="2400" b="1" dirty="0"/>
              <a:t> </a:t>
            </a:r>
            <a:r>
              <a:rPr lang="es-ES" sz="2400" dirty="0"/>
              <a:t>o ventana principal.</a:t>
            </a:r>
          </a:p>
          <a:p>
            <a:r>
              <a:rPr lang="es-ES" sz="2400" b="1" dirty="0"/>
              <a:t>¿Cómo la creamos?</a:t>
            </a:r>
          </a:p>
          <a:p>
            <a:r>
              <a:rPr lang="es-ES" sz="1900" dirty="0"/>
              <a:t>Se define una variable (Ej. </a:t>
            </a:r>
            <a:r>
              <a:rPr lang="es-ES" sz="1900" dirty="0" err="1"/>
              <a:t>root</a:t>
            </a:r>
            <a:r>
              <a:rPr lang="es-ES" sz="1900" dirty="0"/>
              <a:t>), y le damos el valor de </a:t>
            </a:r>
            <a:r>
              <a:rPr lang="es-ES" sz="1900" dirty="0" err="1"/>
              <a:t>tk</a:t>
            </a:r>
            <a:r>
              <a:rPr lang="es-ES" sz="1900" dirty="0"/>
              <a:t> refiriéndonos a </a:t>
            </a:r>
            <a:r>
              <a:rPr lang="es-ES" sz="1900" dirty="0" err="1"/>
              <a:t>tkinter</a:t>
            </a:r>
            <a:r>
              <a:rPr lang="es-ES" sz="1900" dirty="0"/>
              <a:t> y llamamos a la clase </a:t>
            </a:r>
            <a:r>
              <a:rPr lang="es-ES" sz="1900" dirty="0" err="1"/>
              <a:t>Tk</a:t>
            </a:r>
            <a:r>
              <a:rPr lang="es-ES" sz="1900" dirty="0"/>
              <a:t>() (</a:t>
            </a:r>
            <a:r>
              <a:rPr lang="es-ES" sz="1900" dirty="0" err="1"/>
              <a:t>Mayúsc</a:t>
            </a:r>
            <a:r>
              <a:rPr lang="es-ES" sz="1900" dirty="0"/>
              <a:t>).</a:t>
            </a:r>
            <a:endParaRPr lang="en-US" sz="19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99" y="3504911"/>
            <a:ext cx="3165033" cy="1096793"/>
          </a:xfrm>
          <a:prstGeom prst="rect">
            <a:avLst/>
          </a:prstGeom>
        </p:spPr>
      </p:pic>
      <p:sp>
        <p:nvSpPr>
          <p:cNvPr id="11" name="Flecha izquierda 10"/>
          <p:cNvSpPr/>
          <p:nvPr/>
        </p:nvSpPr>
        <p:spPr>
          <a:xfrm>
            <a:off x="3648750" y="3615989"/>
            <a:ext cx="3929686" cy="93449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Estamos llamando a la clase Tkinter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02431" y="4615803"/>
            <a:ext cx="762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Por último, debemos hacer la llamada a </a:t>
            </a:r>
            <a:r>
              <a:rPr lang="es-ES" b="1" dirty="0" err="1"/>
              <a:t>mainloop</a:t>
            </a:r>
            <a:r>
              <a:rPr lang="es-ES" b="1" dirty="0"/>
              <a:t> (*) </a:t>
            </a:r>
            <a:r>
              <a:rPr lang="es-ES" dirty="0"/>
              <a:t>, con lo que ya tendrás tu </a:t>
            </a:r>
          </a:p>
          <a:p>
            <a:r>
              <a:rPr lang="es-ES" dirty="0"/>
              <a:t>primera ventana creada, que aparecerá con un tamaño y un título por defecto.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47480" y="6391478"/>
            <a:ext cx="938160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Mainloop</a:t>
            </a:r>
            <a:r>
              <a:rPr lang="es-ES" dirty="0"/>
              <a:t>()  bucle que hace que se refresque permanentemente la ventana hasta que cerrarla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41" y="144918"/>
            <a:ext cx="6123323" cy="340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2132046" y="4101964"/>
            <a:ext cx="74391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Widget u Objetos</a:t>
            </a:r>
          </a:p>
        </p:txBody>
      </p:sp>
    </p:spTree>
    <p:extLst>
      <p:ext uri="{BB962C8B-B14F-4D97-AF65-F5344CB8AC3E}">
        <p14:creationId xmlns:p14="http://schemas.microsoft.com/office/powerpoint/2010/main" val="408609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95018" cy="831273"/>
          </a:xfrm>
        </p:spPr>
        <p:txBody>
          <a:bodyPr/>
          <a:lstStyle/>
          <a:p>
            <a:r>
              <a:rPr lang="es-ES" dirty="0"/>
              <a:t>Elementos básicos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21" y="1731820"/>
            <a:ext cx="8027855" cy="3859546"/>
          </a:xfrm>
          <a:prstGeom prst="rect">
            <a:avLst/>
          </a:prstGeom>
        </p:spPr>
      </p:pic>
      <p:cxnSp>
        <p:nvCxnSpPr>
          <p:cNvPr id="8" name="Conector recto de flecha 7"/>
          <p:cNvCxnSpPr>
            <a:endCxn id="9" idx="3"/>
          </p:cNvCxnSpPr>
          <p:nvPr/>
        </p:nvCxnSpPr>
        <p:spPr>
          <a:xfrm flipH="1" flipV="1">
            <a:off x="1797736" y="2683271"/>
            <a:ext cx="3009792" cy="323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2360105"/>
            <a:ext cx="1797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>
                <a:ln/>
                <a:solidFill>
                  <a:schemeClr val="accent4"/>
                </a:solidFill>
                <a:effectLst/>
              </a:rPr>
              <a:t>etiqueta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1797736" y="3823176"/>
            <a:ext cx="2240864" cy="8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78445" y="3541574"/>
            <a:ext cx="17654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>
                <a:ln/>
                <a:solidFill>
                  <a:schemeClr val="accent4"/>
                </a:solidFill>
                <a:effectLst/>
              </a:rPr>
              <a:t>casilla </a:t>
            </a:r>
          </a:p>
          <a:p>
            <a:pPr algn="ctr"/>
            <a:r>
              <a:rPr lang="es-ES" sz="3600" b="1" cap="none" spc="0" dirty="0">
                <a:ln/>
                <a:solidFill>
                  <a:schemeClr val="accent4"/>
                </a:solidFill>
                <a:effectLst/>
              </a:rPr>
              <a:t>de </a:t>
            </a:r>
            <a:r>
              <a:rPr lang="es-ES" sz="3600" b="1" dirty="0">
                <a:ln/>
                <a:solidFill>
                  <a:schemeClr val="accent4"/>
                </a:solidFill>
              </a:rPr>
              <a:t>texto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6688391" y="4627420"/>
            <a:ext cx="3721970" cy="665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0410361" y="5004362"/>
            <a:ext cx="1334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botón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89427" y="1531248"/>
            <a:ext cx="997928" cy="79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060949" y="985203"/>
            <a:ext cx="35106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ventana principal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747" t="25215" r="64632" b="11281"/>
          <a:stretch/>
        </p:blipFill>
        <p:spPr>
          <a:xfrm>
            <a:off x="8338283" y="2808827"/>
            <a:ext cx="1482438" cy="14654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l="2739" t="25982" r="73303" b="26401"/>
          <a:stretch/>
        </p:blipFill>
        <p:spPr>
          <a:xfrm>
            <a:off x="2477329" y="4132303"/>
            <a:ext cx="1274618" cy="1219200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V="1">
            <a:off x="9619012" y="2679968"/>
            <a:ext cx="997928" cy="79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9859977" y="1906588"/>
            <a:ext cx="23914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casillas</a:t>
            </a:r>
          </a:p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d</a:t>
            </a:r>
            <a:r>
              <a:rPr lang="es-ES" sz="3600" b="1" cap="none" spc="0" dirty="0">
                <a:ln/>
                <a:solidFill>
                  <a:schemeClr val="accent4"/>
                </a:solidFill>
                <a:effectLst/>
              </a:rPr>
              <a:t>e</a:t>
            </a:r>
          </a:p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verificación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1472474" y="4672703"/>
            <a:ext cx="997928" cy="79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52932" y="5327527"/>
            <a:ext cx="19672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lista de</a:t>
            </a:r>
          </a:p>
          <a:p>
            <a:pPr algn="ctr"/>
            <a:r>
              <a:rPr lang="es-ES" sz="3600" b="1" cap="none" spc="0" dirty="0">
                <a:ln/>
                <a:solidFill>
                  <a:schemeClr val="accent4"/>
                </a:solidFill>
                <a:effectLst/>
              </a:rPr>
              <a:t>opciones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060949" y="4846677"/>
            <a:ext cx="8739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solidFill>
                  <a:schemeClr val="accent4"/>
                </a:solidFill>
              </a:rPr>
              <a:t>Etc.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083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Label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591037" y="369828"/>
            <a:ext cx="567495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Label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160149" y="3432701"/>
            <a:ext cx="286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Etiquetas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3524538"/>
            <a:ext cx="5520369" cy="2021542"/>
          </a:xfrm>
          <a:prstGeom prst="rect">
            <a:avLst/>
          </a:prstGeom>
        </p:spPr>
      </p:pic>
      <p:sp>
        <p:nvSpPr>
          <p:cNvPr id="11" name="Flecha izquierda 10"/>
          <p:cNvSpPr/>
          <p:nvPr/>
        </p:nvSpPr>
        <p:spPr>
          <a:xfrm>
            <a:off x="3903146" y="4281130"/>
            <a:ext cx="2192854" cy="65931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72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Label - Etiquetas en Tkinter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ABE1-859E-4CA8-8206-3BB47A8F07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lecha en U 2">
            <a:hlinkClick r:id="rId2" action="ppaction://hlinksldjump"/>
          </p:cNvPr>
          <p:cNvSpPr/>
          <p:nvPr/>
        </p:nvSpPr>
        <p:spPr>
          <a:xfrm rot="5400000">
            <a:off x="11215255" y="83126"/>
            <a:ext cx="602673" cy="526473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9607" y="743634"/>
            <a:ext cx="8040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374151"/>
                </a:solidFill>
                <a:latin typeface="Söhne"/>
              </a:rPr>
              <a:t>Un etiqueta es un widget que se utiliza para mostrar texto</a:t>
            </a:r>
            <a:endParaRPr lang="es-AR" sz="2400" dirty="0"/>
          </a:p>
        </p:txBody>
      </p:sp>
      <p:sp>
        <p:nvSpPr>
          <p:cNvPr id="11" name="Rectángulo 10"/>
          <p:cNvSpPr/>
          <p:nvPr/>
        </p:nvSpPr>
        <p:spPr>
          <a:xfrm>
            <a:off x="239607" y="1256207"/>
            <a:ext cx="9153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33CC"/>
                </a:solidFill>
              </a:rPr>
              <a:t>Sintaxis:</a:t>
            </a:r>
          </a:p>
          <a:p>
            <a:r>
              <a:rPr lang="es-ES" sz="2400" dirty="0"/>
              <a:t>Para crear una etiqueta en Tkinter, necesitas instanciar el widget </a:t>
            </a:r>
            <a:r>
              <a:rPr lang="es-ES" sz="2400" b="1" dirty="0"/>
              <a:t>Label</a:t>
            </a:r>
            <a:endParaRPr lang="en-US" sz="24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6" y="2031362"/>
            <a:ext cx="9551643" cy="6680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843476" y="2699435"/>
            <a:ext cx="1067311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Parámetros:</a:t>
            </a:r>
          </a:p>
          <a:p>
            <a:endParaRPr lang="es-ES" sz="1100" dirty="0"/>
          </a:p>
          <a:p>
            <a:r>
              <a:rPr lang="es-ES" sz="3200" b="1" dirty="0"/>
              <a:t>text</a:t>
            </a:r>
            <a:r>
              <a:rPr lang="es-ES" sz="3200" dirty="0"/>
              <a:t>: El texto que se mostrará en la etiqueta.</a:t>
            </a:r>
          </a:p>
          <a:p>
            <a:r>
              <a:rPr lang="es-ES" sz="3200" b="1" dirty="0" err="1"/>
              <a:t>font</a:t>
            </a:r>
            <a:r>
              <a:rPr lang="es-ES" sz="3200" dirty="0"/>
              <a:t>: La fuente del texto de la etiqueta.</a:t>
            </a:r>
          </a:p>
          <a:p>
            <a:r>
              <a:rPr lang="es-ES" sz="3200" b="1" dirty="0" err="1"/>
              <a:t>bg</a:t>
            </a:r>
            <a:r>
              <a:rPr lang="es-ES" sz="3200" dirty="0"/>
              <a:t> (</a:t>
            </a:r>
            <a:r>
              <a:rPr lang="es-ES" sz="3200" dirty="0" err="1"/>
              <a:t>background</a:t>
            </a:r>
            <a:r>
              <a:rPr lang="es-ES" sz="3200" dirty="0"/>
              <a:t>): El color de fondo de la etiqueta.</a:t>
            </a:r>
          </a:p>
          <a:p>
            <a:r>
              <a:rPr lang="es-ES" sz="3200" b="1" dirty="0" err="1"/>
              <a:t>fg</a:t>
            </a:r>
            <a:r>
              <a:rPr lang="es-ES" sz="3200" dirty="0"/>
              <a:t> (</a:t>
            </a:r>
            <a:r>
              <a:rPr lang="es-ES" sz="3200" dirty="0" err="1"/>
              <a:t>foreground</a:t>
            </a:r>
            <a:r>
              <a:rPr lang="es-ES" sz="3200" dirty="0"/>
              <a:t>): El color del texto de la etiqueta.</a:t>
            </a:r>
          </a:p>
          <a:p>
            <a:r>
              <a:rPr lang="es-ES" sz="3200" b="1" dirty="0" err="1"/>
              <a:t>width</a:t>
            </a:r>
            <a:r>
              <a:rPr lang="es-ES" sz="3200" dirty="0"/>
              <a:t>: El ancho de la etiqueta en caracteres.</a:t>
            </a:r>
          </a:p>
          <a:p>
            <a:r>
              <a:rPr lang="es-ES" sz="3200" b="1" dirty="0" err="1"/>
              <a:t>height</a:t>
            </a:r>
            <a:r>
              <a:rPr lang="es-ES" sz="3200" dirty="0"/>
              <a:t>: El alto de la etiqueta en líneas de texto.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47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2098</Words>
  <Application>Microsoft Office PowerPoint</Application>
  <PresentationFormat>Panorámica</PresentationFormat>
  <Paragraphs>409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Söhne</vt:lpstr>
      <vt:lpstr>Söhne Mono</vt:lpstr>
      <vt:lpstr>Tema de Office</vt:lpstr>
      <vt:lpstr>Presentación</vt:lpstr>
      <vt:lpstr>Índice</vt:lpstr>
      <vt:lpstr>¿Qué es Tkinter?</vt:lpstr>
      <vt:lpstr>Tkinter – Lógica Fundamental</vt:lpstr>
      <vt:lpstr>Primeros Pasos en Tkinter</vt:lpstr>
      <vt:lpstr>Presentación de PowerPoint</vt:lpstr>
      <vt:lpstr>Elementos básicos en Tkinter</vt:lpstr>
      <vt:lpstr>Label</vt:lpstr>
      <vt:lpstr>Label - Etiquetas en Tkinter</vt:lpstr>
      <vt:lpstr>Label - Etiquetas en Tkinter</vt:lpstr>
      <vt:lpstr>El método grid() -  Tkinter</vt:lpstr>
      <vt:lpstr>Casillas de texto</vt:lpstr>
      <vt:lpstr>Casillas de Texto en Tkinter</vt:lpstr>
      <vt:lpstr>Casillas de Texto en Tkinter  - Ejemplo</vt:lpstr>
      <vt:lpstr>Botones</vt:lpstr>
      <vt:lpstr>Botones en Tkinter</vt:lpstr>
      <vt:lpstr>Botón – Ejemplo 1</vt:lpstr>
      <vt:lpstr>Lista de Opción</vt:lpstr>
      <vt:lpstr>Lista de Opción - Tkinter</vt:lpstr>
      <vt:lpstr>Lista de Opción - Tkinter</vt:lpstr>
      <vt:lpstr>Lista de Opción - Tkinter</vt:lpstr>
      <vt:lpstr>Lista de Opción - Tkinter</vt:lpstr>
      <vt:lpstr>Casillas de Verificación</vt:lpstr>
      <vt:lpstr>Checkbutton - Tkinter</vt:lpstr>
      <vt:lpstr>Checkbutton – Ejemplo 1 - Tkinter</vt:lpstr>
      <vt:lpstr>Checkbutton – Ejemplo 2 - Tkinter</vt:lpstr>
      <vt:lpstr>Opciones de Radio</vt:lpstr>
      <vt:lpstr>RadioButton - Tkinter</vt:lpstr>
      <vt:lpstr>RadioButton – Ejemplo 1 - Tkinter</vt:lpstr>
      <vt:lpstr>RadioButton – Ejemplo 2 - Tkinter</vt:lpstr>
      <vt:lpstr>RadioButton – Ejemplo 3 - Tkinter</vt:lpstr>
      <vt:lpstr>Messagebox – Mensajes Emergentes</vt:lpstr>
      <vt:lpstr>Messagebox - Tkinter</vt:lpstr>
      <vt:lpstr>Messagebox - Ejemplo 1 - Tkinter</vt:lpstr>
      <vt:lpstr>Messagebox - Ejemplo 2 - Tkinter</vt:lpstr>
      <vt:lpstr> Widget Frame - Tkinter</vt:lpstr>
      <vt:lpstr>Frame - Tkinter</vt:lpstr>
      <vt:lpstr>Frame - ejemplo 1</vt:lpstr>
      <vt:lpstr>Frame - ejemplo 2</vt:lpstr>
      <vt:lpstr>Frame - ejemplo 3</vt:lpstr>
      <vt:lpstr>Pygame - Conceptos básicos</vt:lpstr>
      <vt:lpstr>Propuesta…</vt:lpstr>
      <vt:lpstr>Tkinter – Ejercicio – Liq. De Sueldos</vt:lpstr>
      <vt:lpstr>Anexo</vt:lpstr>
      <vt:lpstr>Web – Bibliografía – Cursos de Tkinter</vt:lpstr>
      <vt:lpstr>Web – Bibliografía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Usuario</dc:creator>
  <cp:lastModifiedBy>Ariel Villar</cp:lastModifiedBy>
  <cp:revision>211</cp:revision>
  <dcterms:created xsi:type="dcterms:W3CDTF">2023-03-26T14:14:23Z</dcterms:created>
  <dcterms:modified xsi:type="dcterms:W3CDTF">2024-08-27T11:17:56Z</dcterms:modified>
</cp:coreProperties>
</file>