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293" r:id="rId3"/>
    <p:sldId id="395" r:id="rId4"/>
    <p:sldId id="396" r:id="rId5"/>
    <p:sldId id="390" r:id="rId6"/>
    <p:sldId id="392" r:id="rId7"/>
    <p:sldId id="397" r:id="rId8"/>
    <p:sldId id="398" r:id="rId9"/>
    <p:sldId id="346" r:id="rId10"/>
    <p:sldId id="391" r:id="rId11"/>
    <p:sldId id="405" r:id="rId12"/>
    <p:sldId id="370" r:id="rId13"/>
    <p:sldId id="449" r:id="rId14"/>
    <p:sldId id="344" r:id="rId15"/>
    <p:sldId id="399" r:id="rId16"/>
    <p:sldId id="384" r:id="rId17"/>
    <p:sldId id="374" r:id="rId18"/>
    <p:sldId id="400" r:id="rId19"/>
    <p:sldId id="401" r:id="rId20"/>
    <p:sldId id="375" r:id="rId21"/>
    <p:sldId id="402" r:id="rId22"/>
    <p:sldId id="393" r:id="rId23"/>
    <p:sldId id="407" r:id="rId24"/>
    <p:sldId id="408" r:id="rId25"/>
    <p:sldId id="424" r:id="rId26"/>
    <p:sldId id="436" r:id="rId27"/>
    <p:sldId id="409" r:id="rId28"/>
    <p:sldId id="410" r:id="rId29"/>
    <p:sldId id="413" r:id="rId30"/>
    <p:sldId id="414" r:id="rId31"/>
    <p:sldId id="352" r:id="rId32"/>
    <p:sldId id="419" r:id="rId33"/>
    <p:sldId id="416" r:id="rId34"/>
    <p:sldId id="415" r:id="rId35"/>
    <p:sldId id="411" r:id="rId36"/>
    <p:sldId id="412" r:id="rId37"/>
    <p:sldId id="417" r:id="rId38"/>
    <p:sldId id="418" r:id="rId39"/>
    <p:sldId id="420" r:id="rId40"/>
    <p:sldId id="422" r:id="rId41"/>
    <p:sldId id="425" r:id="rId42"/>
    <p:sldId id="426" r:id="rId43"/>
    <p:sldId id="427" r:id="rId44"/>
    <p:sldId id="428" r:id="rId45"/>
    <p:sldId id="430" r:id="rId46"/>
    <p:sldId id="429" r:id="rId47"/>
    <p:sldId id="431" r:id="rId48"/>
    <p:sldId id="432" r:id="rId49"/>
    <p:sldId id="433" r:id="rId50"/>
    <p:sldId id="434" r:id="rId51"/>
    <p:sldId id="435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8" r:id="rId63"/>
    <p:sldId id="450" r:id="rId64"/>
    <p:sldId id="451" r:id="rId65"/>
    <p:sldId id="340" r:id="rId66"/>
    <p:sldId id="385" r:id="rId67"/>
    <p:sldId id="394" r:id="rId68"/>
    <p:sldId id="447" r:id="rId69"/>
    <p:sldId id="360" r:id="rId70"/>
    <p:sldId id="377" r:id="rId71"/>
    <p:sldId id="378" r:id="rId72"/>
    <p:sldId id="389" r:id="rId73"/>
    <p:sldId id="403" r:id="rId74"/>
    <p:sldId id="404" r:id="rId75"/>
    <p:sldId id="406" r:id="rId76"/>
    <p:sldId id="286" r:id="rId77"/>
    <p:sldId id="341" r:id="rId78"/>
    <p:sldId id="284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7A7AD-D43D-4AAE-B834-5FCEB68BEBF2}" type="doc">
      <dgm:prSet loTypeId="urn:microsoft.com/office/officeart/2005/8/layout/orgChart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419"/>
        </a:p>
      </dgm:t>
    </dgm:pt>
    <dgm:pt modelId="{EA39341F-7AC0-4726-86D8-F68006766B3B}">
      <dgm:prSet phldrT="[Texto]"/>
      <dgm:spPr/>
      <dgm:t>
        <a:bodyPr/>
        <a:lstStyle/>
        <a:p>
          <a:r>
            <a:rPr lang="es-419" dirty="0"/>
            <a:t>Funciones</a:t>
          </a:r>
        </a:p>
      </dgm:t>
    </dgm:pt>
    <dgm:pt modelId="{ADDF7556-D8BF-407F-9F46-CE3296B7215C}" type="parTrans" cxnId="{5C4780EC-7018-4B19-86A1-29FD0713DA84}">
      <dgm:prSet/>
      <dgm:spPr/>
      <dgm:t>
        <a:bodyPr/>
        <a:lstStyle/>
        <a:p>
          <a:endParaRPr lang="es-419"/>
        </a:p>
      </dgm:t>
    </dgm:pt>
    <dgm:pt modelId="{E7C5E934-2C05-408E-BD2E-CE69ED87CEE8}" type="sibTrans" cxnId="{5C4780EC-7018-4B19-86A1-29FD0713DA84}">
      <dgm:prSet/>
      <dgm:spPr/>
      <dgm:t>
        <a:bodyPr/>
        <a:lstStyle/>
        <a:p>
          <a:endParaRPr lang="es-419"/>
        </a:p>
      </dgm:t>
    </dgm:pt>
    <dgm:pt modelId="{51B2910C-3399-4A46-BDDA-777AEDBC3A57}">
      <dgm:prSet phldrT="[Texto]"/>
      <dgm:spPr/>
      <dgm:t>
        <a:bodyPr/>
        <a:lstStyle/>
        <a:p>
          <a:r>
            <a:rPr lang="es-419" dirty="0"/>
            <a:t>Funciones Puras</a:t>
          </a:r>
        </a:p>
      </dgm:t>
    </dgm:pt>
    <dgm:pt modelId="{DC2A60D0-0A0F-4FB3-B712-0CA46B24A0B2}" type="parTrans" cxnId="{DA334E2C-9D7F-484F-978C-CF339C3705BD}">
      <dgm:prSet/>
      <dgm:spPr/>
      <dgm:t>
        <a:bodyPr/>
        <a:lstStyle/>
        <a:p>
          <a:endParaRPr lang="es-419"/>
        </a:p>
      </dgm:t>
    </dgm:pt>
    <dgm:pt modelId="{AE683D7D-A9E4-481F-9899-75C95EB86948}" type="sibTrans" cxnId="{DA334E2C-9D7F-484F-978C-CF339C3705BD}">
      <dgm:prSet/>
      <dgm:spPr/>
      <dgm:t>
        <a:bodyPr/>
        <a:lstStyle/>
        <a:p>
          <a:endParaRPr lang="es-419"/>
        </a:p>
      </dgm:t>
    </dgm:pt>
    <dgm:pt modelId="{40B248D9-C024-430F-AE3D-BCE4C7F8F6FF}">
      <dgm:prSet phldrT="[Texto]"/>
      <dgm:spPr/>
      <dgm:t>
        <a:bodyPr/>
        <a:lstStyle/>
        <a:p>
          <a:r>
            <a:rPr lang="es-419" dirty="0"/>
            <a:t>Funciones de Orden Superior</a:t>
          </a:r>
        </a:p>
      </dgm:t>
    </dgm:pt>
    <dgm:pt modelId="{983E08ED-8B86-4867-8471-C8179D1F991F}" type="parTrans" cxnId="{83FA519D-8E47-4534-A69B-8CCBA63FD494}">
      <dgm:prSet/>
      <dgm:spPr/>
      <dgm:t>
        <a:bodyPr/>
        <a:lstStyle/>
        <a:p>
          <a:endParaRPr lang="es-419"/>
        </a:p>
      </dgm:t>
    </dgm:pt>
    <dgm:pt modelId="{694B5061-BDF6-4D76-A181-7619B60D5FD0}" type="sibTrans" cxnId="{83FA519D-8E47-4534-A69B-8CCBA63FD494}">
      <dgm:prSet/>
      <dgm:spPr/>
      <dgm:t>
        <a:bodyPr/>
        <a:lstStyle/>
        <a:p>
          <a:endParaRPr lang="es-419"/>
        </a:p>
      </dgm:t>
    </dgm:pt>
    <dgm:pt modelId="{61B13973-9C56-4CBB-AE83-DDBAB3763518}">
      <dgm:prSet phldrT="[Texto]"/>
      <dgm:spPr/>
      <dgm:t>
        <a:bodyPr/>
        <a:lstStyle/>
        <a:p>
          <a:r>
            <a:rPr lang="es-419" dirty="0"/>
            <a:t>Funciones Lambda</a:t>
          </a:r>
        </a:p>
      </dgm:t>
    </dgm:pt>
    <dgm:pt modelId="{BB53FC7C-BE1B-49A0-8448-73DA538B11D0}" type="parTrans" cxnId="{C735AEFB-F6A5-4B54-82D6-D42FE2E893DF}">
      <dgm:prSet/>
      <dgm:spPr/>
      <dgm:t>
        <a:bodyPr/>
        <a:lstStyle/>
        <a:p>
          <a:endParaRPr lang="es-419"/>
        </a:p>
      </dgm:t>
    </dgm:pt>
    <dgm:pt modelId="{7D7FAF28-CE97-4A9B-A980-2E38D5A977D8}" type="sibTrans" cxnId="{C735AEFB-F6A5-4B54-82D6-D42FE2E893DF}">
      <dgm:prSet/>
      <dgm:spPr/>
      <dgm:t>
        <a:bodyPr/>
        <a:lstStyle/>
        <a:p>
          <a:endParaRPr lang="es-419"/>
        </a:p>
      </dgm:t>
    </dgm:pt>
    <dgm:pt modelId="{1173C0F5-EF9C-44CC-86EF-CF78CBDE0AFE}" type="pres">
      <dgm:prSet presAssocID="{C5B7A7AD-D43D-4AAE-B834-5FCEB68BEB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3E4316-FB5E-4BB3-98FF-1B5BA7F0DDFF}" type="pres">
      <dgm:prSet presAssocID="{EA39341F-7AC0-4726-86D8-F68006766B3B}" presName="hierRoot1" presStyleCnt="0">
        <dgm:presLayoutVars>
          <dgm:hierBranch val="init"/>
        </dgm:presLayoutVars>
      </dgm:prSet>
      <dgm:spPr/>
    </dgm:pt>
    <dgm:pt modelId="{B259E4FA-9515-48E5-A6E7-DC5E777ECCE9}" type="pres">
      <dgm:prSet presAssocID="{EA39341F-7AC0-4726-86D8-F68006766B3B}" presName="rootComposite1" presStyleCnt="0"/>
      <dgm:spPr/>
    </dgm:pt>
    <dgm:pt modelId="{4922AD3A-F096-4F10-9BAE-F4FC3C173A4E}" type="pres">
      <dgm:prSet presAssocID="{EA39341F-7AC0-4726-86D8-F68006766B3B}" presName="rootText1" presStyleLbl="node0" presStyleIdx="0" presStyleCnt="1">
        <dgm:presLayoutVars>
          <dgm:chPref val="3"/>
        </dgm:presLayoutVars>
      </dgm:prSet>
      <dgm:spPr/>
    </dgm:pt>
    <dgm:pt modelId="{0EE3F2EC-BC79-48E7-A994-ABAE1D18C06D}" type="pres">
      <dgm:prSet presAssocID="{EA39341F-7AC0-4726-86D8-F68006766B3B}" presName="rootConnector1" presStyleLbl="node1" presStyleIdx="0" presStyleCnt="0"/>
      <dgm:spPr/>
    </dgm:pt>
    <dgm:pt modelId="{800998B8-8D4F-41B1-8FCA-D623F2282448}" type="pres">
      <dgm:prSet presAssocID="{EA39341F-7AC0-4726-86D8-F68006766B3B}" presName="hierChild2" presStyleCnt="0"/>
      <dgm:spPr/>
    </dgm:pt>
    <dgm:pt modelId="{990427B9-F6FD-4DA7-9547-12BBCB461C1E}" type="pres">
      <dgm:prSet presAssocID="{DC2A60D0-0A0F-4FB3-B712-0CA46B24A0B2}" presName="Name37" presStyleLbl="parChTrans1D2" presStyleIdx="0" presStyleCnt="3"/>
      <dgm:spPr/>
    </dgm:pt>
    <dgm:pt modelId="{D821FE5C-3093-49C2-90B4-CED3A9A63754}" type="pres">
      <dgm:prSet presAssocID="{51B2910C-3399-4A46-BDDA-777AEDBC3A57}" presName="hierRoot2" presStyleCnt="0">
        <dgm:presLayoutVars>
          <dgm:hierBranch val="init"/>
        </dgm:presLayoutVars>
      </dgm:prSet>
      <dgm:spPr/>
    </dgm:pt>
    <dgm:pt modelId="{31F8B9C3-236B-418D-BC64-EF694669DA2E}" type="pres">
      <dgm:prSet presAssocID="{51B2910C-3399-4A46-BDDA-777AEDBC3A57}" presName="rootComposite" presStyleCnt="0"/>
      <dgm:spPr/>
    </dgm:pt>
    <dgm:pt modelId="{C9646ADD-17F0-464F-9D98-DEB4F238EAD6}" type="pres">
      <dgm:prSet presAssocID="{51B2910C-3399-4A46-BDDA-777AEDBC3A57}" presName="rootText" presStyleLbl="node2" presStyleIdx="0" presStyleCnt="3">
        <dgm:presLayoutVars>
          <dgm:chPref val="3"/>
        </dgm:presLayoutVars>
      </dgm:prSet>
      <dgm:spPr/>
    </dgm:pt>
    <dgm:pt modelId="{C67481E7-4306-491B-95BC-7229FE904A6B}" type="pres">
      <dgm:prSet presAssocID="{51B2910C-3399-4A46-BDDA-777AEDBC3A57}" presName="rootConnector" presStyleLbl="node2" presStyleIdx="0" presStyleCnt="3"/>
      <dgm:spPr/>
    </dgm:pt>
    <dgm:pt modelId="{30172063-ED92-44C9-B8E3-8023F4C90B9A}" type="pres">
      <dgm:prSet presAssocID="{51B2910C-3399-4A46-BDDA-777AEDBC3A57}" presName="hierChild4" presStyleCnt="0"/>
      <dgm:spPr/>
    </dgm:pt>
    <dgm:pt modelId="{33FF01F0-6D6F-44B4-9DBD-E5125DFFD1CB}" type="pres">
      <dgm:prSet presAssocID="{51B2910C-3399-4A46-BDDA-777AEDBC3A57}" presName="hierChild5" presStyleCnt="0"/>
      <dgm:spPr/>
    </dgm:pt>
    <dgm:pt modelId="{7863C4B9-92CE-4A9C-8DB2-F2BB68622F56}" type="pres">
      <dgm:prSet presAssocID="{983E08ED-8B86-4867-8471-C8179D1F991F}" presName="Name37" presStyleLbl="parChTrans1D2" presStyleIdx="1" presStyleCnt="3"/>
      <dgm:spPr/>
    </dgm:pt>
    <dgm:pt modelId="{A4A2634F-1CFA-4A1D-AD28-552D8116F5F0}" type="pres">
      <dgm:prSet presAssocID="{40B248D9-C024-430F-AE3D-BCE4C7F8F6FF}" presName="hierRoot2" presStyleCnt="0">
        <dgm:presLayoutVars>
          <dgm:hierBranch val="init"/>
        </dgm:presLayoutVars>
      </dgm:prSet>
      <dgm:spPr/>
    </dgm:pt>
    <dgm:pt modelId="{8C25FE25-F586-4A68-AB11-3C38EA9114E6}" type="pres">
      <dgm:prSet presAssocID="{40B248D9-C024-430F-AE3D-BCE4C7F8F6FF}" presName="rootComposite" presStyleCnt="0"/>
      <dgm:spPr/>
    </dgm:pt>
    <dgm:pt modelId="{1698B6DC-0607-4176-B6C6-A05CB6DE3C38}" type="pres">
      <dgm:prSet presAssocID="{40B248D9-C024-430F-AE3D-BCE4C7F8F6FF}" presName="rootText" presStyleLbl="node2" presStyleIdx="1" presStyleCnt="3">
        <dgm:presLayoutVars>
          <dgm:chPref val="3"/>
        </dgm:presLayoutVars>
      </dgm:prSet>
      <dgm:spPr/>
    </dgm:pt>
    <dgm:pt modelId="{35C2CCAC-27D4-41A4-95D1-7126359CF6AF}" type="pres">
      <dgm:prSet presAssocID="{40B248D9-C024-430F-AE3D-BCE4C7F8F6FF}" presName="rootConnector" presStyleLbl="node2" presStyleIdx="1" presStyleCnt="3"/>
      <dgm:spPr/>
    </dgm:pt>
    <dgm:pt modelId="{E92C77A4-820C-4033-B56B-631C6ED10FBE}" type="pres">
      <dgm:prSet presAssocID="{40B248D9-C024-430F-AE3D-BCE4C7F8F6FF}" presName="hierChild4" presStyleCnt="0"/>
      <dgm:spPr/>
    </dgm:pt>
    <dgm:pt modelId="{11EBCC44-4F65-460C-9916-4D24663AAE02}" type="pres">
      <dgm:prSet presAssocID="{40B248D9-C024-430F-AE3D-BCE4C7F8F6FF}" presName="hierChild5" presStyleCnt="0"/>
      <dgm:spPr/>
    </dgm:pt>
    <dgm:pt modelId="{4D17F07A-AE2B-4BF1-A791-26221D4DBACB}" type="pres">
      <dgm:prSet presAssocID="{BB53FC7C-BE1B-49A0-8448-73DA538B11D0}" presName="Name37" presStyleLbl="parChTrans1D2" presStyleIdx="2" presStyleCnt="3"/>
      <dgm:spPr/>
    </dgm:pt>
    <dgm:pt modelId="{391B6AEC-4A30-4A9A-99EF-8544FBBCC38A}" type="pres">
      <dgm:prSet presAssocID="{61B13973-9C56-4CBB-AE83-DDBAB3763518}" presName="hierRoot2" presStyleCnt="0">
        <dgm:presLayoutVars>
          <dgm:hierBranch val="init"/>
        </dgm:presLayoutVars>
      </dgm:prSet>
      <dgm:spPr/>
    </dgm:pt>
    <dgm:pt modelId="{0E02BF55-81E0-4BB0-991D-59BFDBA3CBD3}" type="pres">
      <dgm:prSet presAssocID="{61B13973-9C56-4CBB-AE83-DDBAB3763518}" presName="rootComposite" presStyleCnt="0"/>
      <dgm:spPr/>
    </dgm:pt>
    <dgm:pt modelId="{63B8149B-544B-4193-8347-B31C140C5D4B}" type="pres">
      <dgm:prSet presAssocID="{61B13973-9C56-4CBB-AE83-DDBAB3763518}" presName="rootText" presStyleLbl="node2" presStyleIdx="2" presStyleCnt="3">
        <dgm:presLayoutVars>
          <dgm:chPref val="3"/>
        </dgm:presLayoutVars>
      </dgm:prSet>
      <dgm:spPr/>
    </dgm:pt>
    <dgm:pt modelId="{07A47500-A24B-4AAD-867E-BEBDC45EAA62}" type="pres">
      <dgm:prSet presAssocID="{61B13973-9C56-4CBB-AE83-DDBAB3763518}" presName="rootConnector" presStyleLbl="node2" presStyleIdx="2" presStyleCnt="3"/>
      <dgm:spPr/>
    </dgm:pt>
    <dgm:pt modelId="{B29383C3-B070-4105-BACE-5D521317215B}" type="pres">
      <dgm:prSet presAssocID="{61B13973-9C56-4CBB-AE83-DDBAB3763518}" presName="hierChild4" presStyleCnt="0"/>
      <dgm:spPr/>
    </dgm:pt>
    <dgm:pt modelId="{1B8162E2-4988-4144-876B-546E0FCA0AB4}" type="pres">
      <dgm:prSet presAssocID="{61B13973-9C56-4CBB-AE83-DDBAB3763518}" presName="hierChild5" presStyleCnt="0"/>
      <dgm:spPr/>
    </dgm:pt>
    <dgm:pt modelId="{1D872412-A3AC-42E2-8A24-045F88903867}" type="pres">
      <dgm:prSet presAssocID="{EA39341F-7AC0-4726-86D8-F68006766B3B}" presName="hierChild3" presStyleCnt="0"/>
      <dgm:spPr/>
    </dgm:pt>
  </dgm:ptLst>
  <dgm:cxnLst>
    <dgm:cxn modelId="{FFBED722-D170-4822-9EC0-1807D22635CF}" type="presOf" srcId="{DC2A60D0-0A0F-4FB3-B712-0CA46B24A0B2}" destId="{990427B9-F6FD-4DA7-9547-12BBCB461C1E}" srcOrd="0" destOrd="0" presId="urn:microsoft.com/office/officeart/2005/8/layout/orgChart1"/>
    <dgm:cxn modelId="{DA334E2C-9D7F-484F-978C-CF339C3705BD}" srcId="{EA39341F-7AC0-4726-86D8-F68006766B3B}" destId="{51B2910C-3399-4A46-BDDA-777AEDBC3A57}" srcOrd="0" destOrd="0" parTransId="{DC2A60D0-0A0F-4FB3-B712-0CA46B24A0B2}" sibTransId="{AE683D7D-A9E4-481F-9899-75C95EB86948}"/>
    <dgm:cxn modelId="{88484E41-CE39-48E9-906F-73C0AC21D1AD}" type="presOf" srcId="{C5B7A7AD-D43D-4AAE-B834-5FCEB68BEBF2}" destId="{1173C0F5-EF9C-44CC-86EF-CF78CBDE0AFE}" srcOrd="0" destOrd="0" presId="urn:microsoft.com/office/officeart/2005/8/layout/orgChart1"/>
    <dgm:cxn modelId="{0BC26050-A3EE-4981-9E39-530C8C0C2B4F}" type="presOf" srcId="{40B248D9-C024-430F-AE3D-BCE4C7F8F6FF}" destId="{1698B6DC-0607-4176-B6C6-A05CB6DE3C38}" srcOrd="0" destOrd="0" presId="urn:microsoft.com/office/officeart/2005/8/layout/orgChart1"/>
    <dgm:cxn modelId="{1D6F747E-8B54-4F11-98A2-A725E51F35FF}" type="presOf" srcId="{61B13973-9C56-4CBB-AE83-DDBAB3763518}" destId="{07A47500-A24B-4AAD-867E-BEBDC45EAA62}" srcOrd="1" destOrd="0" presId="urn:microsoft.com/office/officeart/2005/8/layout/orgChart1"/>
    <dgm:cxn modelId="{85139483-B67A-43B9-AE8C-D9A46AE48988}" type="presOf" srcId="{983E08ED-8B86-4867-8471-C8179D1F991F}" destId="{7863C4B9-92CE-4A9C-8DB2-F2BB68622F56}" srcOrd="0" destOrd="0" presId="urn:microsoft.com/office/officeart/2005/8/layout/orgChart1"/>
    <dgm:cxn modelId="{BB762C89-F5F0-4BB0-97C3-745696CAAA9F}" type="presOf" srcId="{51B2910C-3399-4A46-BDDA-777AEDBC3A57}" destId="{C9646ADD-17F0-464F-9D98-DEB4F238EAD6}" srcOrd="0" destOrd="0" presId="urn:microsoft.com/office/officeart/2005/8/layout/orgChart1"/>
    <dgm:cxn modelId="{C861008F-FFF6-49ED-9728-B3278FA9D8F8}" type="presOf" srcId="{61B13973-9C56-4CBB-AE83-DDBAB3763518}" destId="{63B8149B-544B-4193-8347-B31C140C5D4B}" srcOrd="0" destOrd="0" presId="urn:microsoft.com/office/officeart/2005/8/layout/orgChart1"/>
    <dgm:cxn modelId="{6EA78699-8CB1-4399-A80D-D6F4CBAAB889}" type="presOf" srcId="{BB53FC7C-BE1B-49A0-8448-73DA538B11D0}" destId="{4D17F07A-AE2B-4BF1-A791-26221D4DBACB}" srcOrd="0" destOrd="0" presId="urn:microsoft.com/office/officeart/2005/8/layout/orgChart1"/>
    <dgm:cxn modelId="{83FA519D-8E47-4534-A69B-8CCBA63FD494}" srcId="{EA39341F-7AC0-4726-86D8-F68006766B3B}" destId="{40B248D9-C024-430F-AE3D-BCE4C7F8F6FF}" srcOrd="1" destOrd="0" parTransId="{983E08ED-8B86-4867-8471-C8179D1F991F}" sibTransId="{694B5061-BDF6-4D76-A181-7619B60D5FD0}"/>
    <dgm:cxn modelId="{A9A371A0-FE15-4717-BA75-5FD5C2458019}" type="presOf" srcId="{51B2910C-3399-4A46-BDDA-777AEDBC3A57}" destId="{C67481E7-4306-491B-95BC-7229FE904A6B}" srcOrd="1" destOrd="0" presId="urn:microsoft.com/office/officeart/2005/8/layout/orgChart1"/>
    <dgm:cxn modelId="{0AACEFDF-CD6F-4A39-A360-74B1C51F8716}" type="presOf" srcId="{EA39341F-7AC0-4726-86D8-F68006766B3B}" destId="{4922AD3A-F096-4F10-9BAE-F4FC3C173A4E}" srcOrd="0" destOrd="0" presId="urn:microsoft.com/office/officeart/2005/8/layout/orgChart1"/>
    <dgm:cxn modelId="{5C4780EC-7018-4B19-86A1-29FD0713DA84}" srcId="{C5B7A7AD-D43D-4AAE-B834-5FCEB68BEBF2}" destId="{EA39341F-7AC0-4726-86D8-F68006766B3B}" srcOrd="0" destOrd="0" parTransId="{ADDF7556-D8BF-407F-9F46-CE3296B7215C}" sibTransId="{E7C5E934-2C05-408E-BD2E-CE69ED87CEE8}"/>
    <dgm:cxn modelId="{276725F9-4A79-48DE-8297-06987E6A346C}" type="presOf" srcId="{EA39341F-7AC0-4726-86D8-F68006766B3B}" destId="{0EE3F2EC-BC79-48E7-A994-ABAE1D18C06D}" srcOrd="1" destOrd="0" presId="urn:microsoft.com/office/officeart/2005/8/layout/orgChart1"/>
    <dgm:cxn modelId="{C735AEFB-F6A5-4B54-82D6-D42FE2E893DF}" srcId="{EA39341F-7AC0-4726-86D8-F68006766B3B}" destId="{61B13973-9C56-4CBB-AE83-DDBAB3763518}" srcOrd="2" destOrd="0" parTransId="{BB53FC7C-BE1B-49A0-8448-73DA538B11D0}" sibTransId="{7D7FAF28-CE97-4A9B-A980-2E38D5A977D8}"/>
    <dgm:cxn modelId="{47A939FD-6EA3-4C41-A1CD-6F9783D9615B}" type="presOf" srcId="{40B248D9-C024-430F-AE3D-BCE4C7F8F6FF}" destId="{35C2CCAC-27D4-41A4-95D1-7126359CF6AF}" srcOrd="1" destOrd="0" presId="urn:microsoft.com/office/officeart/2005/8/layout/orgChart1"/>
    <dgm:cxn modelId="{113E9F71-1F77-4C6F-BF6F-B5677A74FAD8}" type="presParOf" srcId="{1173C0F5-EF9C-44CC-86EF-CF78CBDE0AFE}" destId="{993E4316-FB5E-4BB3-98FF-1B5BA7F0DDFF}" srcOrd="0" destOrd="0" presId="urn:microsoft.com/office/officeart/2005/8/layout/orgChart1"/>
    <dgm:cxn modelId="{3D55CFF5-5D81-4B41-8175-BE1A487C20B2}" type="presParOf" srcId="{993E4316-FB5E-4BB3-98FF-1B5BA7F0DDFF}" destId="{B259E4FA-9515-48E5-A6E7-DC5E777ECCE9}" srcOrd="0" destOrd="0" presId="urn:microsoft.com/office/officeart/2005/8/layout/orgChart1"/>
    <dgm:cxn modelId="{4B37783D-EE8A-4F0C-864C-02E0FA843A25}" type="presParOf" srcId="{B259E4FA-9515-48E5-A6E7-DC5E777ECCE9}" destId="{4922AD3A-F096-4F10-9BAE-F4FC3C173A4E}" srcOrd="0" destOrd="0" presId="urn:microsoft.com/office/officeart/2005/8/layout/orgChart1"/>
    <dgm:cxn modelId="{38CB8C1C-E371-447C-B2BA-6A43B94E2270}" type="presParOf" srcId="{B259E4FA-9515-48E5-A6E7-DC5E777ECCE9}" destId="{0EE3F2EC-BC79-48E7-A994-ABAE1D18C06D}" srcOrd="1" destOrd="0" presId="urn:microsoft.com/office/officeart/2005/8/layout/orgChart1"/>
    <dgm:cxn modelId="{B1FD21E6-D5CA-4944-B0BC-1A2ACC07C837}" type="presParOf" srcId="{993E4316-FB5E-4BB3-98FF-1B5BA7F0DDFF}" destId="{800998B8-8D4F-41B1-8FCA-D623F2282448}" srcOrd="1" destOrd="0" presId="urn:microsoft.com/office/officeart/2005/8/layout/orgChart1"/>
    <dgm:cxn modelId="{4934133A-5634-48C0-8177-50F3B8C7ABA4}" type="presParOf" srcId="{800998B8-8D4F-41B1-8FCA-D623F2282448}" destId="{990427B9-F6FD-4DA7-9547-12BBCB461C1E}" srcOrd="0" destOrd="0" presId="urn:microsoft.com/office/officeart/2005/8/layout/orgChart1"/>
    <dgm:cxn modelId="{987566CD-6BE6-40BA-885F-603B14406BB1}" type="presParOf" srcId="{800998B8-8D4F-41B1-8FCA-D623F2282448}" destId="{D821FE5C-3093-49C2-90B4-CED3A9A63754}" srcOrd="1" destOrd="0" presId="urn:microsoft.com/office/officeart/2005/8/layout/orgChart1"/>
    <dgm:cxn modelId="{C010E946-8ACD-4EA2-A727-3665CD654CEB}" type="presParOf" srcId="{D821FE5C-3093-49C2-90B4-CED3A9A63754}" destId="{31F8B9C3-236B-418D-BC64-EF694669DA2E}" srcOrd="0" destOrd="0" presId="urn:microsoft.com/office/officeart/2005/8/layout/orgChart1"/>
    <dgm:cxn modelId="{B7B1DC9A-0CCD-4ACA-B186-D733A8AF2650}" type="presParOf" srcId="{31F8B9C3-236B-418D-BC64-EF694669DA2E}" destId="{C9646ADD-17F0-464F-9D98-DEB4F238EAD6}" srcOrd="0" destOrd="0" presId="urn:microsoft.com/office/officeart/2005/8/layout/orgChart1"/>
    <dgm:cxn modelId="{BAB2DCD7-C4E3-4729-BD84-C9CCBF6CA905}" type="presParOf" srcId="{31F8B9C3-236B-418D-BC64-EF694669DA2E}" destId="{C67481E7-4306-491B-95BC-7229FE904A6B}" srcOrd="1" destOrd="0" presId="urn:microsoft.com/office/officeart/2005/8/layout/orgChart1"/>
    <dgm:cxn modelId="{4F6D24CC-C992-43D8-9FAB-85E4DEDC5996}" type="presParOf" srcId="{D821FE5C-3093-49C2-90B4-CED3A9A63754}" destId="{30172063-ED92-44C9-B8E3-8023F4C90B9A}" srcOrd="1" destOrd="0" presId="urn:microsoft.com/office/officeart/2005/8/layout/orgChart1"/>
    <dgm:cxn modelId="{BAF4F088-A657-4C66-947F-B84C7CAE6808}" type="presParOf" srcId="{D821FE5C-3093-49C2-90B4-CED3A9A63754}" destId="{33FF01F0-6D6F-44B4-9DBD-E5125DFFD1CB}" srcOrd="2" destOrd="0" presId="urn:microsoft.com/office/officeart/2005/8/layout/orgChart1"/>
    <dgm:cxn modelId="{8FA0CA78-F24E-4911-9A5F-81B186D893AF}" type="presParOf" srcId="{800998B8-8D4F-41B1-8FCA-D623F2282448}" destId="{7863C4B9-92CE-4A9C-8DB2-F2BB68622F56}" srcOrd="2" destOrd="0" presId="urn:microsoft.com/office/officeart/2005/8/layout/orgChart1"/>
    <dgm:cxn modelId="{06D5532C-92CB-492B-8118-3BD23BC3303F}" type="presParOf" srcId="{800998B8-8D4F-41B1-8FCA-D623F2282448}" destId="{A4A2634F-1CFA-4A1D-AD28-552D8116F5F0}" srcOrd="3" destOrd="0" presId="urn:microsoft.com/office/officeart/2005/8/layout/orgChart1"/>
    <dgm:cxn modelId="{52E96F5C-97F0-46D0-8D44-6F89035797FF}" type="presParOf" srcId="{A4A2634F-1CFA-4A1D-AD28-552D8116F5F0}" destId="{8C25FE25-F586-4A68-AB11-3C38EA9114E6}" srcOrd="0" destOrd="0" presId="urn:microsoft.com/office/officeart/2005/8/layout/orgChart1"/>
    <dgm:cxn modelId="{03CD4D90-8F0F-4D1A-A98B-D6060E0F3F3A}" type="presParOf" srcId="{8C25FE25-F586-4A68-AB11-3C38EA9114E6}" destId="{1698B6DC-0607-4176-B6C6-A05CB6DE3C38}" srcOrd="0" destOrd="0" presId="urn:microsoft.com/office/officeart/2005/8/layout/orgChart1"/>
    <dgm:cxn modelId="{E6F8407E-E071-47EC-BB00-9D4CC9FA4953}" type="presParOf" srcId="{8C25FE25-F586-4A68-AB11-3C38EA9114E6}" destId="{35C2CCAC-27D4-41A4-95D1-7126359CF6AF}" srcOrd="1" destOrd="0" presId="urn:microsoft.com/office/officeart/2005/8/layout/orgChart1"/>
    <dgm:cxn modelId="{7A86FE3A-E208-4346-8C7B-0CD22FD9A753}" type="presParOf" srcId="{A4A2634F-1CFA-4A1D-AD28-552D8116F5F0}" destId="{E92C77A4-820C-4033-B56B-631C6ED10FBE}" srcOrd="1" destOrd="0" presId="urn:microsoft.com/office/officeart/2005/8/layout/orgChart1"/>
    <dgm:cxn modelId="{2D0E4D8B-9EFE-468B-BA6A-0F64B4FD07F2}" type="presParOf" srcId="{A4A2634F-1CFA-4A1D-AD28-552D8116F5F0}" destId="{11EBCC44-4F65-460C-9916-4D24663AAE02}" srcOrd="2" destOrd="0" presId="urn:microsoft.com/office/officeart/2005/8/layout/orgChart1"/>
    <dgm:cxn modelId="{62BADD8F-A8D0-4357-88D1-666916CF1A7C}" type="presParOf" srcId="{800998B8-8D4F-41B1-8FCA-D623F2282448}" destId="{4D17F07A-AE2B-4BF1-A791-26221D4DBACB}" srcOrd="4" destOrd="0" presId="urn:microsoft.com/office/officeart/2005/8/layout/orgChart1"/>
    <dgm:cxn modelId="{BDD490FA-593A-4E03-9BC0-1CCF18888B01}" type="presParOf" srcId="{800998B8-8D4F-41B1-8FCA-D623F2282448}" destId="{391B6AEC-4A30-4A9A-99EF-8544FBBCC38A}" srcOrd="5" destOrd="0" presId="urn:microsoft.com/office/officeart/2005/8/layout/orgChart1"/>
    <dgm:cxn modelId="{DFD7D28C-C513-4F45-9255-B56D07FCAFAD}" type="presParOf" srcId="{391B6AEC-4A30-4A9A-99EF-8544FBBCC38A}" destId="{0E02BF55-81E0-4BB0-991D-59BFDBA3CBD3}" srcOrd="0" destOrd="0" presId="urn:microsoft.com/office/officeart/2005/8/layout/orgChart1"/>
    <dgm:cxn modelId="{54F637E1-A06D-4CDA-8889-5857B01CE368}" type="presParOf" srcId="{0E02BF55-81E0-4BB0-991D-59BFDBA3CBD3}" destId="{63B8149B-544B-4193-8347-B31C140C5D4B}" srcOrd="0" destOrd="0" presId="urn:microsoft.com/office/officeart/2005/8/layout/orgChart1"/>
    <dgm:cxn modelId="{C3A4BC2B-82C7-4E08-B119-A30B3B8B4848}" type="presParOf" srcId="{0E02BF55-81E0-4BB0-991D-59BFDBA3CBD3}" destId="{07A47500-A24B-4AAD-867E-BEBDC45EAA62}" srcOrd="1" destOrd="0" presId="urn:microsoft.com/office/officeart/2005/8/layout/orgChart1"/>
    <dgm:cxn modelId="{7AC4E0D3-7514-498D-895C-A83C13F93993}" type="presParOf" srcId="{391B6AEC-4A30-4A9A-99EF-8544FBBCC38A}" destId="{B29383C3-B070-4105-BACE-5D521317215B}" srcOrd="1" destOrd="0" presId="urn:microsoft.com/office/officeart/2005/8/layout/orgChart1"/>
    <dgm:cxn modelId="{AF8DC3FF-AF03-4B32-A52D-201ECB2B15B0}" type="presParOf" srcId="{391B6AEC-4A30-4A9A-99EF-8544FBBCC38A}" destId="{1B8162E2-4988-4144-876B-546E0FCA0AB4}" srcOrd="2" destOrd="0" presId="urn:microsoft.com/office/officeart/2005/8/layout/orgChart1"/>
    <dgm:cxn modelId="{17392F65-B904-4921-B22E-71F8E5F143C3}" type="presParOf" srcId="{993E4316-FB5E-4BB3-98FF-1B5BA7F0DDFF}" destId="{1D872412-A3AC-42E2-8A24-045F889038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7F07A-AE2B-4BF1-A791-26221D4DBACB}">
      <dsp:nvSpPr>
        <dsp:cNvPr id="0" name=""/>
        <dsp:cNvSpPr/>
      </dsp:nvSpPr>
      <dsp:spPr>
        <a:xfrm>
          <a:off x="3491992" y="1010148"/>
          <a:ext cx="2442241" cy="42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30"/>
              </a:lnTo>
              <a:lnTo>
                <a:pt x="2442241" y="211930"/>
              </a:lnTo>
              <a:lnTo>
                <a:pt x="2442241" y="4238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3C4B9-92CE-4A9C-8DB2-F2BB68622F56}">
      <dsp:nvSpPr>
        <dsp:cNvPr id="0" name=""/>
        <dsp:cNvSpPr/>
      </dsp:nvSpPr>
      <dsp:spPr>
        <a:xfrm>
          <a:off x="3446272" y="1010148"/>
          <a:ext cx="91440" cy="42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8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427B9-F6FD-4DA7-9547-12BBCB461C1E}">
      <dsp:nvSpPr>
        <dsp:cNvPr id="0" name=""/>
        <dsp:cNvSpPr/>
      </dsp:nvSpPr>
      <dsp:spPr>
        <a:xfrm>
          <a:off x="1049750" y="1010148"/>
          <a:ext cx="2442241" cy="423860"/>
        </a:xfrm>
        <a:custGeom>
          <a:avLst/>
          <a:gdLst/>
          <a:ahLst/>
          <a:cxnLst/>
          <a:rect l="0" t="0" r="0" b="0"/>
          <a:pathLst>
            <a:path>
              <a:moveTo>
                <a:pt x="2442241" y="0"/>
              </a:moveTo>
              <a:lnTo>
                <a:pt x="2442241" y="211930"/>
              </a:lnTo>
              <a:lnTo>
                <a:pt x="0" y="211930"/>
              </a:lnTo>
              <a:lnTo>
                <a:pt x="0" y="4238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2AD3A-F096-4F10-9BAE-F4FC3C173A4E}">
      <dsp:nvSpPr>
        <dsp:cNvPr id="0" name=""/>
        <dsp:cNvSpPr/>
      </dsp:nvSpPr>
      <dsp:spPr>
        <a:xfrm>
          <a:off x="2482801" y="957"/>
          <a:ext cx="2018381" cy="10091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 dirty="0"/>
            <a:t>Funciones</a:t>
          </a:r>
        </a:p>
      </dsp:txBody>
      <dsp:txXfrm>
        <a:off x="2482801" y="957"/>
        <a:ext cx="2018381" cy="1009190"/>
      </dsp:txXfrm>
    </dsp:sp>
    <dsp:sp modelId="{C9646ADD-17F0-464F-9D98-DEB4F238EAD6}">
      <dsp:nvSpPr>
        <dsp:cNvPr id="0" name=""/>
        <dsp:cNvSpPr/>
      </dsp:nvSpPr>
      <dsp:spPr>
        <a:xfrm>
          <a:off x="40559" y="1434008"/>
          <a:ext cx="2018381" cy="10091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 dirty="0"/>
            <a:t>Funciones Puras</a:t>
          </a:r>
        </a:p>
      </dsp:txBody>
      <dsp:txXfrm>
        <a:off x="40559" y="1434008"/>
        <a:ext cx="2018381" cy="1009190"/>
      </dsp:txXfrm>
    </dsp:sp>
    <dsp:sp modelId="{1698B6DC-0607-4176-B6C6-A05CB6DE3C38}">
      <dsp:nvSpPr>
        <dsp:cNvPr id="0" name=""/>
        <dsp:cNvSpPr/>
      </dsp:nvSpPr>
      <dsp:spPr>
        <a:xfrm>
          <a:off x="2482801" y="1434008"/>
          <a:ext cx="2018381" cy="10091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 dirty="0"/>
            <a:t>Funciones de Orden Superior</a:t>
          </a:r>
        </a:p>
      </dsp:txBody>
      <dsp:txXfrm>
        <a:off x="2482801" y="1434008"/>
        <a:ext cx="2018381" cy="1009190"/>
      </dsp:txXfrm>
    </dsp:sp>
    <dsp:sp modelId="{63B8149B-544B-4193-8347-B31C140C5D4B}">
      <dsp:nvSpPr>
        <dsp:cNvPr id="0" name=""/>
        <dsp:cNvSpPr/>
      </dsp:nvSpPr>
      <dsp:spPr>
        <a:xfrm>
          <a:off x="4925042" y="1434008"/>
          <a:ext cx="2018381" cy="10091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 dirty="0"/>
            <a:t>Funciones Lambda</a:t>
          </a:r>
        </a:p>
      </dsp:txBody>
      <dsp:txXfrm>
        <a:off x="4925042" y="1434008"/>
        <a:ext cx="2018381" cy="1009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66AD2-8F24-427F-A8CC-5D6A1219B981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11CB8-37F5-4A81-BFCE-D40610AFE09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442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5F273-3DBD-4EA0-AF84-22FC0CBD1432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BFFB9-3D79-47DA-8F4E-9438DF6C0C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051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BFFB9-3D79-47DA-8F4E-9438DF6C0C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BFFB9-3D79-47DA-8F4E-9438DF6C0CE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9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07B7-57FC-4462-B7FB-5EBA6D698BD6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23A0-4D85-40EB-B2AD-C719FFDCCF64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6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48E0-9E1A-490F-8C9A-9FA68DDF27B6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4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270-5066-4E0B-83C3-390425EDB916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3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DBF1-1523-4500-832B-6C8A5B79C0B5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9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515B-0A7F-4195-B6F8-3923CF91F07F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DB77-CB7F-4D2A-96C8-317E2B30A73E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63F3-7EDC-49A6-A97C-6BA820EAE516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491-EA03-429E-AEC0-5FD62CCE71E5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6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76B1-3193-4714-AB31-156A89B90C3C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6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C9BB-6011-4466-AF72-6BA0AE06A82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2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2F17-EF1E-4D3C-86EC-253E9617408D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9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s/engranaje-mec%C3%A1nica-configuraci%C3%B3n-1119298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46.xml"/><Relationship Id="rId18" Type="http://schemas.openxmlformats.org/officeDocument/2006/relationships/slide" Target="slide65.xml"/><Relationship Id="rId3" Type="http://schemas.openxmlformats.org/officeDocument/2006/relationships/slide" Target="slide4.xml"/><Relationship Id="rId21" Type="http://schemas.openxmlformats.org/officeDocument/2006/relationships/slide" Target="slide76.xml"/><Relationship Id="rId7" Type="http://schemas.openxmlformats.org/officeDocument/2006/relationships/slide" Target="slide26.xml"/><Relationship Id="rId12" Type="http://schemas.openxmlformats.org/officeDocument/2006/relationships/slide" Target="slide31.xml"/><Relationship Id="rId17" Type="http://schemas.openxmlformats.org/officeDocument/2006/relationships/slide" Target="slide61.xml"/><Relationship Id="rId2" Type="http://schemas.openxmlformats.org/officeDocument/2006/relationships/slide" Target="slide3.xml"/><Relationship Id="rId16" Type="http://schemas.openxmlformats.org/officeDocument/2006/relationships/slide" Target="slide59.xml"/><Relationship Id="rId20" Type="http://schemas.openxmlformats.org/officeDocument/2006/relationships/slide" Target="slide6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29.xml"/><Relationship Id="rId19" Type="http://schemas.openxmlformats.org/officeDocument/2006/relationships/slide" Target="slide62.xml"/><Relationship Id="rId4" Type="http://schemas.openxmlformats.org/officeDocument/2006/relationships/slide" Target="slide7.xml"/><Relationship Id="rId9" Type="http://schemas.openxmlformats.org/officeDocument/2006/relationships/slide" Target="slide44.xml"/><Relationship Id="rId14" Type="http://schemas.openxmlformats.org/officeDocument/2006/relationships/slide" Target="slide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X5kR63Dpdw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Xroxy93nX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X5kR63Dpdw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Xroxy93nX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D5hLB-hkvQ&amp;t=2s" TargetMode="Externa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8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slide" Target="slide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frsrutneduar-my.sharepoint.com/:u:/g/personal/avillar_frsr_utn_edu_ar/ESprDtYZkTZDhF-A7j8ZNZ0BbcDlBNlY5IFxBAOoCThIyQ?e=neGbyf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VWT0U3imCU" TargetMode="External"/><Relationship Id="rId3" Type="http://schemas.openxmlformats.org/officeDocument/2006/relationships/hyperlink" Target="https://www.youtube.com/playlist?list=PLD2wfKpqmxnkHPK_Tzv80HCwOaYph33pH" TargetMode="External"/><Relationship Id="rId7" Type="http://schemas.openxmlformats.org/officeDocument/2006/relationships/hyperlink" Target="https://www.youtube.com/watch?v=Fa2oOEJVYrU&amp;list=PLM5DlFKRabE8L4JOXT_oEvHGPpHItwTIc" TargetMode="External"/><Relationship Id="rId12" Type="http://schemas.openxmlformats.org/officeDocument/2006/relationships/hyperlink" Target="http://aprendehaskell.es/main.html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raIUviMMM3fbHLdBJDmBwcNBZd_1Y_hC" TargetMode="External"/><Relationship Id="rId11" Type="http://schemas.openxmlformats.org/officeDocument/2006/relationships/hyperlink" Target="https://www.youtube.com/watch?v=mKzZ_IrYoAE&amp;list=PLPIlzBVlfbbElptU1e4jqj1MHBs092-NX" TargetMode="External"/><Relationship Id="rId5" Type="http://schemas.openxmlformats.org/officeDocument/2006/relationships/hyperlink" Target="https://www.youtube.com/watch?v=3LA2RIe3b9k" TargetMode="External"/><Relationship Id="rId10" Type="http://schemas.openxmlformats.org/officeDocument/2006/relationships/hyperlink" Target="https://www.youtube.com/playlist?list=PLPIlzBVlfbbEvT2zMWAE6vTvkcJJO-YLr" TargetMode="External"/><Relationship Id="rId4" Type="http://schemas.openxmlformats.org/officeDocument/2006/relationships/hyperlink" Target="https://www.youtube.com/playlist?list=PLSHyccnBcXI_Lxf6x_cviagPyjN0s1wqo" TargetMode="External"/><Relationship Id="rId9" Type="http://schemas.openxmlformats.org/officeDocument/2006/relationships/hyperlink" Target="https://www.youtube.com/playlist?list=PLyhYnjxSS6Jbq_zx2JsxWrBQDwZU6Own5" TargetMode="Externa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cc.uma.es/~blas/pfHaskell/gentle/index.html" TargetMode="External"/><Relationship Id="rId3" Type="http://schemas.openxmlformats.org/officeDocument/2006/relationships/hyperlink" Target="https://github.com/politrons/Dive_into_Haskell" TargetMode="External"/><Relationship Id="rId7" Type="http://schemas.openxmlformats.org/officeDocument/2006/relationships/hyperlink" Target="https://web.archive.org/web/20070504042306/http:/www.frt.utn.edu.ar/sistemas/paradigmas/Haskell.htm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Wayback_Machine" TargetMode="External"/><Relationship Id="rId5" Type="http://schemas.openxmlformats.org/officeDocument/2006/relationships/hyperlink" Target="https://web.archive.org/web/20100405044725/http:/horru.lsi.uniovi.es/~labra/FTP/IntHaskell98.pdf" TargetMode="External"/><Relationship Id="rId10" Type="http://schemas.openxmlformats.org/officeDocument/2006/relationships/hyperlink" Target="https://www.youtube.com/watch?v=YAKTlImnS-g&amp;list=PLraIUviMMM3fbHLdBJDmBwcNBZd_1Y_hC&amp;index=1" TargetMode="External"/><Relationship Id="rId4" Type="http://schemas.openxmlformats.org/officeDocument/2006/relationships/hyperlink" Target="http://horru.lsi.uniovi.es/~labra/FTP/IntHaskell98.pdf" TargetMode="External"/><Relationship Id="rId9" Type="http://schemas.openxmlformats.org/officeDocument/2006/relationships/hyperlink" Target="http://aprendehaskell.es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9091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Presentación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20837" y="0"/>
            <a:ext cx="7841672" cy="2410691"/>
          </a:xfrm>
        </p:spPr>
        <p:txBody>
          <a:bodyPr>
            <a:normAutofit/>
          </a:bodyPr>
          <a:lstStyle/>
          <a:p>
            <a:endParaRPr lang="es-ES" sz="2000" dirty="0"/>
          </a:p>
          <a:p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Ingeniería en Sistemas de Información</a:t>
            </a:r>
            <a:endParaRPr lang="es-ES" sz="3200" dirty="0"/>
          </a:p>
          <a:p>
            <a:r>
              <a:rPr lang="es-ES" sz="3600" b="1" dirty="0"/>
              <a:t>Paradigmas de Programación</a:t>
            </a:r>
          </a:p>
          <a:p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1" y="1204912"/>
            <a:ext cx="3257550" cy="14001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760476" y="1829886"/>
            <a:ext cx="6162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Paradigma Funcional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121936" y="6057719"/>
            <a:ext cx="4070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s-ES" sz="2000" dirty="0">
                <a:solidFill>
                  <a:schemeClr val="bg1">
                    <a:lumMod val="65000"/>
                  </a:schemeClr>
                </a:solidFill>
              </a:rPr>
              <a:t>Lic. Carina Povarchik</a:t>
            </a:r>
          </a:p>
          <a:p>
            <a:pPr lvl="2"/>
            <a:r>
              <a:rPr lang="es-ES" sz="2000" dirty="0">
                <a:solidFill>
                  <a:schemeClr val="bg1">
                    <a:lumMod val="65000"/>
                  </a:schemeClr>
                </a:solidFill>
              </a:rPr>
              <a:t>Lic. Ariel Villar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933117" y="2684729"/>
            <a:ext cx="2939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7200" b="1" i="1" cap="none" spc="0" dirty="0">
                <a:ln/>
                <a:solidFill>
                  <a:schemeClr val="accent3"/>
                </a:solidFill>
                <a:effectLst/>
              </a:rPr>
              <a:t>Haskell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37" y="4099579"/>
            <a:ext cx="3257550" cy="1394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askell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84" y="2871515"/>
            <a:ext cx="1170631" cy="8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7699512" y="6162094"/>
            <a:ext cx="8448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Ver 2.1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95E83AE-71CE-E2D3-0A95-4F7B5A8C8ED1}"/>
              </a:ext>
            </a:extLst>
          </p:cNvPr>
          <p:cNvSpPr/>
          <p:nvPr/>
        </p:nvSpPr>
        <p:spPr>
          <a:xfrm>
            <a:off x="4493189" y="3919545"/>
            <a:ext cx="548778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Repaso de </a:t>
            </a:r>
          </a:p>
          <a:p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Ejercicios Prácticos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44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Repaso de la Sintaxis de definición de Funciones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FB1FC4C-FAA2-4451-BACF-486A03A1A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57" y="932981"/>
            <a:ext cx="4386020" cy="4386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881E852-8A46-35D0-4046-37F0FAE42792}"/>
              </a:ext>
            </a:extLst>
          </p:cNvPr>
          <p:cNvSpPr/>
          <p:nvPr/>
        </p:nvSpPr>
        <p:spPr>
          <a:xfrm>
            <a:off x="5124252" y="1685048"/>
            <a:ext cx="6680291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Sintaxis</a:t>
            </a:r>
          </a:p>
        </p:txBody>
      </p:sp>
    </p:spTree>
    <p:extLst>
      <p:ext uri="{BB962C8B-B14F-4D97-AF65-F5344CB8AC3E}">
        <p14:creationId xmlns:p14="http://schemas.microsoft.com/office/powerpoint/2010/main" val="194605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Repaso de la Sintaxis en Haskell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647699"/>
            <a:ext cx="2378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Sintaxis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4E6884C-750E-36CF-0BA9-A894B153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51" y="692727"/>
            <a:ext cx="3737131" cy="2214863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F1AFB18F-5A0A-A47F-EAC6-04DF48D70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7" y="3322289"/>
            <a:ext cx="1236764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Funciones currificadas (parcializadas) y no currificadas (no parcializadas).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Función parcializada (</a:t>
            </a:r>
            <a:r>
              <a:rPr kumimoji="0" lang="es-AR" altLang="es-A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curried</a:t>
            </a:r>
            <a:r>
              <a:rPr kumimoji="0" lang="es-AR" altLang="es-A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Definición del tipo: 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suma::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Esta notación indica que 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toma dos argumentos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forma secuencial y devuelve un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Implementación: 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 x y = x + y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función se define con dos parámetros separados.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Invocación: 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 2 5 ==&gt; 7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Los argumentos se pasan de forma separada, sin paréntesis.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 forma aprovecha la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currificación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una característica fundamental de Haskell donde las funciones de múltiples argumentos se tratan como una secuencia de funciones de un solo argumento.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Función no parcializada (</a:t>
            </a:r>
            <a:r>
              <a:rPr kumimoji="0" lang="es-AR" altLang="es-A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uncurried</a:t>
            </a:r>
            <a:r>
              <a:rPr kumimoji="0" lang="es-AR" altLang="es-A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Definición del tipo: 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suma::(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-&gt;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(Aquí, 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toma una tupla de dos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devuelve un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s-AR" altLang="es-AR" sz="1400" dirty="0">
                <a:latin typeface="Arial" panose="020B0604020202020204" pitchFamily="34" charset="0"/>
              </a:rPr>
              <a:t>)</a:t>
            </a: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Implementación: 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 (x, y) = x + y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función se define con un único parámetro que es una tupla.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Invocación: 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 (2,5) ==&gt; 7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Los argumentos se pasan como una tupla entre paréntesis.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 forma trata los dos argumentos como un solo par, lo cual es menos común en Haskell pero puede ser útil en ciertas situaciones.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5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Repaso de la Sintaxis en Haskell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1262380"/>
            <a:ext cx="2378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Sintaxis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12922" y="2231877"/>
            <a:ext cx="884953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AR" sz="3600" dirty="0"/>
              <a:t>nombrefuncion </a:t>
            </a:r>
            <a:r>
              <a:rPr lang="es-AR" sz="3600" dirty="0">
                <a:solidFill>
                  <a:srgbClr val="C00000"/>
                </a:solidFill>
              </a:rPr>
              <a:t>::</a:t>
            </a:r>
            <a:r>
              <a:rPr lang="es-AR" sz="3600" dirty="0"/>
              <a:t> tipo1 </a:t>
            </a:r>
            <a:r>
              <a:rPr lang="es-AR" sz="3600" dirty="0">
                <a:solidFill>
                  <a:srgbClr val="C00000"/>
                </a:solidFill>
              </a:rPr>
              <a:t>-&gt;</a:t>
            </a:r>
            <a:r>
              <a:rPr lang="es-AR" sz="3600" dirty="0"/>
              <a:t> tipo2 </a:t>
            </a:r>
            <a:r>
              <a:rPr lang="es-AR" sz="3600" dirty="0">
                <a:solidFill>
                  <a:srgbClr val="C00000"/>
                </a:solidFill>
              </a:rPr>
              <a:t>.. -&gt;</a:t>
            </a:r>
            <a:r>
              <a:rPr lang="es-AR" sz="3600" dirty="0"/>
              <a:t> </a:t>
            </a:r>
            <a:r>
              <a:rPr lang="es-AR" sz="3600" dirty="0" err="1"/>
              <a:t>tipo_rdo</a:t>
            </a:r>
            <a:endParaRPr lang="es-AR" sz="3600" dirty="0"/>
          </a:p>
          <a:p>
            <a:endParaRPr lang="es-AR" sz="3600" dirty="0"/>
          </a:p>
          <a:p>
            <a:endParaRPr lang="es-AR" sz="3600" dirty="0"/>
          </a:p>
          <a:p>
            <a:r>
              <a:rPr lang="es-AR" sz="3600" dirty="0"/>
              <a:t>nombrefuncion </a:t>
            </a:r>
            <a:r>
              <a:rPr lang="es-AR" sz="3600" dirty="0">
                <a:solidFill>
                  <a:srgbClr val="0033CC"/>
                </a:solidFill>
              </a:rPr>
              <a:t>parámetros </a:t>
            </a:r>
            <a:r>
              <a:rPr lang="es-AR" sz="3600" dirty="0"/>
              <a:t> </a:t>
            </a:r>
            <a:r>
              <a:rPr lang="es-AR" sz="3600" dirty="0">
                <a:solidFill>
                  <a:srgbClr val="C00000"/>
                </a:solidFill>
              </a:rPr>
              <a:t>=  </a:t>
            </a:r>
            <a:r>
              <a:rPr lang="es-AR" sz="3600" dirty="0"/>
              <a:t>expresión</a:t>
            </a:r>
          </a:p>
          <a:p>
            <a:endParaRPr lang="es-AR" sz="3600" dirty="0"/>
          </a:p>
        </p:txBody>
      </p:sp>
      <p:sp>
        <p:nvSpPr>
          <p:cNvPr id="10" name="Rectángulo 9"/>
          <p:cNvSpPr/>
          <p:nvPr/>
        </p:nvSpPr>
        <p:spPr>
          <a:xfrm>
            <a:off x="8024825" y="5190582"/>
            <a:ext cx="31195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3"/>
                </a:solidFill>
                <a:effectLst/>
              </a:rPr>
              <a:t>archivo.hs</a:t>
            </a:r>
            <a:endParaRPr lang="es-ES" sz="7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Flecha izquierda 10"/>
          <p:cNvSpPr/>
          <p:nvPr/>
        </p:nvSpPr>
        <p:spPr>
          <a:xfrm>
            <a:off x="9173314" y="2038484"/>
            <a:ext cx="3018686" cy="1140997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Def. </a:t>
            </a:r>
            <a:r>
              <a:rPr lang="es-ES" sz="2000" dirty="0"/>
              <a:t>del</a:t>
            </a:r>
            <a:r>
              <a:rPr lang="es-ES" sz="2400" dirty="0"/>
              <a:t> Tipo Función</a:t>
            </a:r>
            <a:endParaRPr lang="en-US" sz="2400" dirty="0"/>
          </a:p>
        </p:txBody>
      </p:sp>
      <p:sp>
        <p:nvSpPr>
          <p:cNvPr id="12" name="Flecha izquierda 11"/>
          <p:cNvSpPr/>
          <p:nvPr/>
        </p:nvSpPr>
        <p:spPr>
          <a:xfrm>
            <a:off x="9332797" y="3704951"/>
            <a:ext cx="2781610" cy="1140997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Def. de la Función</a:t>
            </a:r>
            <a:endParaRPr lang="en-US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0" y="800582"/>
            <a:ext cx="750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En Haskell la estructura principal de un función es:</a:t>
            </a:r>
            <a:endParaRPr lang="en-US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148726-34C1-4B42-B9AF-150F79DCC425}"/>
              </a:ext>
            </a:extLst>
          </p:cNvPr>
          <p:cNvSpPr txBox="1"/>
          <p:nvPr/>
        </p:nvSpPr>
        <p:spPr>
          <a:xfrm>
            <a:off x="712922" y="5463664"/>
            <a:ext cx="7347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Los archivos fuentes se guardan con la extensión: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145DE1-E6C3-459C-92BE-7DEBCFE52395}"/>
              </a:ext>
            </a:extLst>
          </p:cNvPr>
          <p:cNvSpPr txBox="1"/>
          <p:nvPr/>
        </p:nvSpPr>
        <p:spPr>
          <a:xfrm>
            <a:off x="10358902" y="286095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(Opcional)</a:t>
            </a:r>
          </a:p>
        </p:txBody>
      </p:sp>
    </p:spTree>
    <p:extLst>
      <p:ext uri="{BB962C8B-B14F-4D97-AF65-F5344CB8AC3E}">
        <p14:creationId xmlns:p14="http://schemas.microsoft.com/office/powerpoint/2010/main" val="222394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Repaso de la Sintaxis en Haskell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800582"/>
            <a:ext cx="804162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Analogía de una función como “si fuera una maquina”</a:t>
            </a:r>
          </a:p>
          <a:p>
            <a:endParaRPr lang="es-ES" sz="2000" dirty="0"/>
          </a:p>
          <a:p>
            <a:r>
              <a:rPr lang="es-ES" dirty="0"/>
              <a:t>Ejemplo 1:</a:t>
            </a:r>
            <a:endParaRPr lang="en-U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9DACBE7-26E2-AF28-E25E-9DB10E011899}"/>
              </a:ext>
            </a:extLst>
          </p:cNvPr>
          <p:cNvGrpSpPr/>
          <p:nvPr/>
        </p:nvGrpSpPr>
        <p:grpSpPr>
          <a:xfrm>
            <a:off x="3298939" y="4890705"/>
            <a:ext cx="4742686" cy="1384994"/>
            <a:chOff x="7723632" y="5682656"/>
            <a:chExt cx="2932935" cy="948016"/>
          </a:xfrm>
        </p:grpSpPr>
        <p:sp>
          <p:nvSpPr>
            <p:cNvPr id="15" name="Cubo 14">
              <a:extLst>
                <a:ext uri="{FF2B5EF4-FFF2-40B4-BE49-F238E27FC236}">
                  <a16:creationId xmlns:a16="http://schemas.microsoft.com/office/drawing/2014/main" id="{58E667E3-3FA4-1282-031F-C8AF8DB08BB8}"/>
                </a:ext>
              </a:extLst>
            </p:cNvPr>
            <p:cNvSpPr/>
            <p:nvPr/>
          </p:nvSpPr>
          <p:spPr>
            <a:xfrm>
              <a:off x="8004084" y="5803883"/>
              <a:ext cx="350520" cy="36512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400" dirty="0"/>
                <a:t>3</a:t>
              </a:r>
            </a:p>
          </p:txBody>
        </p:sp>
        <p:sp>
          <p:nvSpPr>
            <p:cNvPr id="16" name="Cubo 15">
              <a:extLst>
                <a:ext uri="{FF2B5EF4-FFF2-40B4-BE49-F238E27FC236}">
                  <a16:creationId xmlns:a16="http://schemas.microsoft.com/office/drawing/2014/main" id="{052827B6-9254-6A28-DB4E-2B3CB2FBFB5D}"/>
                </a:ext>
              </a:extLst>
            </p:cNvPr>
            <p:cNvSpPr/>
            <p:nvPr/>
          </p:nvSpPr>
          <p:spPr>
            <a:xfrm>
              <a:off x="7973586" y="6237668"/>
              <a:ext cx="350520" cy="36512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400" dirty="0"/>
                <a:t>4</a:t>
              </a:r>
            </a:p>
          </p:txBody>
        </p:sp>
        <p:sp>
          <p:nvSpPr>
            <p:cNvPr id="17" name="Cubo 16">
              <a:extLst>
                <a:ext uri="{FF2B5EF4-FFF2-40B4-BE49-F238E27FC236}">
                  <a16:creationId xmlns:a16="http://schemas.microsoft.com/office/drawing/2014/main" id="{50F8479C-75B5-B9BE-E367-EEA41316FDD4}"/>
                </a:ext>
              </a:extLst>
            </p:cNvPr>
            <p:cNvSpPr/>
            <p:nvPr/>
          </p:nvSpPr>
          <p:spPr>
            <a:xfrm>
              <a:off x="8257032" y="5682656"/>
              <a:ext cx="851480" cy="923329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rgbClr val="0033CC"/>
                  </a:solidFill>
                </a:rPr>
                <a:t>F(x,y)</a:t>
              </a:r>
            </a:p>
          </p:txBody>
        </p:sp>
        <p:sp>
          <p:nvSpPr>
            <p:cNvPr id="18" name="Cubo 17">
              <a:extLst>
                <a:ext uri="{FF2B5EF4-FFF2-40B4-BE49-F238E27FC236}">
                  <a16:creationId xmlns:a16="http://schemas.microsoft.com/office/drawing/2014/main" id="{B61E2EE1-CA4E-1FB9-3B7F-97A6DB3FFA9F}"/>
                </a:ext>
              </a:extLst>
            </p:cNvPr>
            <p:cNvSpPr/>
            <p:nvPr/>
          </p:nvSpPr>
          <p:spPr>
            <a:xfrm>
              <a:off x="8987592" y="5969111"/>
              <a:ext cx="522802" cy="36512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400" dirty="0"/>
                <a:t>7</a:t>
              </a:r>
            </a:p>
          </p:txBody>
        </p:sp>
        <p:sp>
          <p:nvSpPr>
            <p:cNvPr id="19" name="Cubo 18">
              <a:extLst>
                <a:ext uri="{FF2B5EF4-FFF2-40B4-BE49-F238E27FC236}">
                  <a16:creationId xmlns:a16="http://schemas.microsoft.com/office/drawing/2014/main" id="{BCEC1008-8358-F788-482A-0928EA3FEFC7}"/>
                </a:ext>
              </a:extLst>
            </p:cNvPr>
            <p:cNvSpPr/>
            <p:nvPr/>
          </p:nvSpPr>
          <p:spPr>
            <a:xfrm>
              <a:off x="9414364" y="5707343"/>
              <a:ext cx="851480" cy="923329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rgbClr val="0033CC"/>
                  </a:solidFill>
                </a:rPr>
                <a:t>G(x</a:t>
              </a:r>
              <a:r>
                <a:rPr lang="es-419" baseline="30000" dirty="0">
                  <a:solidFill>
                    <a:srgbClr val="0033CC"/>
                  </a:solidFill>
                </a:rPr>
                <a:t>2</a:t>
              </a:r>
              <a:r>
                <a:rPr lang="es-419" dirty="0">
                  <a:solidFill>
                    <a:srgbClr val="0033CC"/>
                  </a:solidFill>
                </a:rPr>
                <a:t>)</a:t>
              </a:r>
            </a:p>
          </p:txBody>
        </p:sp>
        <p:sp>
          <p:nvSpPr>
            <p:cNvPr id="20" name="Cubo 19">
              <a:extLst>
                <a:ext uri="{FF2B5EF4-FFF2-40B4-BE49-F238E27FC236}">
                  <a16:creationId xmlns:a16="http://schemas.microsoft.com/office/drawing/2014/main" id="{C548D07E-29FA-17F6-7921-8198C14F4584}"/>
                </a:ext>
              </a:extLst>
            </p:cNvPr>
            <p:cNvSpPr/>
            <p:nvPr/>
          </p:nvSpPr>
          <p:spPr>
            <a:xfrm>
              <a:off x="10133765" y="5980437"/>
              <a:ext cx="522802" cy="36512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400" dirty="0"/>
                <a:t>49</a:t>
              </a:r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E5946412-E6D8-1CA7-BAD0-BEB883068B2C}"/>
                </a:ext>
              </a:extLst>
            </p:cNvPr>
            <p:cNvCxnSpPr/>
            <p:nvPr/>
          </p:nvCxnSpPr>
          <p:spPr>
            <a:xfrm flipV="1">
              <a:off x="7726680" y="5950823"/>
              <a:ext cx="246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29D95959-99F5-40E2-35CD-872EBA1188DA}"/>
                </a:ext>
              </a:extLst>
            </p:cNvPr>
            <p:cNvCxnSpPr/>
            <p:nvPr/>
          </p:nvCxnSpPr>
          <p:spPr>
            <a:xfrm flipV="1">
              <a:off x="7723632" y="6459839"/>
              <a:ext cx="246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2A1230E-4DF6-CB9F-7A63-8F9158A501BF}"/>
              </a:ext>
            </a:extLst>
          </p:cNvPr>
          <p:cNvSpPr txBox="1"/>
          <p:nvPr/>
        </p:nvSpPr>
        <p:spPr>
          <a:xfrm>
            <a:off x="8610600" y="3660342"/>
            <a:ext cx="250774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u="sng" dirty="0"/>
              <a:t>Anotación Haskell</a:t>
            </a:r>
          </a:p>
          <a:p>
            <a:r>
              <a:rPr lang="es-AR" dirty="0"/>
              <a:t>suma(x,y)</a:t>
            </a:r>
          </a:p>
          <a:p>
            <a:r>
              <a:rPr lang="es-419" dirty="0"/>
              <a:t>cuadrado(x)</a:t>
            </a:r>
          </a:p>
          <a:p>
            <a:r>
              <a:rPr lang="es-419" dirty="0"/>
              <a:t>aplicarFunciones(</a:t>
            </a:r>
            <a:r>
              <a:rPr lang="es-419" dirty="0" err="1"/>
              <a:t>f,g,x,y</a:t>
            </a:r>
            <a:r>
              <a:rPr lang="es-419" dirty="0"/>
              <a:t>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58BEC50-2BB2-8611-4537-5928AA8FF9BA}"/>
              </a:ext>
            </a:extLst>
          </p:cNvPr>
          <p:cNvSpPr txBox="1"/>
          <p:nvPr/>
        </p:nvSpPr>
        <p:spPr>
          <a:xfrm>
            <a:off x="526892" y="3686538"/>
            <a:ext cx="2395728" cy="17004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u="sng" dirty="0"/>
              <a:t>Anotación Matemática</a:t>
            </a:r>
          </a:p>
          <a:p>
            <a:endParaRPr lang="es-AR" sz="1050" dirty="0"/>
          </a:p>
          <a:p>
            <a:r>
              <a:rPr lang="es-AR" dirty="0"/>
              <a:t>F(x,y) = x + y</a:t>
            </a:r>
          </a:p>
          <a:p>
            <a:endParaRPr lang="es-AR" sz="1100" dirty="0"/>
          </a:p>
          <a:p>
            <a:r>
              <a:rPr lang="es-AR" dirty="0"/>
              <a:t>G(x)   =  x</a:t>
            </a:r>
            <a:r>
              <a:rPr lang="es-AR" baseline="30000" dirty="0"/>
              <a:t>2</a:t>
            </a:r>
          </a:p>
          <a:p>
            <a:endParaRPr lang="es-AR" sz="1100" dirty="0"/>
          </a:p>
          <a:p>
            <a:r>
              <a:rPr lang="es-AR" dirty="0"/>
              <a:t>G(F(x,y))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8CBD03E-A92B-4ED0-7C9D-D6EE0C38EFB2}"/>
              </a:ext>
            </a:extLst>
          </p:cNvPr>
          <p:cNvSpPr txBox="1"/>
          <p:nvPr/>
        </p:nvSpPr>
        <p:spPr>
          <a:xfrm>
            <a:off x="3176382" y="3640623"/>
            <a:ext cx="25077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u="sng" dirty="0"/>
              <a:t>Ejemplo</a:t>
            </a:r>
            <a:r>
              <a:rPr lang="es-AR" dirty="0"/>
              <a:t>: donde x=3, y=4</a:t>
            </a:r>
          </a:p>
          <a:p>
            <a:r>
              <a:rPr lang="es-AR" dirty="0"/>
              <a:t>F(x,y)  = 3+4</a:t>
            </a:r>
          </a:p>
          <a:p>
            <a:r>
              <a:rPr lang="es-AR" dirty="0"/>
              <a:t>G(x</a:t>
            </a:r>
            <a:r>
              <a:rPr lang="es-AR" baseline="30000" dirty="0"/>
              <a:t>2</a:t>
            </a:r>
            <a:r>
              <a:rPr lang="es-AR" dirty="0"/>
              <a:t>)   </a:t>
            </a:r>
          </a:p>
          <a:p>
            <a:r>
              <a:rPr lang="es-AR" dirty="0"/>
              <a:t>G(F(x,y))=</a:t>
            </a:r>
          </a:p>
          <a:p>
            <a:endParaRPr lang="es-AR" baseline="30000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D946646-11D2-EB79-3ADB-711FAF4F086E}"/>
              </a:ext>
            </a:extLst>
          </p:cNvPr>
          <p:cNvGrpSpPr/>
          <p:nvPr/>
        </p:nvGrpSpPr>
        <p:grpSpPr>
          <a:xfrm>
            <a:off x="4490465" y="1660975"/>
            <a:ext cx="3313404" cy="1468794"/>
            <a:chOff x="7757178" y="5682656"/>
            <a:chExt cx="1776891" cy="923329"/>
          </a:xfrm>
        </p:grpSpPr>
        <p:sp>
          <p:nvSpPr>
            <p:cNvPr id="27" name="Cubo 26">
              <a:extLst>
                <a:ext uri="{FF2B5EF4-FFF2-40B4-BE49-F238E27FC236}">
                  <a16:creationId xmlns:a16="http://schemas.microsoft.com/office/drawing/2014/main" id="{FD2716F1-8B1D-2E65-FEA7-9489BD1E5831}"/>
                </a:ext>
              </a:extLst>
            </p:cNvPr>
            <p:cNvSpPr/>
            <p:nvPr/>
          </p:nvSpPr>
          <p:spPr>
            <a:xfrm>
              <a:off x="8004084" y="6059915"/>
              <a:ext cx="350520" cy="36512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400" dirty="0"/>
                <a:t>4</a:t>
              </a:r>
            </a:p>
          </p:txBody>
        </p:sp>
        <p:sp>
          <p:nvSpPr>
            <p:cNvPr id="29" name="Cubo 28">
              <a:extLst>
                <a:ext uri="{FF2B5EF4-FFF2-40B4-BE49-F238E27FC236}">
                  <a16:creationId xmlns:a16="http://schemas.microsoft.com/office/drawing/2014/main" id="{BDE60DD5-3C4B-2BEE-DB28-E72FF81BD9E8}"/>
                </a:ext>
              </a:extLst>
            </p:cNvPr>
            <p:cNvSpPr/>
            <p:nvPr/>
          </p:nvSpPr>
          <p:spPr>
            <a:xfrm>
              <a:off x="8257032" y="5682656"/>
              <a:ext cx="851480" cy="923329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2800" dirty="0">
                  <a:solidFill>
                    <a:srgbClr val="0033CC"/>
                  </a:solidFill>
                </a:rPr>
                <a:t>f(x)</a:t>
              </a:r>
            </a:p>
          </p:txBody>
        </p:sp>
        <p:sp>
          <p:nvSpPr>
            <p:cNvPr id="30" name="Cubo 29">
              <a:extLst>
                <a:ext uri="{FF2B5EF4-FFF2-40B4-BE49-F238E27FC236}">
                  <a16:creationId xmlns:a16="http://schemas.microsoft.com/office/drawing/2014/main" id="{8AD4F49E-6A02-6A6D-3F6B-BCB124B71D23}"/>
                </a:ext>
              </a:extLst>
            </p:cNvPr>
            <p:cNvSpPr/>
            <p:nvPr/>
          </p:nvSpPr>
          <p:spPr>
            <a:xfrm>
              <a:off x="8961703" y="6038355"/>
              <a:ext cx="572366" cy="36512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400" dirty="0"/>
                <a:t>11</a:t>
              </a:r>
            </a:p>
          </p:txBody>
        </p: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30E22EF0-075E-1C38-FF6C-FC6344678C47}"/>
                </a:ext>
              </a:extLst>
            </p:cNvPr>
            <p:cNvCxnSpPr/>
            <p:nvPr/>
          </p:nvCxnSpPr>
          <p:spPr>
            <a:xfrm flipV="1">
              <a:off x="7757178" y="6255093"/>
              <a:ext cx="246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6369D94-0EFE-4459-C85B-603DDCE6E06D}"/>
              </a:ext>
            </a:extLst>
          </p:cNvPr>
          <p:cNvSpPr txBox="1"/>
          <p:nvPr/>
        </p:nvSpPr>
        <p:spPr>
          <a:xfrm>
            <a:off x="324393" y="2085070"/>
            <a:ext cx="239572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u="sng" dirty="0"/>
              <a:t>Anotación Matemática</a:t>
            </a:r>
          </a:p>
          <a:p>
            <a:r>
              <a:rPr lang="es-AR" dirty="0"/>
              <a:t>f(x) = 2x + 3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79906B3-B4B9-29D7-A988-BA69E24B82E0}"/>
              </a:ext>
            </a:extLst>
          </p:cNvPr>
          <p:cNvSpPr txBox="1"/>
          <p:nvPr/>
        </p:nvSpPr>
        <p:spPr>
          <a:xfrm>
            <a:off x="3181135" y="1897976"/>
            <a:ext cx="1720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Si x vale 4</a:t>
            </a:r>
          </a:p>
          <a:p>
            <a:r>
              <a:rPr lang="es-AR" dirty="0"/>
              <a:t>f(4) = 2(4) + 3</a:t>
            </a:r>
          </a:p>
          <a:p>
            <a:r>
              <a:rPr lang="es-AR" dirty="0"/>
              <a:t>f(4)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49F19229-C9BB-534A-D5CC-D3569BDE1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16100" y="2731401"/>
            <a:ext cx="238874" cy="277908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6981DB46-9BB2-4B8F-89E4-A56CAEC341FE}"/>
              </a:ext>
            </a:extLst>
          </p:cNvPr>
          <p:cNvSpPr txBox="1"/>
          <p:nvPr/>
        </p:nvSpPr>
        <p:spPr>
          <a:xfrm>
            <a:off x="8486613" y="1966246"/>
            <a:ext cx="248785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u="sng" dirty="0"/>
              <a:t>En Notación de Haskell</a:t>
            </a:r>
          </a:p>
          <a:p>
            <a:r>
              <a:rPr lang="es-AR" dirty="0"/>
              <a:t>f :: Int -&gt; Int </a:t>
            </a:r>
          </a:p>
          <a:p>
            <a:r>
              <a:rPr lang="es-AR" dirty="0"/>
              <a:t>f x = 2 * x + 3</a:t>
            </a:r>
            <a:endParaRPr lang="es-419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74F1205-F240-F43E-BA14-60BE8532C2CC}"/>
              </a:ext>
            </a:extLst>
          </p:cNvPr>
          <p:cNvSpPr txBox="1"/>
          <p:nvPr/>
        </p:nvSpPr>
        <p:spPr>
          <a:xfrm>
            <a:off x="56032" y="3317863"/>
            <a:ext cx="1720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Ejemplo 2:</a:t>
            </a:r>
            <a:endParaRPr lang="en-US" sz="1800" dirty="0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0A69F2F7-D368-B823-C8F0-F3CCCC208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63053" y="5887230"/>
            <a:ext cx="238874" cy="27790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463F18BB-BF6F-B1EB-FEBF-07B92D173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64923" y="5918464"/>
            <a:ext cx="238874" cy="277908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765FE32-9DF7-4A30-CF46-1DA286F34506}"/>
              </a:ext>
            </a:extLst>
          </p:cNvPr>
          <p:cNvCxnSpPr/>
          <p:nvPr/>
        </p:nvCxnSpPr>
        <p:spPr>
          <a:xfrm>
            <a:off x="-35056" y="3364992"/>
            <a:ext cx="12135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2D6E2AA-4605-0E1C-D8B7-F7199CE6913B}"/>
              </a:ext>
            </a:extLst>
          </p:cNvPr>
          <p:cNvSpPr txBox="1"/>
          <p:nvPr/>
        </p:nvSpPr>
        <p:spPr>
          <a:xfrm>
            <a:off x="5729451" y="3784495"/>
            <a:ext cx="14510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=G(F(3,4))</a:t>
            </a:r>
          </a:p>
          <a:p>
            <a:r>
              <a:rPr lang="es-AR" sz="1600" dirty="0"/>
              <a:t>=G(7</a:t>
            </a:r>
            <a:r>
              <a:rPr lang="es-AR" sz="1600" baseline="30000" dirty="0"/>
              <a:t>2</a:t>
            </a:r>
            <a:r>
              <a:rPr lang="es-AR" sz="1600" dirty="0"/>
              <a:t>)</a:t>
            </a:r>
          </a:p>
          <a:p>
            <a:r>
              <a:rPr lang="es-AR" sz="1600" dirty="0"/>
              <a:t>=49</a:t>
            </a:r>
          </a:p>
        </p:txBody>
      </p:sp>
    </p:spTree>
    <p:extLst>
      <p:ext uri="{BB962C8B-B14F-4D97-AF65-F5344CB8AC3E}">
        <p14:creationId xmlns:p14="http://schemas.microsoft.com/office/powerpoint/2010/main" val="27519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  <p:bldP spid="24" grpId="0" animBg="1"/>
      <p:bldP spid="25" grpId="0"/>
      <p:bldP spid="35" grpId="0" animBg="1"/>
      <p:bldP spid="37" grpId="0"/>
      <p:bldP spid="41" grpId="0" animBg="1"/>
      <p:bldP spid="43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Repaso de Ejercicios básicos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7984" y="3334218"/>
            <a:ext cx="1048537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Ejercicios Básicos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834986" y="2429198"/>
            <a:ext cx="501881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Repaso de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AD1A6A-9EF4-413F-B09E-F76A52F90A57}"/>
              </a:ext>
            </a:extLst>
          </p:cNvPr>
          <p:cNvSpPr/>
          <p:nvPr/>
        </p:nvSpPr>
        <p:spPr>
          <a:xfrm>
            <a:off x="1094066" y="604958"/>
            <a:ext cx="90402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Paradigma Funcional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2E8710-1BC2-2375-87AD-4DBB158A47C0}"/>
              </a:ext>
            </a:extLst>
          </p:cNvPr>
          <p:cNvSpPr/>
          <p:nvPr/>
        </p:nvSpPr>
        <p:spPr>
          <a:xfrm>
            <a:off x="9261649" y="1640188"/>
            <a:ext cx="2939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7200" b="1" i="1" cap="none" spc="0" dirty="0">
                <a:ln/>
                <a:solidFill>
                  <a:schemeClr val="accent3"/>
                </a:solidFill>
                <a:effectLst/>
              </a:rPr>
              <a:t>Haskell</a:t>
            </a:r>
          </a:p>
        </p:txBody>
      </p:sp>
      <p:pic>
        <p:nvPicPr>
          <p:cNvPr id="10" name="Picture 2" descr="Haskell - Wikipedia, la enciclopedia libre">
            <a:extLst>
              <a:ext uri="{FF2B5EF4-FFF2-40B4-BE49-F238E27FC236}">
                <a16:creationId xmlns:a16="http://schemas.microsoft.com/office/drawing/2014/main" id="{8ED485C3-9721-766F-CAFE-51C8ED26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52811"/>
            <a:ext cx="1170631" cy="8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EA274CA3-D846-45BC-2EDB-432896850BE0}"/>
              </a:ext>
            </a:extLst>
          </p:cNvPr>
          <p:cNvSpPr/>
          <p:nvPr/>
        </p:nvSpPr>
        <p:spPr>
          <a:xfrm>
            <a:off x="2600041" y="4993290"/>
            <a:ext cx="6452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Funciones Básicas</a:t>
            </a:r>
            <a:endParaRPr lang="es-E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51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Ejercicio01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AD1A6A-9EF4-413F-B09E-F76A52F90A57}"/>
              </a:ext>
            </a:extLst>
          </p:cNvPr>
          <p:cNvSpPr/>
          <p:nvPr/>
        </p:nvSpPr>
        <p:spPr>
          <a:xfrm>
            <a:off x="1849196" y="1780043"/>
            <a:ext cx="849360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 01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2E8710-1BC2-2375-87AD-4DBB158A47C0}"/>
              </a:ext>
            </a:extLst>
          </p:cNvPr>
          <p:cNvSpPr/>
          <p:nvPr/>
        </p:nvSpPr>
        <p:spPr>
          <a:xfrm>
            <a:off x="8065677" y="4669420"/>
            <a:ext cx="2939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7200" b="1" i="1" cap="none" spc="0" dirty="0">
                <a:ln/>
                <a:solidFill>
                  <a:schemeClr val="accent3"/>
                </a:solidFill>
                <a:effectLst/>
              </a:rPr>
              <a:t>Haskell</a:t>
            </a:r>
          </a:p>
        </p:txBody>
      </p:sp>
      <p:pic>
        <p:nvPicPr>
          <p:cNvPr id="10" name="Picture 2" descr="Haskell - Wikipedia, la enciclopedia libre">
            <a:extLst>
              <a:ext uri="{FF2B5EF4-FFF2-40B4-BE49-F238E27FC236}">
                <a16:creationId xmlns:a16="http://schemas.microsoft.com/office/drawing/2014/main" id="{8ED485C3-9721-766F-CAFE-51C8ED26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44" y="4856206"/>
            <a:ext cx="1170631" cy="8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BC65CFC-BA19-C091-3CF7-91228AC71234}"/>
              </a:ext>
            </a:extLst>
          </p:cNvPr>
          <p:cNvSpPr txBox="1"/>
          <p:nvPr/>
        </p:nvSpPr>
        <p:spPr>
          <a:xfrm>
            <a:off x="1849196" y="4346254"/>
            <a:ext cx="263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Función que muestra </a:t>
            </a:r>
          </a:p>
          <a:p>
            <a:r>
              <a:rPr lang="es-419" dirty="0"/>
              <a:t>el siguiente de un número</a:t>
            </a:r>
          </a:p>
        </p:txBody>
      </p:sp>
    </p:spTree>
    <p:extLst>
      <p:ext uri="{BB962C8B-B14F-4D97-AF65-F5344CB8AC3E}">
        <p14:creationId xmlns:p14="http://schemas.microsoft.com/office/powerpoint/2010/main" val="71976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456493" y="2486203"/>
            <a:ext cx="1152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x    </a:t>
            </a:r>
            <a:r>
              <a:rPr lang="es-ES" sz="2000" dirty="0"/>
              <a:t>F(x</a:t>
            </a:r>
            <a:r>
              <a:rPr lang="es-ES" sz="2400" dirty="0"/>
              <a:t>)</a:t>
            </a:r>
          </a:p>
          <a:p>
            <a:r>
              <a:rPr lang="es-ES" sz="2400" dirty="0"/>
              <a:t>-2  -1</a:t>
            </a:r>
          </a:p>
          <a:p>
            <a:r>
              <a:rPr lang="es-ES" sz="2400" dirty="0"/>
              <a:t>-1   0</a:t>
            </a:r>
          </a:p>
          <a:p>
            <a:r>
              <a:rPr lang="es-ES" sz="2400" dirty="0"/>
              <a:t> 0   1</a:t>
            </a:r>
          </a:p>
          <a:p>
            <a:r>
              <a:rPr lang="es-ES" sz="2400" dirty="0"/>
              <a:t> 1   2</a:t>
            </a:r>
          </a:p>
          <a:p>
            <a:r>
              <a:rPr lang="es-ES" sz="2400" dirty="0"/>
              <a:t> 2   3</a:t>
            </a:r>
            <a:endParaRPr lang="en-U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Ejercicio01 Función sumarSiguiente - Ejemplo de funciones básicas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579361"/>
            <a:ext cx="47785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Función sumarSiguiente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24481" y="750468"/>
            <a:ext cx="726751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Función que tiene por objetivo ingresar un valor y mostrar el valor siguiente</a:t>
            </a:r>
            <a:endParaRPr lang="en-US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3459274" y="1335278"/>
            <a:ext cx="0" cy="55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45929" y="1356029"/>
            <a:ext cx="231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Punto de Vista desde</a:t>
            </a:r>
          </a:p>
          <a:p>
            <a:r>
              <a:rPr lang="es-ES" b="1" dirty="0"/>
              <a:t>la Matemática Clásica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635166" y="1824149"/>
                <a:ext cx="21100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66" y="1824149"/>
                <a:ext cx="211000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399674" y="2637179"/>
            <a:ext cx="900000" cy="2328322"/>
            <a:chOff x="399674" y="2637179"/>
            <a:chExt cx="900000" cy="2328322"/>
          </a:xfrm>
        </p:grpSpPr>
        <p:cxnSp>
          <p:nvCxnSpPr>
            <p:cNvPr id="16" name="Conector recto 15"/>
            <p:cNvCxnSpPr/>
            <p:nvPr/>
          </p:nvCxnSpPr>
          <p:spPr>
            <a:xfrm>
              <a:off x="399674" y="2928396"/>
              <a:ext cx="90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855644" y="2637179"/>
              <a:ext cx="0" cy="23283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Conector recto 20"/>
          <p:cNvCxnSpPr/>
          <p:nvPr/>
        </p:nvCxnSpPr>
        <p:spPr>
          <a:xfrm flipV="1">
            <a:off x="-2457" y="1294030"/>
            <a:ext cx="12081386" cy="6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5169763" y="1335278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Punto de Vista desde Haskell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1768360" y="2928396"/>
                <a:ext cx="14425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60" y="2928396"/>
                <a:ext cx="1442574" cy="307777"/>
              </a:xfrm>
              <a:prstGeom prst="rect">
                <a:avLst/>
              </a:prstGeom>
              <a:blipFill>
                <a:blip r:embed="rId7"/>
                <a:stretch>
                  <a:fillRect l="-3376" r="-379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1750784" y="3322633"/>
                <a:ext cx="13624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  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784" y="3322633"/>
                <a:ext cx="1362424" cy="307777"/>
              </a:xfrm>
              <a:prstGeom prst="rect">
                <a:avLst/>
              </a:prstGeom>
              <a:blipFill>
                <a:blip r:embed="rId8"/>
                <a:stretch>
                  <a:fillRect l="-3571" r="-401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/>
              <p:cNvSpPr txBox="1"/>
              <p:nvPr/>
            </p:nvSpPr>
            <p:spPr>
              <a:xfrm>
                <a:off x="1768360" y="3647451"/>
                <a:ext cx="13383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  =  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60" y="3647451"/>
                <a:ext cx="1338379" cy="307777"/>
              </a:xfrm>
              <a:prstGeom prst="rect">
                <a:avLst/>
              </a:prstGeom>
              <a:blipFill>
                <a:blip r:embed="rId9"/>
                <a:stretch>
                  <a:fillRect l="-3636" r="-409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1753395" y="4047731"/>
                <a:ext cx="13383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     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95" y="4047731"/>
                <a:ext cx="1338379" cy="307777"/>
              </a:xfrm>
              <a:prstGeom prst="rect">
                <a:avLst/>
              </a:prstGeom>
              <a:blipFill>
                <a:blip r:embed="rId10"/>
                <a:stretch>
                  <a:fillRect l="-4110" r="-411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1736516" y="4410396"/>
                <a:ext cx="13383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  =  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16" y="4410396"/>
                <a:ext cx="1338379" cy="307777"/>
              </a:xfrm>
              <a:prstGeom prst="rect">
                <a:avLst/>
              </a:prstGeom>
              <a:blipFill>
                <a:blip r:embed="rId11"/>
                <a:stretch>
                  <a:fillRect l="-4110" r="-411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7519F1FE-ECDC-23B5-E226-28514B27F30C}"/>
              </a:ext>
            </a:extLst>
          </p:cNvPr>
          <p:cNvSpPr/>
          <p:nvPr/>
        </p:nvSpPr>
        <p:spPr>
          <a:xfrm>
            <a:off x="4754304" y="2346754"/>
            <a:ext cx="522789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3600" dirty="0"/>
              <a:t>sumaSiguiente :: Int -&gt; Int</a:t>
            </a:r>
          </a:p>
          <a:p>
            <a:endParaRPr lang="es-ES" sz="3600" dirty="0"/>
          </a:p>
          <a:p>
            <a:endParaRPr lang="es-ES" sz="3600" dirty="0"/>
          </a:p>
          <a:p>
            <a:endParaRPr lang="es-ES" sz="3600" dirty="0"/>
          </a:p>
          <a:p>
            <a:r>
              <a:rPr lang="es-ES" sz="3600" dirty="0"/>
              <a:t>sumaSiguiente x = x + 1</a:t>
            </a:r>
            <a:endParaRPr lang="es-AR" sz="3600" dirty="0"/>
          </a:p>
          <a:p>
            <a:endParaRPr lang="es-AR" sz="3600" dirty="0"/>
          </a:p>
          <a:p>
            <a:endParaRPr lang="es-AR" sz="3600" dirty="0"/>
          </a:p>
        </p:txBody>
      </p:sp>
      <p:sp>
        <p:nvSpPr>
          <p:cNvPr id="8" name="Flecha izquierda 10">
            <a:extLst>
              <a:ext uri="{FF2B5EF4-FFF2-40B4-BE49-F238E27FC236}">
                <a16:creationId xmlns:a16="http://schemas.microsoft.com/office/drawing/2014/main" id="{EBC64E2D-3C2D-0489-0217-A78FDA7CB374}"/>
              </a:ext>
            </a:extLst>
          </p:cNvPr>
          <p:cNvSpPr/>
          <p:nvPr/>
        </p:nvSpPr>
        <p:spPr>
          <a:xfrm>
            <a:off x="9982200" y="2131161"/>
            <a:ext cx="2050179" cy="1140997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Def. del Tipo Función</a:t>
            </a:r>
            <a:endParaRPr lang="en-US" dirty="0"/>
          </a:p>
        </p:txBody>
      </p:sp>
      <p:sp>
        <p:nvSpPr>
          <p:cNvPr id="9" name="Llamada rectangular redondeada 12">
            <a:extLst>
              <a:ext uri="{FF2B5EF4-FFF2-40B4-BE49-F238E27FC236}">
                <a16:creationId xmlns:a16="http://schemas.microsoft.com/office/drawing/2014/main" id="{110EF434-CD48-AFFB-19D5-EDB015D26478}"/>
              </a:ext>
            </a:extLst>
          </p:cNvPr>
          <p:cNvSpPr/>
          <p:nvPr/>
        </p:nvSpPr>
        <p:spPr>
          <a:xfrm>
            <a:off x="5140531" y="3060601"/>
            <a:ext cx="1270909" cy="674408"/>
          </a:xfrm>
          <a:prstGeom prst="wedgeRoundRectCallout">
            <a:avLst>
              <a:gd name="adj1" fmla="val 8950"/>
              <a:gd name="adj2" fmla="val -8091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Nombre Función</a:t>
            </a:r>
            <a:endParaRPr lang="en-US" dirty="0"/>
          </a:p>
        </p:txBody>
      </p:sp>
      <p:sp>
        <p:nvSpPr>
          <p:cNvPr id="15" name="Llamada rectangular redondeada 13">
            <a:extLst>
              <a:ext uri="{FF2B5EF4-FFF2-40B4-BE49-F238E27FC236}">
                <a16:creationId xmlns:a16="http://schemas.microsoft.com/office/drawing/2014/main" id="{48EC5E12-583A-AAA5-7007-3D87285A8F57}"/>
              </a:ext>
            </a:extLst>
          </p:cNvPr>
          <p:cNvSpPr/>
          <p:nvPr/>
        </p:nvSpPr>
        <p:spPr>
          <a:xfrm>
            <a:off x="7207242" y="3286959"/>
            <a:ext cx="1311069" cy="603844"/>
          </a:xfrm>
          <a:prstGeom prst="wedgeRoundRectCallout">
            <a:avLst>
              <a:gd name="adj1" fmla="val 33539"/>
              <a:gd name="adj2" fmla="val -12625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Tipo de Argumento</a:t>
            </a:r>
            <a:endParaRPr lang="en-US" dirty="0"/>
          </a:p>
        </p:txBody>
      </p:sp>
      <p:sp>
        <p:nvSpPr>
          <p:cNvPr id="18" name="Llamada rectangular redondeada 14">
            <a:extLst>
              <a:ext uri="{FF2B5EF4-FFF2-40B4-BE49-F238E27FC236}">
                <a16:creationId xmlns:a16="http://schemas.microsoft.com/office/drawing/2014/main" id="{34FD6CA6-ECA9-9A91-59B1-7D81848DA3A7}"/>
              </a:ext>
            </a:extLst>
          </p:cNvPr>
          <p:cNvSpPr/>
          <p:nvPr/>
        </p:nvSpPr>
        <p:spPr>
          <a:xfrm>
            <a:off x="8769193" y="3244175"/>
            <a:ext cx="1213007" cy="603843"/>
          </a:xfrm>
          <a:prstGeom prst="wedgeRoundRectCallout">
            <a:avLst>
              <a:gd name="adj1" fmla="val -9606"/>
              <a:gd name="adj2" fmla="val -1210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Tipo que devuelve</a:t>
            </a:r>
            <a:endParaRPr lang="en-U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8736727-C6E5-644C-5B6A-A219D1ED04D7}"/>
              </a:ext>
            </a:extLst>
          </p:cNvPr>
          <p:cNvSpPr/>
          <p:nvPr/>
        </p:nvSpPr>
        <p:spPr>
          <a:xfrm>
            <a:off x="6315927" y="1833682"/>
            <a:ext cx="25176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3200" b="1" cap="none" spc="0" dirty="0">
                <a:ln/>
                <a:solidFill>
                  <a:schemeClr val="accent3"/>
                </a:solidFill>
                <a:effectLst/>
              </a:rPr>
              <a:t>ejercicio01.hs</a:t>
            </a:r>
          </a:p>
        </p:txBody>
      </p:sp>
      <p:sp>
        <p:nvSpPr>
          <p:cNvPr id="22" name="Flecha izquierda 11">
            <a:extLst>
              <a:ext uri="{FF2B5EF4-FFF2-40B4-BE49-F238E27FC236}">
                <a16:creationId xmlns:a16="http://schemas.microsoft.com/office/drawing/2014/main" id="{1740096B-64E9-E00A-25F6-69A41B7E8694}"/>
              </a:ext>
            </a:extLst>
          </p:cNvPr>
          <p:cNvSpPr/>
          <p:nvPr/>
        </p:nvSpPr>
        <p:spPr>
          <a:xfrm>
            <a:off x="9382008" y="4286594"/>
            <a:ext cx="2809992" cy="1140997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Def. de la Función</a:t>
            </a:r>
            <a:endParaRPr lang="en-US" sz="2400" dirty="0"/>
          </a:p>
        </p:txBody>
      </p:sp>
      <p:sp>
        <p:nvSpPr>
          <p:cNvPr id="23" name="Llamada rectangular redondeada 15">
            <a:extLst>
              <a:ext uri="{FF2B5EF4-FFF2-40B4-BE49-F238E27FC236}">
                <a16:creationId xmlns:a16="http://schemas.microsoft.com/office/drawing/2014/main" id="{FE3EE642-6DFA-0D45-4DB6-7110A8A8A722}"/>
              </a:ext>
            </a:extLst>
          </p:cNvPr>
          <p:cNvSpPr/>
          <p:nvPr/>
        </p:nvSpPr>
        <p:spPr>
          <a:xfrm>
            <a:off x="4714849" y="5662303"/>
            <a:ext cx="1373688" cy="674408"/>
          </a:xfrm>
          <a:prstGeom prst="wedgeRoundRectCallout">
            <a:avLst>
              <a:gd name="adj1" fmla="val 52851"/>
              <a:gd name="adj2" fmla="val -10390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Nombre de</a:t>
            </a:r>
          </a:p>
          <a:p>
            <a:pPr algn="ctr"/>
            <a:r>
              <a:rPr lang="es-ES" dirty="0"/>
              <a:t>la Función</a:t>
            </a:r>
            <a:endParaRPr lang="en-US" dirty="0"/>
          </a:p>
        </p:txBody>
      </p:sp>
      <p:sp>
        <p:nvSpPr>
          <p:cNvPr id="24" name="Llamada rectangular redondeada 16">
            <a:extLst>
              <a:ext uri="{FF2B5EF4-FFF2-40B4-BE49-F238E27FC236}">
                <a16:creationId xmlns:a16="http://schemas.microsoft.com/office/drawing/2014/main" id="{E4E6D874-0B95-8AE9-E947-BB3FD78BF149}"/>
              </a:ext>
            </a:extLst>
          </p:cNvPr>
          <p:cNvSpPr/>
          <p:nvPr/>
        </p:nvSpPr>
        <p:spPr>
          <a:xfrm>
            <a:off x="6709707" y="5861952"/>
            <a:ext cx="1442574" cy="674408"/>
          </a:xfrm>
          <a:prstGeom prst="wedgeRoundRectCallout">
            <a:avLst>
              <a:gd name="adj1" fmla="val 20235"/>
              <a:gd name="adj2" fmla="val -1588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Parámetro de la func.</a:t>
            </a:r>
            <a:endParaRPr lang="en-US" dirty="0"/>
          </a:p>
        </p:txBody>
      </p:sp>
      <p:sp>
        <p:nvSpPr>
          <p:cNvPr id="36" name="Llamada rectangular redondeada 17">
            <a:extLst>
              <a:ext uri="{FF2B5EF4-FFF2-40B4-BE49-F238E27FC236}">
                <a16:creationId xmlns:a16="http://schemas.microsoft.com/office/drawing/2014/main" id="{40BB432D-3B7C-8C45-FA03-435611CD806D}"/>
              </a:ext>
            </a:extLst>
          </p:cNvPr>
          <p:cNvSpPr/>
          <p:nvPr/>
        </p:nvSpPr>
        <p:spPr>
          <a:xfrm>
            <a:off x="8340745" y="5524748"/>
            <a:ext cx="1674181" cy="674408"/>
          </a:xfrm>
          <a:prstGeom prst="wedgeRoundRectCallout">
            <a:avLst>
              <a:gd name="adj1" fmla="val -23826"/>
              <a:gd name="adj2" fmla="val -942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Expresión de la función</a:t>
            </a:r>
            <a:endParaRPr lang="en-US" dirty="0"/>
          </a:p>
        </p:txBody>
      </p:sp>
      <p:sp>
        <p:nvSpPr>
          <p:cNvPr id="37" name="Cerrar llave 36">
            <a:extLst>
              <a:ext uri="{FF2B5EF4-FFF2-40B4-BE49-F238E27FC236}">
                <a16:creationId xmlns:a16="http://schemas.microsoft.com/office/drawing/2014/main" id="{7F7E7CC2-B609-1293-2A94-8457BD54BD7A}"/>
              </a:ext>
            </a:extLst>
          </p:cNvPr>
          <p:cNvSpPr/>
          <p:nvPr/>
        </p:nvSpPr>
        <p:spPr>
          <a:xfrm rot="5400000">
            <a:off x="8565103" y="4563687"/>
            <a:ext cx="338781" cy="1096732"/>
          </a:xfrm>
          <a:prstGeom prst="rightBrace">
            <a:avLst>
              <a:gd name="adj1" fmla="val 2531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errar llave 37">
            <a:extLst>
              <a:ext uri="{FF2B5EF4-FFF2-40B4-BE49-F238E27FC236}">
                <a16:creationId xmlns:a16="http://schemas.microsoft.com/office/drawing/2014/main" id="{745B4AFF-9111-3915-66C8-F129E02ACA6D}"/>
              </a:ext>
            </a:extLst>
          </p:cNvPr>
          <p:cNvSpPr/>
          <p:nvPr/>
        </p:nvSpPr>
        <p:spPr>
          <a:xfrm rot="5400000">
            <a:off x="6024074" y="3804341"/>
            <a:ext cx="277296" cy="2676915"/>
          </a:xfrm>
          <a:prstGeom prst="rightBrace">
            <a:avLst>
              <a:gd name="adj1" fmla="val 2531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/>
      <p:bldP spid="14" grpId="0"/>
      <p:bldP spid="25" grpId="0"/>
      <p:bldP spid="29" grpId="0"/>
      <p:bldP spid="30" grpId="0"/>
      <p:bldP spid="31" grpId="0"/>
      <p:bldP spid="32" grpId="0"/>
      <p:bldP spid="33" grpId="0"/>
      <p:bldP spid="7" grpId="0" animBg="1"/>
      <p:bldP spid="8" grpId="0" animBg="1"/>
      <p:bldP spid="9" grpId="0" animBg="1"/>
      <p:bldP spid="15" grpId="0" animBg="1"/>
      <p:bldP spid="18" grpId="0" animBg="1"/>
      <p:bldP spid="20" grpId="0"/>
      <p:bldP spid="22" grpId="0" animBg="1"/>
      <p:bldP spid="23" grpId="0" animBg="1"/>
      <p:bldP spid="24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2" y="727073"/>
            <a:ext cx="7756514" cy="35233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Ejercicio01 Función sumarSiguiente – Uso de WinGHCi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4632" y="402146"/>
            <a:ext cx="139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Ejemplo</a:t>
            </a:r>
            <a:endParaRPr lang="es-E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00" y="3532909"/>
            <a:ext cx="8213558" cy="332509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532562" y="6443642"/>
            <a:ext cx="27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Ver ejemplo: ejercicio01.hs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376677" y="3006426"/>
            <a:ext cx="352359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/>
              <a:t>Función sumaSiguiente</a:t>
            </a:r>
          </a:p>
          <a:p>
            <a:r>
              <a:rPr lang="es-ES" dirty="0"/>
              <a:t>Tiene por objetivo ingresar un valor</a:t>
            </a:r>
          </a:p>
          <a:p>
            <a:r>
              <a:rPr lang="es-ES" dirty="0"/>
              <a:t>y mostrar el valor siguiente</a:t>
            </a:r>
            <a:endParaRPr lang="en-US" dirty="0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1A6E4A73-09CD-4DA8-8C69-448776E2D9D7}"/>
              </a:ext>
            </a:extLst>
          </p:cNvPr>
          <p:cNvSpPr/>
          <p:nvPr/>
        </p:nvSpPr>
        <p:spPr>
          <a:xfrm>
            <a:off x="7919633" y="862680"/>
            <a:ext cx="690965" cy="26358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FFDF88-E934-4D56-BFB0-33DD3B45C688}"/>
              </a:ext>
            </a:extLst>
          </p:cNvPr>
          <p:cNvSpPr txBox="1"/>
          <p:nvPr/>
        </p:nvSpPr>
        <p:spPr>
          <a:xfrm>
            <a:off x="8781173" y="1796022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FEAA3C-5670-42FB-B614-BC6919E9CBA7}"/>
              </a:ext>
            </a:extLst>
          </p:cNvPr>
          <p:cNvSpPr txBox="1"/>
          <p:nvPr/>
        </p:nvSpPr>
        <p:spPr>
          <a:xfrm>
            <a:off x="8781173" y="2122795"/>
            <a:ext cx="251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ejercicio01.hs</a:t>
            </a:r>
          </a:p>
        </p:txBody>
      </p:sp>
      <p:sp>
        <p:nvSpPr>
          <p:cNvPr id="14" name="Bocadillo: rectángulo con esquinas redondeadas 13">
            <a:extLst>
              <a:ext uri="{FF2B5EF4-FFF2-40B4-BE49-F238E27FC236}">
                <a16:creationId xmlns:a16="http://schemas.microsoft.com/office/drawing/2014/main" id="{E4805E5B-F021-4381-9A83-1ADBF93ABDEA}"/>
              </a:ext>
            </a:extLst>
          </p:cNvPr>
          <p:cNvSpPr/>
          <p:nvPr/>
        </p:nvSpPr>
        <p:spPr>
          <a:xfrm>
            <a:off x="6400800" y="4370522"/>
            <a:ext cx="3053166" cy="493023"/>
          </a:xfrm>
          <a:prstGeom prst="wedgeRoundRectCallout">
            <a:avLst>
              <a:gd name="adj1" fmla="val -178933"/>
              <a:gd name="adj2" fmla="val 8450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b="1" dirty="0"/>
              <a:t>:cd    </a:t>
            </a:r>
            <a:r>
              <a:rPr lang="es-AR" dirty="0"/>
              <a:t>cambia directorio</a:t>
            </a:r>
          </a:p>
        </p:txBody>
      </p:sp>
      <p:sp>
        <p:nvSpPr>
          <p:cNvPr id="15" name="Bocadillo: rectángulo con esquinas redondeadas 14">
            <a:extLst>
              <a:ext uri="{FF2B5EF4-FFF2-40B4-BE49-F238E27FC236}">
                <a16:creationId xmlns:a16="http://schemas.microsoft.com/office/drawing/2014/main" id="{B2681A33-AD3C-4FC2-AAE6-EDD2371C14F1}"/>
              </a:ext>
            </a:extLst>
          </p:cNvPr>
          <p:cNvSpPr/>
          <p:nvPr/>
        </p:nvSpPr>
        <p:spPr>
          <a:xfrm>
            <a:off x="7085307" y="4950837"/>
            <a:ext cx="3929002" cy="493023"/>
          </a:xfrm>
          <a:prstGeom prst="wedgeRoundRectCallout">
            <a:avLst>
              <a:gd name="adj1" fmla="val -136942"/>
              <a:gd name="adj2" fmla="val 1534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b="1" dirty="0"/>
              <a:t>:load  :l    </a:t>
            </a:r>
            <a:r>
              <a:rPr lang="es-AR" dirty="0"/>
              <a:t>carga el archivo</a:t>
            </a:r>
          </a:p>
        </p:txBody>
      </p:sp>
      <p:sp>
        <p:nvSpPr>
          <p:cNvPr id="16" name="Bocadillo: rectángulo con esquinas redondeadas 15">
            <a:extLst>
              <a:ext uri="{FF2B5EF4-FFF2-40B4-BE49-F238E27FC236}">
                <a16:creationId xmlns:a16="http://schemas.microsoft.com/office/drawing/2014/main" id="{2697F67C-CC2E-4D07-8E42-9F3E4F49CF1A}"/>
              </a:ext>
            </a:extLst>
          </p:cNvPr>
          <p:cNvSpPr/>
          <p:nvPr/>
        </p:nvSpPr>
        <p:spPr>
          <a:xfrm>
            <a:off x="7280012" y="5612604"/>
            <a:ext cx="3929002" cy="493023"/>
          </a:xfrm>
          <a:prstGeom prst="wedgeRoundRectCallout">
            <a:avLst>
              <a:gd name="adj1" fmla="val -173627"/>
              <a:gd name="adj2" fmla="val -980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Llama a la función sumaSiguiente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405F129-BAF7-4526-AF44-ED0171A3A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173" y="538341"/>
            <a:ext cx="218152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9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Ejercicio02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AD1A6A-9EF4-413F-B09E-F76A52F90A57}"/>
              </a:ext>
            </a:extLst>
          </p:cNvPr>
          <p:cNvSpPr/>
          <p:nvPr/>
        </p:nvSpPr>
        <p:spPr>
          <a:xfrm>
            <a:off x="1849197" y="1780043"/>
            <a:ext cx="849360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 02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2E8710-1BC2-2375-87AD-4DBB158A47C0}"/>
              </a:ext>
            </a:extLst>
          </p:cNvPr>
          <p:cNvSpPr/>
          <p:nvPr/>
        </p:nvSpPr>
        <p:spPr>
          <a:xfrm>
            <a:off x="8065677" y="4669420"/>
            <a:ext cx="2939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7200" b="1" i="1" cap="none" spc="0" dirty="0">
                <a:ln/>
                <a:solidFill>
                  <a:schemeClr val="accent3"/>
                </a:solidFill>
                <a:effectLst/>
              </a:rPr>
              <a:t>Haskell</a:t>
            </a:r>
          </a:p>
        </p:txBody>
      </p:sp>
      <p:pic>
        <p:nvPicPr>
          <p:cNvPr id="10" name="Picture 2" descr="Haskell - Wikipedia, la enciclopedia libre">
            <a:extLst>
              <a:ext uri="{FF2B5EF4-FFF2-40B4-BE49-F238E27FC236}">
                <a16:creationId xmlns:a16="http://schemas.microsoft.com/office/drawing/2014/main" id="{8ED485C3-9721-766F-CAFE-51C8ED26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44" y="4856206"/>
            <a:ext cx="1170631" cy="8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7CA26D-4B9F-5752-2A17-E002C0A34FD5}"/>
              </a:ext>
            </a:extLst>
          </p:cNvPr>
          <p:cNvSpPr txBox="1"/>
          <p:nvPr/>
        </p:nvSpPr>
        <p:spPr>
          <a:xfrm>
            <a:off x="1941533" y="4009226"/>
            <a:ext cx="6205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Función que por objetivo ingresar el valor de</a:t>
            </a:r>
          </a:p>
          <a:p>
            <a:r>
              <a:rPr lang="es-ES" dirty="0"/>
              <a:t>la base y la altura y devolver superficie de un rectángulo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9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Ejercicio02 Función Calcular Superficie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579361"/>
            <a:ext cx="47785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Función sumarSiguiente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24481" y="750468"/>
            <a:ext cx="726751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Función que tiene por objetivo calcular la superficie de un </a:t>
            </a:r>
            <a:r>
              <a:rPr lang="es-ES" dirty="0" err="1"/>
              <a:t>rectangulo</a:t>
            </a:r>
            <a:endParaRPr lang="en-US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3459274" y="1335278"/>
            <a:ext cx="0" cy="55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45929" y="1356029"/>
            <a:ext cx="231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Punto de Vista desde</a:t>
            </a:r>
          </a:p>
          <a:p>
            <a:r>
              <a:rPr lang="es-ES" b="1" dirty="0"/>
              <a:t>la Matemática Clásica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424887" y="2138630"/>
                <a:ext cx="2355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87" y="2138630"/>
                <a:ext cx="23555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20"/>
          <p:cNvCxnSpPr/>
          <p:nvPr/>
        </p:nvCxnSpPr>
        <p:spPr>
          <a:xfrm flipV="1">
            <a:off x="-2457" y="1294030"/>
            <a:ext cx="12081386" cy="6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5169763" y="1335278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Punto de Vista desde Haskell</a:t>
            </a:r>
            <a:endParaRPr lang="en-US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19F1FE-ECDC-23B5-E226-28514B27F30C}"/>
              </a:ext>
            </a:extLst>
          </p:cNvPr>
          <p:cNvSpPr/>
          <p:nvPr/>
        </p:nvSpPr>
        <p:spPr>
          <a:xfrm>
            <a:off x="4754303" y="2346754"/>
            <a:ext cx="6698644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3600" dirty="0"/>
              <a:t>superficie :: Float -&gt; Float -&gt; Float</a:t>
            </a:r>
          </a:p>
          <a:p>
            <a:endParaRPr lang="es-ES" sz="3600" dirty="0"/>
          </a:p>
          <a:p>
            <a:endParaRPr lang="es-ES" sz="3600" dirty="0"/>
          </a:p>
          <a:p>
            <a:endParaRPr lang="es-ES" sz="3600" dirty="0"/>
          </a:p>
          <a:p>
            <a:r>
              <a:rPr lang="es-ES" sz="3600" dirty="0"/>
              <a:t>superficie  x y  =  x * y</a:t>
            </a:r>
            <a:endParaRPr lang="es-AR" sz="3600" dirty="0"/>
          </a:p>
          <a:p>
            <a:endParaRPr lang="es-AR" sz="3600" dirty="0"/>
          </a:p>
          <a:p>
            <a:endParaRPr lang="es-AR" sz="3600" dirty="0"/>
          </a:p>
        </p:txBody>
      </p:sp>
      <p:sp>
        <p:nvSpPr>
          <p:cNvPr id="8" name="Flecha izquierda 10">
            <a:extLst>
              <a:ext uri="{FF2B5EF4-FFF2-40B4-BE49-F238E27FC236}">
                <a16:creationId xmlns:a16="http://schemas.microsoft.com/office/drawing/2014/main" id="{EBC64E2D-3C2D-0489-0217-A78FDA7CB374}"/>
              </a:ext>
            </a:extLst>
          </p:cNvPr>
          <p:cNvSpPr/>
          <p:nvPr/>
        </p:nvSpPr>
        <p:spPr>
          <a:xfrm>
            <a:off x="11253355" y="2005586"/>
            <a:ext cx="1025405" cy="142975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Def. del Tipo Función</a:t>
            </a:r>
            <a:endParaRPr lang="en-US" sz="1400" dirty="0"/>
          </a:p>
        </p:txBody>
      </p:sp>
      <p:sp>
        <p:nvSpPr>
          <p:cNvPr id="9" name="Llamada rectangular redondeada 12">
            <a:extLst>
              <a:ext uri="{FF2B5EF4-FFF2-40B4-BE49-F238E27FC236}">
                <a16:creationId xmlns:a16="http://schemas.microsoft.com/office/drawing/2014/main" id="{110EF434-CD48-AFFB-19D5-EDB015D26478}"/>
              </a:ext>
            </a:extLst>
          </p:cNvPr>
          <p:cNvSpPr/>
          <p:nvPr/>
        </p:nvSpPr>
        <p:spPr>
          <a:xfrm>
            <a:off x="4944705" y="3368289"/>
            <a:ext cx="1270909" cy="674408"/>
          </a:xfrm>
          <a:prstGeom prst="wedgeRoundRectCallout">
            <a:avLst>
              <a:gd name="adj1" fmla="val 11309"/>
              <a:gd name="adj2" fmla="val -898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Nombre Función</a:t>
            </a:r>
            <a:endParaRPr lang="en-US" dirty="0"/>
          </a:p>
        </p:txBody>
      </p:sp>
      <p:sp>
        <p:nvSpPr>
          <p:cNvPr id="15" name="Llamada rectangular redondeada 13">
            <a:extLst>
              <a:ext uri="{FF2B5EF4-FFF2-40B4-BE49-F238E27FC236}">
                <a16:creationId xmlns:a16="http://schemas.microsoft.com/office/drawing/2014/main" id="{48EC5E12-583A-AAA5-7007-3D87285A8F57}"/>
              </a:ext>
            </a:extLst>
          </p:cNvPr>
          <p:cNvSpPr/>
          <p:nvPr/>
        </p:nvSpPr>
        <p:spPr>
          <a:xfrm>
            <a:off x="7420714" y="3433086"/>
            <a:ext cx="1311069" cy="603844"/>
          </a:xfrm>
          <a:prstGeom prst="wedgeRoundRectCallout">
            <a:avLst>
              <a:gd name="adj1" fmla="val 19819"/>
              <a:gd name="adj2" fmla="val -865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Tipo de Argumento</a:t>
            </a:r>
            <a:endParaRPr lang="en-US" dirty="0"/>
          </a:p>
        </p:txBody>
      </p:sp>
      <p:sp>
        <p:nvSpPr>
          <p:cNvPr id="18" name="Llamada rectangular redondeada 14">
            <a:extLst>
              <a:ext uri="{FF2B5EF4-FFF2-40B4-BE49-F238E27FC236}">
                <a16:creationId xmlns:a16="http://schemas.microsoft.com/office/drawing/2014/main" id="{34FD6CA6-ECA9-9A91-59B1-7D81848DA3A7}"/>
              </a:ext>
            </a:extLst>
          </p:cNvPr>
          <p:cNvSpPr/>
          <p:nvPr/>
        </p:nvSpPr>
        <p:spPr>
          <a:xfrm>
            <a:off x="10279394" y="3433087"/>
            <a:ext cx="1213007" cy="603843"/>
          </a:xfrm>
          <a:prstGeom prst="wedgeRoundRectCallout">
            <a:avLst>
              <a:gd name="adj1" fmla="val -18256"/>
              <a:gd name="adj2" fmla="val -8876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Tipo que devuelve</a:t>
            </a:r>
            <a:endParaRPr lang="en-U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8736727-C6E5-644C-5B6A-A219D1ED04D7}"/>
              </a:ext>
            </a:extLst>
          </p:cNvPr>
          <p:cNvSpPr/>
          <p:nvPr/>
        </p:nvSpPr>
        <p:spPr>
          <a:xfrm>
            <a:off x="6315927" y="1833682"/>
            <a:ext cx="25176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3200" b="1" cap="none" spc="0" dirty="0">
                <a:ln/>
                <a:solidFill>
                  <a:schemeClr val="accent3"/>
                </a:solidFill>
                <a:effectLst/>
              </a:rPr>
              <a:t>ejercicio01.hs</a:t>
            </a:r>
          </a:p>
        </p:txBody>
      </p:sp>
      <p:sp>
        <p:nvSpPr>
          <p:cNvPr id="22" name="Flecha izquierda 11">
            <a:extLst>
              <a:ext uri="{FF2B5EF4-FFF2-40B4-BE49-F238E27FC236}">
                <a16:creationId xmlns:a16="http://schemas.microsoft.com/office/drawing/2014/main" id="{1740096B-64E9-E00A-25F6-69A41B7E8694}"/>
              </a:ext>
            </a:extLst>
          </p:cNvPr>
          <p:cNvSpPr/>
          <p:nvPr/>
        </p:nvSpPr>
        <p:spPr>
          <a:xfrm>
            <a:off x="9265295" y="4331981"/>
            <a:ext cx="2696921" cy="1140997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Def. de la Función</a:t>
            </a:r>
            <a:endParaRPr lang="en-US" sz="2400" dirty="0"/>
          </a:p>
        </p:txBody>
      </p:sp>
      <p:sp>
        <p:nvSpPr>
          <p:cNvPr id="23" name="Llamada rectangular redondeada 15">
            <a:extLst>
              <a:ext uri="{FF2B5EF4-FFF2-40B4-BE49-F238E27FC236}">
                <a16:creationId xmlns:a16="http://schemas.microsoft.com/office/drawing/2014/main" id="{FE3EE642-6DFA-0D45-4DB6-7110A8A8A722}"/>
              </a:ext>
            </a:extLst>
          </p:cNvPr>
          <p:cNvSpPr/>
          <p:nvPr/>
        </p:nvSpPr>
        <p:spPr>
          <a:xfrm>
            <a:off x="4877206" y="5559991"/>
            <a:ext cx="1373688" cy="674408"/>
          </a:xfrm>
          <a:prstGeom prst="wedgeRoundRectCallout">
            <a:avLst>
              <a:gd name="adj1" fmla="val 20114"/>
              <a:gd name="adj2" fmla="val -9500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Nombre de</a:t>
            </a:r>
          </a:p>
          <a:p>
            <a:pPr algn="ctr"/>
            <a:r>
              <a:rPr lang="es-ES" dirty="0"/>
              <a:t>la Función</a:t>
            </a:r>
            <a:endParaRPr lang="en-US" dirty="0"/>
          </a:p>
        </p:txBody>
      </p:sp>
      <p:sp>
        <p:nvSpPr>
          <p:cNvPr id="24" name="Llamada rectangular redondeada 16">
            <a:extLst>
              <a:ext uri="{FF2B5EF4-FFF2-40B4-BE49-F238E27FC236}">
                <a16:creationId xmlns:a16="http://schemas.microsoft.com/office/drawing/2014/main" id="{E4E6D874-0B95-8AE9-E947-BB3FD78BF149}"/>
              </a:ext>
            </a:extLst>
          </p:cNvPr>
          <p:cNvSpPr/>
          <p:nvPr/>
        </p:nvSpPr>
        <p:spPr>
          <a:xfrm>
            <a:off x="6493354" y="5550481"/>
            <a:ext cx="1442574" cy="674408"/>
          </a:xfrm>
          <a:prstGeom prst="wedgeRoundRectCallout">
            <a:avLst>
              <a:gd name="adj1" fmla="val -3665"/>
              <a:gd name="adj2" fmla="val -8101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Parámetros de la func.</a:t>
            </a:r>
            <a:endParaRPr lang="en-US" dirty="0"/>
          </a:p>
        </p:txBody>
      </p:sp>
      <p:sp>
        <p:nvSpPr>
          <p:cNvPr id="36" name="Llamada rectangular redondeada 17">
            <a:extLst>
              <a:ext uri="{FF2B5EF4-FFF2-40B4-BE49-F238E27FC236}">
                <a16:creationId xmlns:a16="http://schemas.microsoft.com/office/drawing/2014/main" id="{40BB432D-3B7C-8C45-FA03-435611CD806D}"/>
              </a:ext>
            </a:extLst>
          </p:cNvPr>
          <p:cNvSpPr/>
          <p:nvPr/>
        </p:nvSpPr>
        <p:spPr>
          <a:xfrm>
            <a:off x="8178388" y="5595791"/>
            <a:ext cx="1674181" cy="674408"/>
          </a:xfrm>
          <a:prstGeom prst="wedgeRoundRectCallout">
            <a:avLst>
              <a:gd name="adj1" fmla="val -30989"/>
              <a:gd name="adj2" fmla="val -853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Expresión de la función</a:t>
            </a:r>
            <a:endParaRPr lang="en-US" dirty="0"/>
          </a:p>
        </p:txBody>
      </p:sp>
      <p:sp>
        <p:nvSpPr>
          <p:cNvPr id="37" name="Cerrar llave 36">
            <a:extLst>
              <a:ext uri="{FF2B5EF4-FFF2-40B4-BE49-F238E27FC236}">
                <a16:creationId xmlns:a16="http://schemas.microsoft.com/office/drawing/2014/main" id="{7F7E7CC2-B609-1293-2A94-8457BD54BD7A}"/>
              </a:ext>
            </a:extLst>
          </p:cNvPr>
          <p:cNvSpPr/>
          <p:nvPr/>
        </p:nvSpPr>
        <p:spPr>
          <a:xfrm rot="5400000">
            <a:off x="8235150" y="4737336"/>
            <a:ext cx="338785" cy="857992"/>
          </a:xfrm>
          <a:prstGeom prst="rightBrace">
            <a:avLst>
              <a:gd name="adj1" fmla="val 2531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errar llave 37">
            <a:extLst>
              <a:ext uri="{FF2B5EF4-FFF2-40B4-BE49-F238E27FC236}">
                <a16:creationId xmlns:a16="http://schemas.microsoft.com/office/drawing/2014/main" id="{745B4AFF-9111-3915-66C8-F129E02ACA6D}"/>
              </a:ext>
            </a:extLst>
          </p:cNvPr>
          <p:cNvSpPr/>
          <p:nvPr/>
        </p:nvSpPr>
        <p:spPr>
          <a:xfrm rot="5400000">
            <a:off x="5613745" y="4214673"/>
            <a:ext cx="277294" cy="1856254"/>
          </a:xfrm>
          <a:prstGeom prst="rightBrace">
            <a:avLst>
              <a:gd name="adj1" fmla="val 2531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CC28C416-43BB-091A-7972-5BDCB92DAC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363566"/>
                  </p:ext>
                </p:extLst>
              </p:nvPr>
            </p:nvGraphicFramePr>
            <p:xfrm>
              <a:off x="465460" y="3387722"/>
              <a:ext cx="2555805" cy="268752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51935">
                      <a:extLst>
                        <a:ext uri="{9D8B030D-6E8A-4147-A177-3AD203B41FA5}">
                          <a16:colId xmlns:a16="http://schemas.microsoft.com/office/drawing/2014/main" val="4153382589"/>
                        </a:ext>
                      </a:extLst>
                    </a:gridCol>
                    <a:gridCol w="851935">
                      <a:extLst>
                        <a:ext uri="{9D8B030D-6E8A-4147-A177-3AD203B41FA5}">
                          <a16:colId xmlns:a16="http://schemas.microsoft.com/office/drawing/2014/main" val="144645366"/>
                        </a:ext>
                      </a:extLst>
                    </a:gridCol>
                    <a:gridCol w="851935">
                      <a:extLst>
                        <a:ext uri="{9D8B030D-6E8A-4147-A177-3AD203B41FA5}">
                          <a16:colId xmlns:a16="http://schemas.microsoft.com/office/drawing/2014/main" val="3535725356"/>
                        </a:ext>
                      </a:extLst>
                    </a:gridCol>
                  </a:tblGrid>
                  <a:tr h="284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b="1" u="none" strike="noStrike" dirty="0">
                              <a:effectLst/>
                            </a:rPr>
                            <a:t>X</a:t>
                          </a:r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b="1" u="none" strike="noStrike" dirty="0">
                              <a:effectLst/>
                            </a:rPr>
                            <a:t>Y</a:t>
                          </a:r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s-E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419" sz="16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419" sz="16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l-P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28135"/>
                      </a:ext>
                    </a:extLst>
                  </a:tr>
                  <a:tr h="47971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1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1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>
                              <a:effectLst/>
                            </a:rPr>
                            <a:t>1</a:t>
                          </a:r>
                          <a:endParaRPr lang="es-A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57658588"/>
                      </a:ext>
                    </a:extLst>
                  </a:tr>
                  <a:tr h="46116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2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3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>
                              <a:effectLst/>
                            </a:rPr>
                            <a:t>6</a:t>
                          </a:r>
                          <a:endParaRPr lang="es-A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3164436"/>
                      </a:ext>
                    </a:extLst>
                  </a:tr>
                  <a:tr h="44261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>
                              <a:effectLst/>
                            </a:rPr>
                            <a:t>3</a:t>
                          </a:r>
                          <a:endParaRPr lang="es-A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2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6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4629197"/>
                      </a:ext>
                    </a:extLst>
                  </a:tr>
                  <a:tr h="4997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>
                              <a:effectLst/>
                            </a:rPr>
                            <a:t>4</a:t>
                          </a:r>
                          <a:endParaRPr lang="es-A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>
                              <a:effectLst/>
                            </a:rPr>
                            <a:t>4</a:t>
                          </a:r>
                          <a:endParaRPr lang="es-A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16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4634514"/>
                      </a:ext>
                    </a:extLst>
                  </a:tr>
                  <a:tr h="51941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5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1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5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17908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CC28C416-43BB-091A-7972-5BDCB92DAC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363566"/>
                  </p:ext>
                </p:extLst>
              </p:nvPr>
            </p:nvGraphicFramePr>
            <p:xfrm>
              <a:off x="465460" y="3387722"/>
              <a:ext cx="2555805" cy="268752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51935">
                      <a:extLst>
                        <a:ext uri="{9D8B030D-6E8A-4147-A177-3AD203B41FA5}">
                          <a16:colId xmlns:a16="http://schemas.microsoft.com/office/drawing/2014/main" val="4153382589"/>
                        </a:ext>
                      </a:extLst>
                    </a:gridCol>
                    <a:gridCol w="851935">
                      <a:extLst>
                        <a:ext uri="{9D8B030D-6E8A-4147-A177-3AD203B41FA5}">
                          <a16:colId xmlns:a16="http://schemas.microsoft.com/office/drawing/2014/main" val="144645366"/>
                        </a:ext>
                      </a:extLst>
                    </a:gridCol>
                    <a:gridCol w="851935">
                      <a:extLst>
                        <a:ext uri="{9D8B030D-6E8A-4147-A177-3AD203B41FA5}">
                          <a16:colId xmlns:a16="http://schemas.microsoft.com/office/drawing/2014/main" val="3535725356"/>
                        </a:ext>
                      </a:extLst>
                    </a:gridCol>
                  </a:tblGrid>
                  <a:tr h="284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b="1" u="none" strike="noStrike" dirty="0">
                              <a:effectLst/>
                            </a:rPr>
                            <a:t>X</a:t>
                          </a:r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b="1" u="none" strike="noStrike" dirty="0">
                              <a:effectLst/>
                            </a:rPr>
                            <a:t>Y</a:t>
                          </a:r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14" t="-12766" r="-1429" b="-844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28135"/>
                      </a:ext>
                    </a:extLst>
                  </a:tr>
                  <a:tr h="47971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1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1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>
                              <a:effectLst/>
                            </a:rPr>
                            <a:t>1</a:t>
                          </a:r>
                          <a:endParaRPr lang="es-A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57658588"/>
                      </a:ext>
                    </a:extLst>
                  </a:tr>
                  <a:tr h="46116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2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3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>
                              <a:effectLst/>
                            </a:rPr>
                            <a:t>6</a:t>
                          </a:r>
                          <a:endParaRPr lang="es-A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3164436"/>
                      </a:ext>
                    </a:extLst>
                  </a:tr>
                  <a:tr h="44261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>
                              <a:effectLst/>
                            </a:rPr>
                            <a:t>3</a:t>
                          </a:r>
                          <a:endParaRPr lang="es-A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2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6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4629197"/>
                      </a:ext>
                    </a:extLst>
                  </a:tr>
                  <a:tr h="4997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>
                              <a:effectLst/>
                            </a:rPr>
                            <a:t>4</a:t>
                          </a:r>
                          <a:endParaRPr lang="es-A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>
                              <a:effectLst/>
                            </a:rPr>
                            <a:t>4</a:t>
                          </a:r>
                          <a:endParaRPr lang="es-A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16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4634514"/>
                      </a:ext>
                    </a:extLst>
                  </a:tr>
                  <a:tr h="51941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5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1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600" u="none" strike="noStrike" dirty="0">
                              <a:effectLst/>
                            </a:rPr>
                            <a:t>5</a:t>
                          </a:r>
                          <a:endParaRPr lang="es-A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53" marR="8953" marT="895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17908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CuadroTexto 25">
            <a:extLst>
              <a:ext uri="{FF2B5EF4-FFF2-40B4-BE49-F238E27FC236}">
                <a16:creationId xmlns:a16="http://schemas.microsoft.com/office/drawing/2014/main" id="{03C8D735-5D15-4289-A27B-D38CFE0147C4}"/>
              </a:ext>
            </a:extLst>
          </p:cNvPr>
          <p:cNvSpPr txBox="1"/>
          <p:nvPr/>
        </p:nvSpPr>
        <p:spPr>
          <a:xfrm>
            <a:off x="397413" y="2839423"/>
            <a:ext cx="170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/>
              <a:t>Tabla de Valores</a:t>
            </a:r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9B7ADFF0-89B6-9288-9CDF-649DDFA26E1D}"/>
              </a:ext>
            </a:extLst>
          </p:cNvPr>
          <p:cNvSpPr/>
          <p:nvPr/>
        </p:nvSpPr>
        <p:spPr>
          <a:xfrm rot="5400000">
            <a:off x="5600512" y="2184640"/>
            <a:ext cx="277298" cy="1700238"/>
          </a:xfrm>
          <a:prstGeom prst="rightBrace">
            <a:avLst>
              <a:gd name="adj1" fmla="val 2531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1885044E-1669-8D92-4A75-2A1D6BDDE3C2}"/>
              </a:ext>
            </a:extLst>
          </p:cNvPr>
          <p:cNvSpPr/>
          <p:nvPr/>
        </p:nvSpPr>
        <p:spPr>
          <a:xfrm rot="5400000">
            <a:off x="8149141" y="1870098"/>
            <a:ext cx="338782" cy="2370463"/>
          </a:xfrm>
          <a:prstGeom prst="rightBrace">
            <a:avLst>
              <a:gd name="adj1" fmla="val 2531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D5F78CD5-1C4A-4761-5D1A-F97E14C4FB78}"/>
              </a:ext>
            </a:extLst>
          </p:cNvPr>
          <p:cNvSpPr/>
          <p:nvPr/>
        </p:nvSpPr>
        <p:spPr>
          <a:xfrm rot="5400000">
            <a:off x="10463313" y="2469293"/>
            <a:ext cx="300887" cy="1107347"/>
          </a:xfrm>
          <a:prstGeom prst="rightBrace">
            <a:avLst>
              <a:gd name="adj1" fmla="val 2531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errar llave 26">
            <a:extLst>
              <a:ext uri="{FF2B5EF4-FFF2-40B4-BE49-F238E27FC236}">
                <a16:creationId xmlns:a16="http://schemas.microsoft.com/office/drawing/2014/main" id="{FA270D9F-1C60-77AA-7DAC-0FC76BAC8762}"/>
              </a:ext>
            </a:extLst>
          </p:cNvPr>
          <p:cNvSpPr/>
          <p:nvPr/>
        </p:nvSpPr>
        <p:spPr>
          <a:xfrm rot="5400000">
            <a:off x="6980961" y="4871576"/>
            <a:ext cx="338782" cy="593443"/>
          </a:xfrm>
          <a:prstGeom prst="rightBrace">
            <a:avLst>
              <a:gd name="adj1" fmla="val 2531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/>
      <p:bldP spid="14" grpId="0"/>
      <p:bldP spid="25" grpId="0"/>
      <p:bldP spid="7" grpId="0" animBg="1"/>
      <p:bldP spid="8" grpId="0" animBg="1"/>
      <p:bldP spid="9" grpId="0" animBg="1"/>
      <p:bldP spid="15" grpId="0" animBg="1"/>
      <p:bldP spid="18" grpId="0" animBg="1"/>
      <p:bldP spid="20" grpId="0"/>
      <p:bldP spid="22" grpId="0" animBg="1"/>
      <p:bldP spid="23" grpId="0" animBg="1"/>
      <p:bldP spid="24" grpId="0" animBg="1"/>
      <p:bldP spid="36" grpId="0" animBg="1"/>
      <p:bldP spid="37" grpId="0" animBg="1"/>
      <p:bldP spid="38" grpId="0" animBg="1"/>
      <p:bldP spid="16" grpId="0" animBg="1"/>
      <p:bldP spid="17" grpId="0" animBg="1"/>
      <p:bldP spid="1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3296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sz="3600" dirty="0"/>
              <a:t>Índice – Repaso de Temas – Ejemplos de ejercicios prácticos</a:t>
            </a:r>
            <a:endParaRPr lang="en-US" sz="36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07818" y="692727"/>
            <a:ext cx="56260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2" action="ppaction://hlinksldjump"/>
              </a:rPr>
              <a:t>Entorno de Programación en Haskell</a:t>
            </a:r>
            <a:endParaRPr lang="es-ES" sz="2400" dirty="0">
              <a:hlinkClick r:id="rId3" action="ppaction://hlinksldjump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3" action="ppaction://hlinksldjump"/>
              </a:rPr>
              <a:t>Trabajando con Visual Studio en Haskell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4" action="ppaction://hlinksldjump"/>
              </a:rPr>
              <a:t>Trabajando con WinGHCi en Haskell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5" action="ppaction://hlinksldjump"/>
              </a:rPr>
              <a:t>Sintaxis básica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6" action="ppaction://hlinksldjump"/>
              </a:rPr>
              <a:t>Repaso de Ejercicios básicos prácticos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7" action="ppaction://hlinksldjump"/>
              </a:rPr>
              <a:t>Estructuras de Control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8" action="ppaction://hlinksldjump"/>
              </a:rPr>
              <a:t>if</a:t>
            </a:r>
            <a:endParaRPr lang="es-ES" sz="2400" dirty="0">
              <a:hlinkClick r:id="rId9" action="ppaction://hlinksldjump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0" action="ppaction://hlinksldjump"/>
              </a:rPr>
              <a:t>case</a:t>
            </a:r>
            <a:endParaRPr lang="es-ES" sz="2400" dirty="0">
              <a:hlinkClick r:id="rId9" action="ppaction://hlinksldjump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1" action="ppaction://hlinksldjump"/>
              </a:rPr>
              <a:t>guardas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2" action="ppaction://hlinksldjump"/>
              </a:rPr>
              <a:t>recursividad</a:t>
            </a:r>
            <a:endParaRPr lang="es-ES" sz="2400" dirty="0">
              <a:hlinkClick r:id="rId9" action="ppaction://hlinksldjump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9" action="ppaction://hlinksldjump"/>
              </a:rPr>
              <a:t>Listas en Haskell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3" action="ppaction://hlinksldjump"/>
              </a:rPr>
              <a:t>Definición de Listas – ejemplos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4" action="ppaction://hlinksldjump"/>
              </a:rPr>
              <a:t>Funciones predefinidas de Listas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5" action="ppaction://hlinksldjump"/>
              </a:rPr>
              <a:t>Listas por comprensión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6" action="ppaction://hlinksldjump"/>
              </a:rPr>
              <a:t>Clasificación de Funciones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620283-BE7D-560B-0001-2612C8D36D66}"/>
              </a:ext>
            </a:extLst>
          </p:cNvPr>
          <p:cNvSpPr/>
          <p:nvPr/>
        </p:nvSpPr>
        <p:spPr>
          <a:xfrm>
            <a:off x="6111794" y="692727"/>
            <a:ext cx="56260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7" action="ppaction://hlinksldjump"/>
              </a:rPr>
              <a:t>Ejemplo Funciones Puras</a:t>
            </a:r>
            <a:endParaRPr lang="es-ES" sz="2400" dirty="0">
              <a:hlinkClick r:id="rId18" action="ppaction://hlinksldjump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9" action="ppaction://hlinksldjump"/>
              </a:rPr>
              <a:t>Ejemplo Funciones Orden Superior</a:t>
            </a:r>
            <a:endParaRPr lang="es-ES" sz="2400" dirty="0">
              <a:hlinkClick r:id="rId18" action="ppaction://hlinksldjump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20" action="ppaction://hlinksldjump"/>
              </a:rPr>
              <a:t>Ejemplo Funciones Lambda</a:t>
            </a:r>
            <a:endParaRPr lang="es-ES" sz="2400" dirty="0">
              <a:hlinkClick r:id="rId18" action="ppaction://hlinksldjump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hlinkClick r:id="rId18" action="ppaction://hlinksldjump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8" action="ppaction://hlinksldjump"/>
              </a:rPr>
              <a:t>Anexo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21" action="ppaction://hlinksldjump"/>
              </a:rPr>
              <a:t>Cursos de Haskell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21" action="ppaction://hlinksldjump"/>
              </a:rPr>
              <a:t>Bibliografía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90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 02 - Función superficie – Repaso de funciones básicas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812797"/>
            <a:ext cx="139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Ejemplo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085006" y="5424888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Ver ejemplo: haskell02.hs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395480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/>
              <a:t>Función superficie</a:t>
            </a:r>
          </a:p>
          <a:p>
            <a:r>
              <a:rPr lang="es-ES" dirty="0"/>
              <a:t>la Tiene por objetivo ingresar el valor de</a:t>
            </a:r>
          </a:p>
          <a:p>
            <a:r>
              <a:rPr lang="es-ES" dirty="0"/>
              <a:t>la base y la altura y devolver </a:t>
            </a:r>
            <a:r>
              <a:rPr lang="es-ES" dirty="0" err="1"/>
              <a:t>superf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AD3D43-62FA-4ED3-BE96-4E0781FE65C7}"/>
              </a:ext>
            </a:extLst>
          </p:cNvPr>
          <p:cNvSpPr/>
          <p:nvPr/>
        </p:nvSpPr>
        <p:spPr>
          <a:xfrm>
            <a:off x="282398" y="5871304"/>
            <a:ext cx="973209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u="sng" dirty="0"/>
              <a:t>Nota</a:t>
            </a:r>
            <a:r>
              <a:rPr lang="es-ES" dirty="0"/>
              <a:t>:</a:t>
            </a:r>
          </a:p>
          <a:p>
            <a:r>
              <a:rPr lang="es-ES" dirty="0"/>
              <a:t>Float: representa un número en coma flotante con precisión simple.</a:t>
            </a:r>
          </a:p>
          <a:p>
            <a:r>
              <a:rPr lang="es-ES" dirty="0"/>
              <a:t>Double: representa un número en coma flotante con precisión doble (más precisa que Float).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4FB747D-EDF7-4C1A-B4AA-09B9E35F1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6" y="1256185"/>
            <a:ext cx="7545278" cy="15198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87E23C-1CB4-4A6D-B1D6-DE01B8720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66" y="2816486"/>
            <a:ext cx="6260297" cy="3038331"/>
          </a:xfrm>
          <a:prstGeom prst="rect">
            <a:avLst/>
          </a:prstGeom>
        </p:spPr>
      </p:pic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>
            <a:off x="8026744" y="1630300"/>
            <a:ext cx="481466" cy="1162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9085006" y="1694828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8858309" y="2133848"/>
            <a:ext cx="251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ejercicio02.hs</a:t>
            </a:r>
          </a:p>
        </p:txBody>
      </p:sp>
    </p:spTree>
    <p:extLst>
      <p:ext uri="{BB962C8B-B14F-4D97-AF65-F5344CB8AC3E}">
        <p14:creationId xmlns:p14="http://schemas.microsoft.com/office/powerpoint/2010/main" val="42316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Ejercicio03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AD1A6A-9EF4-413F-B09E-F76A52F90A57}"/>
              </a:ext>
            </a:extLst>
          </p:cNvPr>
          <p:cNvSpPr/>
          <p:nvPr/>
        </p:nvSpPr>
        <p:spPr>
          <a:xfrm>
            <a:off x="1849196" y="1780043"/>
            <a:ext cx="849360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 03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2E8710-1BC2-2375-87AD-4DBB158A47C0}"/>
              </a:ext>
            </a:extLst>
          </p:cNvPr>
          <p:cNvSpPr/>
          <p:nvPr/>
        </p:nvSpPr>
        <p:spPr>
          <a:xfrm>
            <a:off x="8065677" y="4669420"/>
            <a:ext cx="2939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7200" b="1" i="1" cap="none" spc="0" dirty="0">
                <a:ln/>
                <a:solidFill>
                  <a:schemeClr val="accent3"/>
                </a:solidFill>
                <a:effectLst/>
              </a:rPr>
              <a:t>Haskell</a:t>
            </a:r>
          </a:p>
        </p:txBody>
      </p:sp>
      <p:pic>
        <p:nvPicPr>
          <p:cNvPr id="10" name="Picture 2" descr="Haskell - Wikipedia, la enciclopedia libre">
            <a:extLst>
              <a:ext uri="{FF2B5EF4-FFF2-40B4-BE49-F238E27FC236}">
                <a16:creationId xmlns:a16="http://schemas.microsoft.com/office/drawing/2014/main" id="{8ED485C3-9721-766F-CAFE-51C8ED26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44" y="4856206"/>
            <a:ext cx="1170631" cy="8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7CA26D-4B9F-5752-2A17-E002C0A34FD5}"/>
              </a:ext>
            </a:extLst>
          </p:cNvPr>
          <p:cNvSpPr txBox="1"/>
          <p:nvPr/>
        </p:nvSpPr>
        <p:spPr>
          <a:xfrm>
            <a:off x="1941533" y="4009226"/>
            <a:ext cx="6205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Función que por objetivo ingresar el valor de</a:t>
            </a:r>
          </a:p>
          <a:p>
            <a:r>
              <a:rPr lang="es-ES" dirty="0"/>
              <a:t>la base y la altura y devolver el </a:t>
            </a:r>
            <a:r>
              <a:rPr lang="es-ES" dirty="0" err="1"/>
              <a:t>Perimetro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47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Ejercicio03 - Función perímetro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647699"/>
            <a:ext cx="139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Ejemplo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085006" y="5424888"/>
            <a:ext cx="27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Ver ejemplo: ejercicio03.hs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410965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/>
              <a:t>Función superficie</a:t>
            </a:r>
          </a:p>
          <a:p>
            <a:r>
              <a:rPr lang="es-ES" dirty="0"/>
              <a:t>Tiene por objetivo ingresar el valor de</a:t>
            </a:r>
          </a:p>
          <a:p>
            <a:r>
              <a:rPr lang="es-ES" dirty="0"/>
              <a:t>la base y la altura y devolver el </a:t>
            </a:r>
            <a:r>
              <a:rPr lang="es-ES" dirty="0" err="1"/>
              <a:t>perimetro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AD3D43-62FA-4ED3-BE96-4E0781FE65C7}"/>
              </a:ext>
            </a:extLst>
          </p:cNvPr>
          <p:cNvSpPr/>
          <p:nvPr/>
        </p:nvSpPr>
        <p:spPr>
          <a:xfrm>
            <a:off x="282398" y="5871304"/>
            <a:ext cx="973209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u="sng" dirty="0"/>
              <a:t>Nota</a:t>
            </a:r>
            <a:r>
              <a:rPr lang="es-ES" dirty="0"/>
              <a:t>:</a:t>
            </a:r>
          </a:p>
          <a:p>
            <a:r>
              <a:rPr lang="es-ES" dirty="0"/>
              <a:t>Float: representa un número en coma flotante con precisión simple.</a:t>
            </a:r>
          </a:p>
          <a:p>
            <a:r>
              <a:rPr lang="es-ES" dirty="0"/>
              <a:t>Double: representa un número en coma flotante con precisión doble (más precisa que Float).</a:t>
            </a:r>
            <a:endParaRPr lang="en-US" dirty="0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>
            <a:off x="8026744" y="1630300"/>
            <a:ext cx="481466" cy="1162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9085006" y="1694828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8858309" y="2133848"/>
            <a:ext cx="251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ejercicio03.hs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3EEB18-FB30-48DF-A044-A2816FD1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9" y="987161"/>
            <a:ext cx="6653851" cy="187699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ABB3C67-7A2F-432D-9336-23E09C3A5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24" y="3018484"/>
            <a:ext cx="5399707" cy="292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Ejercicio04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AD1A6A-9EF4-413F-B09E-F76A52F90A57}"/>
              </a:ext>
            </a:extLst>
          </p:cNvPr>
          <p:cNvSpPr/>
          <p:nvPr/>
        </p:nvSpPr>
        <p:spPr>
          <a:xfrm>
            <a:off x="1849196" y="1780043"/>
            <a:ext cx="849360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 04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2E8710-1BC2-2375-87AD-4DBB158A47C0}"/>
              </a:ext>
            </a:extLst>
          </p:cNvPr>
          <p:cNvSpPr/>
          <p:nvPr/>
        </p:nvSpPr>
        <p:spPr>
          <a:xfrm>
            <a:off x="8065677" y="4669420"/>
            <a:ext cx="2939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7200" b="1" i="1" cap="none" spc="0" dirty="0">
                <a:ln/>
                <a:solidFill>
                  <a:schemeClr val="accent3"/>
                </a:solidFill>
                <a:effectLst/>
              </a:rPr>
              <a:t>Haskell</a:t>
            </a:r>
          </a:p>
        </p:txBody>
      </p:sp>
      <p:pic>
        <p:nvPicPr>
          <p:cNvPr id="10" name="Picture 2" descr="Haskell - Wikipedia, la enciclopedia libre">
            <a:extLst>
              <a:ext uri="{FF2B5EF4-FFF2-40B4-BE49-F238E27FC236}">
                <a16:creationId xmlns:a16="http://schemas.microsoft.com/office/drawing/2014/main" id="{8ED485C3-9721-766F-CAFE-51C8ED26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44" y="4856206"/>
            <a:ext cx="1170631" cy="8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7CA26D-4B9F-5752-2A17-E002C0A34FD5}"/>
              </a:ext>
            </a:extLst>
          </p:cNvPr>
          <p:cNvSpPr txBox="1"/>
          <p:nvPr/>
        </p:nvSpPr>
        <p:spPr>
          <a:xfrm>
            <a:off x="1941533" y="4009226"/>
            <a:ext cx="6205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Función que por objetivo cálculos de áreas</a:t>
            </a:r>
          </a:p>
          <a:p>
            <a:r>
              <a:rPr lang="es-ES" dirty="0"/>
              <a:t>de diferentes figuras geométricas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32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Ejercicio04 - Función …..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541631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52226" y="45026"/>
            <a:ext cx="18437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Ejemplo 04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25665" y="5778867"/>
            <a:ext cx="27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Ver ejemplo: ejercicio04.hs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357315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/>
              <a:t>Función Calcular áreas</a:t>
            </a:r>
          </a:p>
          <a:p>
            <a:r>
              <a:rPr lang="es-ES" dirty="0"/>
              <a:t>Tiene por objetivo calcular áreas de </a:t>
            </a:r>
          </a:p>
          <a:p>
            <a:r>
              <a:rPr lang="es-ES" dirty="0"/>
              <a:t>diferentes figuras geométricas</a:t>
            </a:r>
            <a:endParaRPr lang="en-US" dirty="0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>
            <a:off x="7314966" y="1041426"/>
            <a:ext cx="325471" cy="2874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7665065" y="2189809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7599503" y="2459516"/>
            <a:ext cx="251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ejercicio04.hs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F751A3-4951-7C0C-ECE8-C19F332E2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4089"/>
            <a:ext cx="7290338" cy="347459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7F628CB-8C58-C86D-282E-8380A7150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328" y="4004786"/>
            <a:ext cx="5937344" cy="28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4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16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sz="3600" b="1" dirty="0"/>
              <a:t>Repaso de Estructuras de Control en Haskell</a:t>
            </a:r>
            <a:endParaRPr lang="es-AR" sz="36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AD1A6A-9EF4-413F-B09E-F76A52F90A57}"/>
              </a:ext>
            </a:extLst>
          </p:cNvPr>
          <p:cNvSpPr/>
          <p:nvPr/>
        </p:nvSpPr>
        <p:spPr>
          <a:xfrm>
            <a:off x="412172" y="346362"/>
            <a:ext cx="1115498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Estructuras </a:t>
            </a:r>
            <a:r>
              <a:rPr lang="es-E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 Control</a:t>
            </a:r>
            <a:endParaRPr lang="es-E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2E8710-1BC2-2375-87AD-4DBB158A47C0}"/>
              </a:ext>
            </a:extLst>
          </p:cNvPr>
          <p:cNvSpPr/>
          <p:nvPr/>
        </p:nvSpPr>
        <p:spPr>
          <a:xfrm>
            <a:off x="9709161" y="578561"/>
            <a:ext cx="20218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800" b="1" i="1" cap="none" spc="0" dirty="0">
                <a:ln/>
                <a:solidFill>
                  <a:schemeClr val="accent3"/>
                </a:solidFill>
                <a:effectLst/>
              </a:rPr>
              <a:t>Haskell</a:t>
            </a:r>
          </a:p>
        </p:txBody>
      </p:sp>
      <p:pic>
        <p:nvPicPr>
          <p:cNvPr id="10" name="Picture 2" descr="Haskell - Wikipedia, la enciclopedia libre">
            <a:extLst>
              <a:ext uri="{FF2B5EF4-FFF2-40B4-BE49-F238E27FC236}">
                <a16:creationId xmlns:a16="http://schemas.microsoft.com/office/drawing/2014/main" id="{8ED485C3-9721-766F-CAFE-51C8ED26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667" y="683230"/>
            <a:ext cx="824494" cy="5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AB735B0-B36E-31E3-2069-D77E88D715A6}"/>
              </a:ext>
            </a:extLst>
          </p:cNvPr>
          <p:cNvSpPr txBox="1"/>
          <p:nvPr/>
        </p:nvSpPr>
        <p:spPr>
          <a:xfrm>
            <a:off x="1118106" y="1436384"/>
            <a:ext cx="3997592" cy="2154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419" sz="2400" u="sng" dirty="0"/>
              <a:t>de Decisión Simple</a:t>
            </a:r>
          </a:p>
          <a:p>
            <a:endParaRPr lang="es-419" sz="1400" dirty="0"/>
          </a:p>
          <a:p>
            <a:r>
              <a:rPr lang="en-US" sz="2400" dirty="0">
                <a:solidFill>
                  <a:srgbClr val="0033CC"/>
                </a:solidFill>
              </a:rPr>
              <a:t>if</a:t>
            </a:r>
            <a:r>
              <a:rPr lang="es-419" sz="2400" dirty="0"/>
              <a:t> </a:t>
            </a:r>
            <a:r>
              <a:rPr lang="es-419" sz="2400" dirty="0">
                <a:solidFill>
                  <a:schemeClr val="accent2">
                    <a:lumMod val="75000"/>
                  </a:schemeClr>
                </a:solidFill>
              </a:rPr>
              <a:t>condición</a:t>
            </a:r>
            <a:r>
              <a:rPr lang="es-419" sz="2400" dirty="0"/>
              <a:t> </a:t>
            </a:r>
            <a:r>
              <a:rPr lang="en-US" sz="2400" dirty="0">
                <a:solidFill>
                  <a:srgbClr val="0033CC"/>
                </a:solidFill>
              </a:rPr>
              <a:t>then</a:t>
            </a:r>
          </a:p>
          <a:p>
            <a:r>
              <a:rPr lang="es-419" sz="2400" dirty="0"/>
              <a:t>       </a:t>
            </a:r>
            <a:r>
              <a:rPr lang="es-419" sz="2400" dirty="0">
                <a:solidFill>
                  <a:schemeClr val="bg1">
                    <a:lumMod val="65000"/>
                  </a:schemeClr>
                </a:solidFill>
              </a:rPr>
              <a:t>----</a:t>
            </a:r>
          </a:p>
          <a:p>
            <a:r>
              <a:rPr lang="en-US" sz="2400" dirty="0">
                <a:solidFill>
                  <a:srgbClr val="0033CC"/>
                </a:solidFill>
              </a:rPr>
              <a:t>else</a:t>
            </a:r>
          </a:p>
          <a:p>
            <a:r>
              <a:rPr lang="es-419" sz="2400" dirty="0"/>
              <a:t>      </a:t>
            </a:r>
            <a:r>
              <a:rPr lang="es-419" sz="2400" dirty="0">
                <a:solidFill>
                  <a:schemeClr val="bg1">
                    <a:lumMod val="65000"/>
                  </a:schemeClr>
                </a:solidFill>
              </a:rPr>
              <a:t>----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4799B9-32E1-EE3D-CC01-8EC0D3A7E653}"/>
              </a:ext>
            </a:extLst>
          </p:cNvPr>
          <p:cNvSpPr txBox="1"/>
          <p:nvPr/>
        </p:nvSpPr>
        <p:spPr>
          <a:xfrm>
            <a:off x="6318979" y="1436384"/>
            <a:ext cx="4583242" cy="22159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419" sz="2400" u="sng" dirty="0"/>
              <a:t>Guardas</a:t>
            </a:r>
          </a:p>
          <a:p>
            <a:endParaRPr lang="es-419" sz="1400" dirty="0"/>
          </a:p>
          <a:p>
            <a:r>
              <a:rPr lang="es-419" sz="2400" b="0" i="0" dirty="0" err="1">
                <a:solidFill>
                  <a:schemeClr val="tx1"/>
                </a:solidFill>
                <a:effectLst/>
              </a:rPr>
              <a:t>miFunc</a:t>
            </a:r>
            <a:r>
              <a:rPr lang="es-419" sz="2400" b="0" i="0" dirty="0">
                <a:solidFill>
                  <a:srgbClr val="ABB2BF"/>
                </a:solidFill>
                <a:effectLst/>
              </a:rPr>
              <a:t> </a:t>
            </a:r>
            <a:r>
              <a:rPr lang="es-419" sz="24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x</a:t>
            </a:r>
            <a:r>
              <a:rPr lang="es-419" sz="2400" b="0" i="0" dirty="0">
                <a:solidFill>
                  <a:srgbClr val="ABB2BF"/>
                </a:solidFill>
                <a:effectLst/>
              </a:rPr>
              <a:t> </a:t>
            </a:r>
          </a:p>
          <a:p>
            <a:r>
              <a:rPr lang="es-419" sz="2400" b="0" i="0" dirty="0">
                <a:solidFill>
                  <a:srgbClr val="61AFEF"/>
                </a:solidFill>
                <a:effectLst/>
              </a:rPr>
              <a:t>|</a:t>
            </a:r>
            <a:r>
              <a:rPr lang="es-419" sz="2400" b="0" i="0" dirty="0">
                <a:solidFill>
                  <a:srgbClr val="ABB2BF"/>
                </a:solidFill>
                <a:effectLst/>
              </a:rPr>
              <a:t> </a:t>
            </a:r>
            <a:r>
              <a:rPr lang="es-419" sz="24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condicion1</a:t>
            </a:r>
            <a:r>
              <a:rPr lang="es-419" sz="2400" b="0" i="0" dirty="0">
                <a:solidFill>
                  <a:srgbClr val="ABB2BF"/>
                </a:solidFill>
                <a:effectLst/>
              </a:rPr>
              <a:t> </a:t>
            </a:r>
            <a:r>
              <a:rPr lang="es-419" sz="2400" b="0" i="0" dirty="0">
                <a:solidFill>
                  <a:srgbClr val="61AFEF"/>
                </a:solidFill>
                <a:effectLst/>
              </a:rPr>
              <a:t>=</a:t>
            </a:r>
            <a:r>
              <a:rPr lang="es-419" sz="2400" b="0" i="0" dirty="0">
                <a:solidFill>
                  <a:srgbClr val="ABB2BF"/>
                </a:solidFill>
                <a:effectLst/>
              </a:rPr>
              <a:t> resultado1 </a:t>
            </a:r>
          </a:p>
          <a:p>
            <a:r>
              <a:rPr lang="es-419" sz="2400" b="0" i="0" dirty="0">
                <a:solidFill>
                  <a:srgbClr val="61AFEF"/>
                </a:solidFill>
                <a:effectLst/>
              </a:rPr>
              <a:t>|</a:t>
            </a:r>
            <a:r>
              <a:rPr lang="es-419" sz="2400" b="0" i="0" dirty="0">
                <a:solidFill>
                  <a:srgbClr val="ABB2BF"/>
                </a:solidFill>
                <a:effectLst/>
              </a:rPr>
              <a:t> </a:t>
            </a:r>
            <a:r>
              <a:rPr lang="es-419" sz="24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condicion2</a:t>
            </a:r>
            <a:r>
              <a:rPr lang="es-419" sz="2400" b="0" i="0" dirty="0">
                <a:solidFill>
                  <a:srgbClr val="ABB2BF"/>
                </a:solidFill>
                <a:effectLst/>
              </a:rPr>
              <a:t> </a:t>
            </a:r>
            <a:r>
              <a:rPr lang="es-419" sz="2400" b="0" i="0" dirty="0">
                <a:solidFill>
                  <a:srgbClr val="61AFEF"/>
                </a:solidFill>
                <a:effectLst/>
              </a:rPr>
              <a:t>=</a:t>
            </a:r>
            <a:r>
              <a:rPr lang="es-419" sz="2400" b="0" i="0" dirty="0">
                <a:solidFill>
                  <a:srgbClr val="ABB2BF"/>
                </a:solidFill>
                <a:effectLst/>
              </a:rPr>
              <a:t> resultado2 </a:t>
            </a:r>
          </a:p>
          <a:p>
            <a:r>
              <a:rPr lang="es-419" sz="2400" b="0" i="0" dirty="0">
                <a:solidFill>
                  <a:srgbClr val="61AFEF"/>
                </a:solidFill>
                <a:effectLst/>
              </a:rPr>
              <a:t>|</a:t>
            </a:r>
            <a:r>
              <a:rPr lang="es-419" sz="2400" b="0" i="0" dirty="0">
                <a:solidFill>
                  <a:srgbClr val="ABB2BF"/>
                </a:solidFill>
                <a:effectLst/>
              </a:rPr>
              <a:t> </a:t>
            </a:r>
            <a:r>
              <a:rPr lang="es-419" sz="2400" b="0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otherwise</a:t>
            </a:r>
            <a:r>
              <a:rPr lang="es-419" sz="2400" b="0" i="0" dirty="0">
                <a:solidFill>
                  <a:srgbClr val="ABB2BF"/>
                </a:solidFill>
                <a:effectLst/>
              </a:rPr>
              <a:t>  </a:t>
            </a:r>
            <a:r>
              <a:rPr lang="es-419" sz="2400" b="0" i="0" dirty="0">
                <a:solidFill>
                  <a:srgbClr val="61AFEF"/>
                </a:solidFill>
                <a:effectLst/>
              </a:rPr>
              <a:t>=</a:t>
            </a:r>
            <a:r>
              <a:rPr lang="es-419" sz="2400" b="0" i="0" dirty="0">
                <a:solidFill>
                  <a:srgbClr val="ABB2BF"/>
                </a:solidFill>
                <a:effectLst/>
              </a:rPr>
              <a:t> </a:t>
            </a:r>
            <a:r>
              <a:rPr lang="es-419" sz="2400" b="0" i="0" dirty="0" err="1">
                <a:solidFill>
                  <a:srgbClr val="ABB2BF"/>
                </a:solidFill>
                <a:effectLst/>
              </a:rPr>
              <a:t>resultadoPorDefecto</a:t>
            </a:r>
            <a:endParaRPr lang="es-419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11AD72-D3A7-6C81-6158-1A20FAA94F07}"/>
              </a:ext>
            </a:extLst>
          </p:cNvPr>
          <p:cNvSpPr txBox="1"/>
          <p:nvPr/>
        </p:nvSpPr>
        <p:spPr>
          <a:xfrm>
            <a:off x="1127234" y="3832582"/>
            <a:ext cx="3988464" cy="2893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419" sz="2400" u="sng" dirty="0"/>
              <a:t>de Decisión Múltiple</a:t>
            </a:r>
          </a:p>
          <a:p>
            <a:endParaRPr lang="es-419" sz="1400" dirty="0"/>
          </a:p>
          <a:p>
            <a:r>
              <a:rPr lang="en-US" sz="2400" dirty="0">
                <a:solidFill>
                  <a:srgbClr val="0033CC"/>
                </a:solidFill>
              </a:rPr>
              <a:t>case </a:t>
            </a:r>
            <a:r>
              <a:rPr lang="en-US" sz="2400" dirty="0">
                <a:solidFill>
                  <a:schemeClr val="tx1"/>
                </a:solidFill>
              </a:rPr>
              <a:t>expression</a:t>
            </a:r>
            <a:r>
              <a:rPr lang="en-US" sz="2400" dirty="0">
                <a:solidFill>
                  <a:srgbClr val="0033CC"/>
                </a:solidFill>
              </a:rPr>
              <a:t> of</a:t>
            </a:r>
          </a:p>
          <a:p>
            <a:r>
              <a:rPr lang="en-US" sz="2400" dirty="0">
                <a:solidFill>
                  <a:srgbClr val="0033CC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valor1</a:t>
            </a:r>
            <a:r>
              <a:rPr lang="en-US" sz="2400" dirty="0">
                <a:solidFill>
                  <a:srgbClr val="0033CC"/>
                </a:solidFill>
              </a:rPr>
              <a:t> -&gt; </a:t>
            </a:r>
            <a:r>
              <a:rPr lang="en-US" sz="2400" dirty="0">
                <a:solidFill>
                  <a:schemeClr val="tx1"/>
                </a:solidFill>
              </a:rPr>
              <a:t>resultado1</a:t>
            </a:r>
          </a:p>
          <a:p>
            <a:r>
              <a:rPr lang="en-US" sz="2400" dirty="0">
                <a:solidFill>
                  <a:srgbClr val="0033CC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valor2</a:t>
            </a:r>
            <a:r>
              <a:rPr lang="en-US" sz="2400" dirty="0">
                <a:solidFill>
                  <a:srgbClr val="0033CC"/>
                </a:solidFill>
              </a:rPr>
              <a:t> -&gt; </a:t>
            </a:r>
            <a:r>
              <a:rPr lang="en-US" sz="2400" dirty="0">
                <a:solidFill>
                  <a:schemeClr val="tx1"/>
                </a:solidFill>
              </a:rPr>
              <a:t>resultado2</a:t>
            </a:r>
          </a:p>
          <a:p>
            <a:r>
              <a:rPr lang="en-US" sz="2400" dirty="0">
                <a:solidFill>
                  <a:srgbClr val="0033CC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valorn</a:t>
            </a:r>
            <a:r>
              <a:rPr lang="en-US" sz="2400" dirty="0">
                <a:solidFill>
                  <a:srgbClr val="0033CC"/>
                </a:solidFill>
              </a:rPr>
              <a:t> -&gt; </a:t>
            </a:r>
            <a:r>
              <a:rPr lang="en-US" sz="2400" dirty="0" err="1">
                <a:solidFill>
                  <a:schemeClr val="tx1"/>
                </a:solidFill>
              </a:rPr>
              <a:t>resultadon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33CC"/>
                </a:solidFill>
              </a:rPr>
              <a:t>    _          -&gt; </a:t>
            </a:r>
            <a:r>
              <a:rPr lang="en-US" sz="2400" dirty="0" err="1">
                <a:solidFill>
                  <a:schemeClr val="tx1"/>
                </a:solidFill>
              </a:rPr>
              <a:t>rdoPorDefecto</a:t>
            </a:r>
            <a:endParaRPr lang="en-US" sz="2400" dirty="0">
              <a:solidFill>
                <a:schemeClr val="tx1"/>
              </a:solidFill>
            </a:endParaRPr>
          </a:p>
          <a:p>
            <a:endParaRPr lang="es-419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E3E5FE-09A0-73D2-4F50-168A7B6CA912}"/>
              </a:ext>
            </a:extLst>
          </p:cNvPr>
          <p:cNvSpPr txBox="1"/>
          <p:nvPr/>
        </p:nvSpPr>
        <p:spPr>
          <a:xfrm>
            <a:off x="6318978" y="3832582"/>
            <a:ext cx="4583241" cy="1785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419" sz="2400" u="sng" dirty="0"/>
              <a:t>Recursión</a:t>
            </a:r>
          </a:p>
          <a:p>
            <a:endParaRPr lang="es-419" sz="1400" dirty="0"/>
          </a:p>
          <a:p>
            <a:r>
              <a:rPr lang="es-419" sz="2400" dirty="0">
                <a:solidFill>
                  <a:srgbClr val="0033CC"/>
                </a:solidFill>
              </a:rPr>
              <a:t> Recordar caso base</a:t>
            </a:r>
          </a:p>
          <a:p>
            <a:r>
              <a:rPr lang="es-419" sz="2400" dirty="0">
                <a:solidFill>
                  <a:srgbClr val="0033CC"/>
                </a:solidFill>
              </a:rPr>
              <a:t> caso recursivo</a:t>
            </a:r>
            <a:endParaRPr lang="es-419" sz="2400" dirty="0">
              <a:solidFill>
                <a:schemeClr val="tx1"/>
              </a:solidFill>
            </a:endParaRPr>
          </a:p>
          <a:p>
            <a:endParaRPr lang="es-419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Abrir corchete 13">
            <a:extLst>
              <a:ext uri="{FF2B5EF4-FFF2-40B4-BE49-F238E27FC236}">
                <a16:creationId xmlns:a16="http://schemas.microsoft.com/office/drawing/2014/main" id="{D5351F26-35CC-B626-F54F-C69185D2F2CD}"/>
              </a:ext>
            </a:extLst>
          </p:cNvPr>
          <p:cNvSpPr/>
          <p:nvPr/>
        </p:nvSpPr>
        <p:spPr>
          <a:xfrm>
            <a:off x="6421189" y="4447028"/>
            <a:ext cx="213360" cy="83210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4B201161-6279-3523-059E-D3E1EC5CA57E}"/>
              </a:ext>
            </a:extLst>
          </p:cNvPr>
          <p:cNvSpPr/>
          <p:nvPr/>
        </p:nvSpPr>
        <p:spPr>
          <a:xfrm>
            <a:off x="2606040" y="2871216"/>
            <a:ext cx="210312" cy="630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C35D11-1504-F935-94A6-50E562807DAC}"/>
              </a:ext>
            </a:extLst>
          </p:cNvPr>
          <p:cNvSpPr txBox="1"/>
          <p:nvPr/>
        </p:nvSpPr>
        <p:spPr>
          <a:xfrm>
            <a:off x="2820907" y="2975137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obligatorio</a:t>
            </a:r>
          </a:p>
        </p:txBody>
      </p:sp>
    </p:spTree>
    <p:extLst>
      <p:ext uri="{BB962C8B-B14F-4D97-AF65-F5344CB8AC3E}">
        <p14:creationId xmlns:p14="http://schemas.microsoft.com/office/powerpoint/2010/main" val="370123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16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sz="3600" b="1" dirty="0"/>
              <a:t>Estructuras de Control en Haskell</a:t>
            </a:r>
            <a:endParaRPr lang="es-AR" sz="36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AD1A6A-9EF4-413F-B09E-F76A52F90A57}"/>
              </a:ext>
            </a:extLst>
          </p:cNvPr>
          <p:cNvSpPr/>
          <p:nvPr/>
        </p:nvSpPr>
        <p:spPr>
          <a:xfrm>
            <a:off x="518506" y="917862"/>
            <a:ext cx="11154988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Estructuras </a:t>
            </a:r>
          </a:p>
          <a:p>
            <a:pPr algn="ctr"/>
            <a:r>
              <a:rPr lang="es-ES" sz="1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 Control</a:t>
            </a:r>
            <a:endParaRPr lang="es-ES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11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Ejercicio05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AD1A6A-9EF4-413F-B09E-F76A52F90A57}"/>
              </a:ext>
            </a:extLst>
          </p:cNvPr>
          <p:cNvSpPr/>
          <p:nvPr/>
        </p:nvSpPr>
        <p:spPr>
          <a:xfrm>
            <a:off x="1849196" y="1780043"/>
            <a:ext cx="849360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 05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2E8710-1BC2-2375-87AD-4DBB158A47C0}"/>
              </a:ext>
            </a:extLst>
          </p:cNvPr>
          <p:cNvSpPr/>
          <p:nvPr/>
        </p:nvSpPr>
        <p:spPr>
          <a:xfrm>
            <a:off x="8065677" y="4669420"/>
            <a:ext cx="2939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7200" b="1" i="1" cap="none" spc="0" dirty="0">
                <a:ln/>
                <a:solidFill>
                  <a:schemeClr val="accent3"/>
                </a:solidFill>
                <a:effectLst/>
              </a:rPr>
              <a:t>Haskell</a:t>
            </a:r>
          </a:p>
        </p:txBody>
      </p:sp>
      <p:pic>
        <p:nvPicPr>
          <p:cNvPr id="10" name="Picture 2" descr="Haskell - Wikipedia, la enciclopedia libre">
            <a:extLst>
              <a:ext uri="{FF2B5EF4-FFF2-40B4-BE49-F238E27FC236}">
                <a16:creationId xmlns:a16="http://schemas.microsoft.com/office/drawing/2014/main" id="{8ED485C3-9721-766F-CAFE-51C8ED26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44" y="4856206"/>
            <a:ext cx="1170631" cy="8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7CA26D-4B9F-5752-2A17-E002C0A34FD5}"/>
              </a:ext>
            </a:extLst>
          </p:cNvPr>
          <p:cNvSpPr txBox="1"/>
          <p:nvPr/>
        </p:nvSpPr>
        <p:spPr>
          <a:xfrm>
            <a:off x="1941533" y="4009226"/>
            <a:ext cx="6205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 de definición de funciones que utilicen</a:t>
            </a:r>
          </a:p>
          <a:p>
            <a:r>
              <a:rPr lang="es-ES" dirty="0"/>
              <a:t>estructuras de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31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BB11A2C-C569-21B6-DF1E-6A98FB85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" y="737753"/>
            <a:ext cx="8589224" cy="34595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Ejercicio05 – Ejemplo – </a:t>
            </a:r>
            <a:r>
              <a:rPr lang="es-AR" sz="3200" b="1" dirty="0" err="1"/>
              <a:t>if</a:t>
            </a:r>
            <a:r>
              <a:rPr lang="es-AR" sz="3200" b="1" dirty="0"/>
              <a:t> - Estructuras de Control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388715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Ejemplo de definición de funciones que</a:t>
            </a:r>
            <a:br>
              <a:rPr lang="es-419" dirty="0"/>
            </a:br>
            <a:r>
              <a:rPr lang="es-419" dirty="0"/>
              <a:t>utilicen estructuras de control.</a:t>
            </a:r>
            <a:endParaRPr lang="en-US" dirty="0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>
            <a:off x="6722600" y="1606604"/>
            <a:ext cx="112915" cy="2155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9085006" y="1694828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8858309" y="2133848"/>
            <a:ext cx="25176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ejercicio05.hs</a:t>
            </a:r>
          </a:p>
          <a:p>
            <a:r>
              <a:rPr lang="es-AR" sz="2400" i="1" dirty="0">
                <a:solidFill>
                  <a:schemeClr val="accent5">
                    <a:lumMod val="50000"/>
                  </a:schemeClr>
                </a:solidFill>
              </a:rPr>
              <a:t>parte 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62D5253-A104-B19F-F3DE-75A73665D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231" y="3558588"/>
            <a:ext cx="4757099" cy="3075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B0D98C9-29E7-423C-975B-DC3C22FCEB1E}"/>
              </a:ext>
            </a:extLst>
          </p:cNvPr>
          <p:cNvSpPr/>
          <p:nvPr/>
        </p:nvSpPr>
        <p:spPr>
          <a:xfrm>
            <a:off x="3255254" y="5535095"/>
            <a:ext cx="2473377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</p:spTree>
    <p:extLst>
      <p:ext uri="{BB962C8B-B14F-4D97-AF65-F5344CB8AC3E}">
        <p14:creationId xmlns:p14="http://schemas.microsoft.com/office/powerpoint/2010/main" val="45023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B4083C16-544B-D5E9-D3F2-A48EF024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36" y="3977903"/>
            <a:ext cx="4114799" cy="2666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Ejercicio05 – Ejemplo – case - Estructuras de Control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2104869" y="6389795"/>
            <a:ext cx="4114800" cy="365125"/>
          </a:xfrm>
        </p:spPr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388715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Ejemplo de definición de funciones que</a:t>
            </a:r>
            <a:br>
              <a:rPr lang="es-419" dirty="0"/>
            </a:br>
            <a:r>
              <a:rPr lang="es-419" dirty="0"/>
              <a:t>utilicen estructuras de control.</a:t>
            </a:r>
            <a:endParaRPr lang="en-US" dirty="0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>
            <a:off x="6722600" y="1606604"/>
            <a:ext cx="112915" cy="2155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9085006" y="1694828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8858309" y="2133848"/>
            <a:ext cx="25176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ejercicio05.hs</a:t>
            </a:r>
          </a:p>
          <a:p>
            <a:r>
              <a:rPr lang="es-AR" sz="2400" i="1" dirty="0">
                <a:solidFill>
                  <a:schemeClr val="accent5">
                    <a:lumMod val="50000"/>
                  </a:schemeClr>
                </a:solidFill>
              </a:rPr>
              <a:t>parte b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B0D98C9-29E7-423C-975B-DC3C22FCEB1E}"/>
              </a:ext>
            </a:extLst>
          </p:cNvPr>
          <p:cNvSpPr/>
          <p:nvPr/>
        </p:nvSpPr>
        <p:spPr>
          <a:xfrm>
            <a:off x="3255254" y="5535095"/>
            <a:ext cx="2473377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DBEED1-BCDE-E817-D61B-AF062B990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3" y="746870"/>
            <a:ext cx="5390268" cy="44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Repaso – IDE - Haskell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347671" y="507195"/>
            <a:ext cx="218361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28861" y="755597"/>
            <a:ext cx="501881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Repaso de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2E8710-1BC2-2375-87AD-4DBB158A47C0}"/>
              </a:ext>
            </a:extLst>
          </p:cNvPr>
          <p:cNvSpPr/>
          <p:nvPr/>
        </p:nvSpPr>
        <p:spPr>
          <a:xfrm>
            <a:off x="9225484" y="958006"/>
            <a:ext cx="2939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7200" b="1" i="1" cap="none" spc="0" dirty="0">
                <a:ln/>
                <a:solidFill>
                  <a:schemeClr val="accent3"/>
                </a:solidFill>
                <a:effectLst/>
              </a:rPr>
              <a:t>Haskell</a:t>
            </a:r>
          </a:p>
        </p:txBody>
      </p:sp>
      <p:pic>
        <p:nvPicPr>
          <p:cNvPr id="10" name="Picture 2" descr="Haskell - Wikipedia, la enciclopedia libre">
            <a:extLst>
              <a:ext uri="{FF2B5EF4-FFF2-40B4-BE49-F238E27FC236}">
                <a16:creationId xmlns:a16="http://schemas.microsoft.com/office/drawing/2014/main" id="{8ED485C3-9721-766F-CAFE-51C8ED26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284" y="1156740"/>
            <a:ext cx="1170631" cy="8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1CEEA12-697D-9962-1DE9-E4E281F69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70" y="2650841"/>
            <a:ext cx="4255301" cy="2181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1F1B391-166E-A3BB-E968-C9270B904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476" y="2650841"/>
            <a:ext cx="4255301" cy="226701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271C5C0-D821-AABE-B983-1777763F02EA}"/>
              </a:ext>
            </a:extLst>
          </p:cNvPr>
          <p:cNvSpPr txBox="1"/>
          <p:nvPr/>
        </p:nvSpPr>
        <p:spPr>
          <a:xfrm>
            <a:off x="1751269" y="5040526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/>
              <a:t>1) Visual Studio Code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D197E3-0CF2-3C9B-1A84-C7CA3BAA6FE0}"/>
              </a:ext>
            </a:extLst>
          </p:cNvPr>
          <p:cNvSpPr txBox="1"/>
          <p:nvPr/>
        </p:nvSpPr>
        <p:spPr>
          <a:xfrm>
            <a:off x="6760482" y="5014789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/>
              <a:t>2) WinGHCi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96071AD-459B-0BD3-D459-33DADC52120D}"/>
              </a:ext>
            </a:extLst>
          </p:cNvPr>
          <p:cNvCxnSpPr/>
          <p:nvPr/>
        </p:nvCxnSpPr>
        <p:spPr>
          <a:xfrm>
            <a:off x="5831174" y="2369243"/>
            <a:ext cx="0" cy="39871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3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15B5964-7819-8714-AA01-E5D8EA88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2" y="692726"/>
            <a:ext cx="6014858" cy="45187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661924E-BFB5-D713-AC03-BF4EA71E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23" y="3910690"/>
            <a:ext cx="4567754" cy="268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Ejercicio05 – Ejemplo – guardas - Estructuras de Control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2104869" y="6389795"/>
            <a:ext cx="4114800" cy="365125"/>
          </a:xfrm>
        </p:spPr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Flecha en U 2">
            <a:hlinkClick r:id="rId4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388715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Ejemplo de definición de funciones que</a:t>
            </a:r>
            <a:br>
              <a:rPr lang="es-419" dirty="0"/>
            </a:br>
            <a:r>
              <a:rPr lang="es-419" dirty="0"/>
              <a:t>utilicen estructuras de control.</a:t>
            </a:r>
            <a:endParaRPr lang="en-US" dirty="0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 flipH="1">
            <a:off x="5682289" y="2566759"/>
            <a:ext cx="45719" cy="2454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9085006" y="1694828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8858309" y="2133848"/>
            <a:ext cx="25176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ejercicio05.hs</a:t>
            </a:r>
          </a:p>
          <a:p>
            <a:r>
              <a:rPr lang="es-AR" sz="2400" i="1" dirty="0">
                <a:solidFill>
                  <a:schemeClr val="accent5">
                    <a:lumMod val="50000"/>
                  </a:schemeClr>
                </a:solidFill>
              </a:rPr>
              <a:t>parte c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B0D98C9-29E7-423C-975B-DC3C22FCEB1E}"/>
              </a:ext>
            </a:extLst>
          </p:cNvPr>
          <p:cNvSpPr/>
          <p:nvPr/>
        </p:nvSpPr>
        <p:spPr>
          <a:xfrm>
            <a:off x="3853346" y="5385978"/>
            <a:ext cx="2473377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</p:spTree>
    <p:extLst>
      <p:ext uri="{BB962C8B-B14F-4D97-AF65-F5344CB8AC3E}">
        <p14:creationId xmlns:p14="http://schemas.microsoft.com/office/powerpoint/2010/main" val="25011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Repaso del concepto de Recursión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8B15D9B-2BCE-9B69-936C-DCD03E50E426}"/>
              </a:ext>
            </a:extLst>
          </p:cNvPr>
          <p:cNvSpPr/>
          <p:nvPr/>
        </p:nvSpPr>
        <p:spPr>
          <a:xfrm>
            <a:off x="537459" y="1806047"/>
            <a:ext cx="1111708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Recursividad</a:t>
            </a:r>
          </a:p>
        </p:txBody>
      </p:sp>
    </p:spTree>
    <p:extLst>
      <p:ext uri="{BB962C8B-B14F-4D97-AF65-F5344CB8AC3E}">
        <p14:creationId xmlns:p14="http://schemas.microsoft.com/office/powerpoint/2010/main" val="881732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Repaso del concepto de Recursión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6981DD-0859-4E2C-AD2C-85DABC1552BA}"/>
              </a:ext>
            </a:extLst>
          </p:cNvPr>
          <p:cNvSpPr txBox="1"/>
          <p:nvPr/>
        </p:nvSpPr>
        <p:spPr>
          <a:xfrm>
            <a:off x="362681" y="6169580"/>
            <a:ext cx="441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linkClick r:id="rId3"/>
              </a:rPr>
              <a:t>Video Tutorial de definición de Recursividad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8D8D1A-55E8-449D-808B-969C99B72801}"/>
              </a:ext>
            </a:extLst>
          </p:cNvPr>
          <p:cNvSpPr txBox="1"/>
          <p:nvPr/>
        </p:nvSpPr>
        <p:spPr>
          <a:xfrm>
            <a:off x="7567153" y="6186289"/>
            <a:ext cx="368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2do video tutorial </a:t>
            </a:r>
            <a:r>
              <a:rPr lang="en-US" dirty="0" err="1">
                <a:hlinkClick r:id="rId4"/>
              </a:rPr>
              <a:t>sobre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recursividad</a:t>
            </a:r>
            <a:r>
              <a:rPr lang="en-US" dirty="0">
                <a:hlinkClick r:id="rId4"/>
              </a:rPr>
              <a:t> 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0BA852-2150-F478-7F94-4615659A8F71}"/>
              </a:ext>
            </a:extLst>
          </p:cNvPr>
          <p:cNvSpPr txBox="1"/>
          <p:nvPr/>
        </p:nvSpPr>
        <p:spPr>
          <a:xfrm>
            <a:off x="151763" y="723145"/>
            <a:ext cx="1173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Para repasar el concepto de Recursión veamos un ejemplo    </a:t>
            </a:r>
            <a:r>
              <a:rPr lang="es-419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(por ej. Repasemos el factorial de n)</a:t>
            </a:r>
            <a:endParaRPr lang="es-419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95BF3B-5BFB-6521-2B15-1F9AF23E9045}"/>
              </a:ext>
            </a:extLst>
          </p:cNvPr>
          <p:cNvSpPr txBox="1"/>
          <p:nvPr/>
        </p:nvSpPr>
        <p:spPr>
          <a:xfrm>
            <a:off x="4889286" y="1238255"/>
            <a:ext cx="4539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5  *  4  *  3  *  2  * 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25B172-8FE3-39D2-56A1-58B7E9FD68B2}"/>
              </a:ext>
            </a:extLst>
          </p:cNvPr>
          <p:cNvSpPr txBox="1"/>
          <p:nvPr/>
        </p:nvSpPr>
        <p:spPr>
          <a:xfrm>
            <a:off x="5843858" y="1999507"/>
            <a:ext cx="3689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4  *  3  *  2  *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FE3AA4A-EB7D-FA24-FF6F-E9AFBF59AAA6}"/>
              </a:ext>
            </a:extLst>
          </p:cNvPr>
          <p:cNvSpPr txBox="1"/>
          <p:nvPr/>
        </p:nvSpPr>
        <p:spPr>
          <a:xfrm>
            <a:off x="3164162" y="1233874"/>
            <a:ext cx="101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5! =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13E27B-985A-B11D-1F9F-BC874A479FAD}"/>
              </a:ext>
            </a:extLst>
          </p:cNvPr>
          <p:cNvSpPr txBox="1"/>
          <p:nvPr/>
        </p:nvSpPr>
        <p:spPr>
          <a:xfrm>
            <a:off x="3164161" y="1990745"/>
            <a:ext cx="101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4! =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198F3E-6701-EDFE-ED7E-CB4671462EB5}"/>
              </a:ext>
            </a:extLst>
          </p:cNvPr>
          <p:cNvSpPr txBox="1"/>
          <p:nvPr/>
        </p:nvSpPr>
        <p:spPr>
          <a:xfrm>
            <a:off x="9410254" y="1258608"/>
            <a:ext cx="26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Podemos observar que ….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BE3BD69-0E10-5CF7-1E8E-65CE0986B2CC}"/>
              </a:ext>
            </a:extLst>
          </p:cNvPr>
          <p:cNvSpPr txBox="1"/>
          <p:nvPr/>
        </p:nvSpPr>
        <p:spPr>
          <a:xfrm>
            <a:off x="9410254" y="2096854"/>
            <a:ext cx="220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La </a:t>
            </a:r>
            <a:r>
              <a:rPr lang="es-419" dirty="0" err="1"/>
              <a:t>def</a:t>
            </a:r>
            <a:r>
              <a:rPr lang="es-419" dirty="0"/>
              <a:t>. del 5! es 5 x 4!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21DA50B-E837-F9A4-225C-468E19E08BE4}"/>
              </a:ext>
            </a:extLst>
          </p:cNvPr>
          <p:cNvSpPr/>
          <p:nvPr/>
        </p:nvSpPr>
        <p:spPr>
          <a:xfrm>
            <a:off x="5843858" y="1255259"/>
            <a:ext cx="3360097" cy="6738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818C14E-FDAE-375A-41B9-FD92483C4B6E}"/>
              </a:ext>
            </a:extLst>
          </p:cNvPr>
          <p:cNvSpPr/>
          <p:nvPr/>
        </p:nvSpPr>
        <p:spPr>
          <a:xfrm>
            <a:off x="5863846" y="2069877"/>
            <a:ext cx="3360097" cy="6287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7C17DF4-20BF-5E3C-A879-11A6FF06C41C}"/>
              </a:ext>
            </a:extLst>
          </p:cNvPr>
          <p:cNvSpPr txBox="1"/>
          <p:nvPr/>
        </p:nvSpPr>
        <p:spPr>
          <a:xfrm>
            <a:off x="3164161" y="3141655"/>
            <a:ext cx="101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5! =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074C693-5138-91C6-DD36-DC3F335DB88F}"/>
              </a:ext>
            </a:extLst>
          </p:cNvPr>
          <p:cNvSpPr txBox="1"/>
          <p:nvPr/>
        </p:nvSpPr>
        <p:spPr>
          <a:xfrm>
            <a:off x="795381" y="274782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O sea que…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9F00CCE-8A53-C6F7-3E3D-814459D0CED2}"/>
              </a:ext>
            </a:extLst>
          </p:cNvPr>
          <p:cNvSpPr txBox="1"/>
          <p:nvPr/>
        </p:nvSpPr>
        <p:spPr>
          <a:xfrm>
            <a:off x="4895538" y="3157297"/>
            <a:ext cx="2064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5  *  4!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8CBFE7-BBBB-1140-6C9A-DA1435E02F5B}"/>
              </a:ext>
            </a:extLst>
          </p:cNvPr>
          <p:cNvSpPr txBox="1"/>
          <p:nvPr/>
        </p:nvSpPr>
        <p:spPr>
          <a:xfrm>
            <a:off x="6766833" y="2894294"/>
            <a:ext cx="321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Entonces, estamos definiendo….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DA3FA83-4A45-8151-6F44-1F3C6AE494FE}"/>
              </a:ext>
            </a:extLst>
          </p:cNvPr>
          <p:cNvSpPr txBox="1"/>
          <p:nvPr/>
        </p:nvSpPr>
        <p:spPr>
          <a:xfrm>
            <a:off x="1218329" y="3932041"/>
            <a:ext cx="743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factorial(n) =  n * factorial(n-1)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63BD71D-3EC5-E2BB-C397-49F0FD795A6F}"/>
              </a:ext>
            </a:extLst>
          </p:cNvPr>
          <p:cNvSpPr txBox="1"/>
          <p:nvPr/>
        </p:nvSpPr>
        <p:spPr>
          <a:xfrm>
            <a:off x="8449415" y="4035371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Estamos utilizando el factorial de</a:t>
            </a:r>
          </a:p>
          <a:p>
            <a:r>
              <a:rPr lang="es-419" dirty="0"/>
              <a:t>un numero utilizando la misma </a:t>
            </a:r>
            <a:r>
              <a:rPr lang="es-419" dirty="0" err="1"/>
              <a:t>defi</a:t>
            </a:r>
            <a:r>
              <a:rPr lang="es-419" dirty="0"/>
              <a:t>-</a:t>
            </a:r>
          </a:p>
          <a:p>
            <a:r>
              <a:rPr lang="es-419" dirty="0" err="1"/>
              <a:t>nición</a:t>
            </a:r>
            <a:r>
              <a:rPr lang="es-419" dirty="0"/>
              <a:t> de factorial…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2C6D1DB-A834-2079-231C-F6A9DF887D5A}"/>
              </a:ext>
            </a:extLst>
          </p:cNvPr>
          <p:cNvSpPr/>
          <p:nvPr/>
        </p:nvSpPr>
        <p:spPr>
          <a:xfrm>
            <a:off x="1947245" y="4750517"/>
            <a:ext cx="48195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esto es Recursividad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A4E42A2-FCC2-6413-0EB7-538A8A43604E}"/>
              </a:ext>
            </a:extLst>
          </p:cNvPr>
          <p:cNvSpPr/>
          <p:nvPr/>
        </p:nvSpPr>
        <p:spPr>
          <a:xfrm>
            <a:off x="1218329" y="3886035"/>
            <a:ext cx="6747800" cy="84363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C1F6ACA-BBA1-C112-8B1A-474B3BDC16E5}"/>
              </a:ext>
            </a:extLst>
          </p:cNvPr>
          <p:cNvSpPr txBox="1"/>
          <p:nvPr/>
        </p:nvSpPr>
        <p:spPr>
          <a:xfrm>
            <a:off x="8315019" y="5559409"/>
            <a:ext cx="19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Pero le falta algo…</a:t>
            </a:r>
          </a:p>
        </p:txBody>
      </p:sp>
    </p:spTree>
    <p:extLst>
      <p:ext uri="{BB962C8B-B14F-4D97-AF65-F5344CB8AC3E}">
        <p14:creationId xmlns:p14="http://schemas.microsoft.com/office/powerpoint/2010/main" val="377717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6" grpId="0" animBg="1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Repaso del concepto de Recursión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6981DD-0859-4E2C-AD2C-85DABC1552BA}"/>
              </a:ext>
            </a:extLst>
          </p:cNvPr>
          <p:cNvSpPr txBox="1"/>
          <p:nvPr/>
        </p:nvSpPr>
        <p:spPr>
          <a:xfrm>
            <a:off x="362681" y="6169580"/>
            <a:ext cx="441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linkClick r:id="rId3"/>
              </a:rPr>
              <a:t>Video Tutorial de definición de Recursividad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8D8D1A-55E8-449D-808B-969C99B72801}"/>
              </a:ext>
            </a:extLst>
          </p:cNvPr>
          <p:cNvSpPr txBox="1"/>
          <p:nvPr/>
        </p:nvSpPr>
        <p:spPr>
          <a:xfrm>
            <a:off x="7567153" y="6186289"/>
            <a:ext cx="368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2do video tutorial </a:t>
            </a:r>
            <a:r>
              <a:rPr lang="en-US" dirty="0" err="1">
                <a:hlinkClick r:id="rId4"/>
              </a:rPr>
              <a:t>sobre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recursividad</a:t>
            </a:r>
            <a:r>
              <a:rPr lang="en-US" dirty="0">
                <a:hlinkClick r:id="rId4"/>
              </a:rPr>
              <a:t> 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0BA852-2150-F478-7F94-4615659A8F71}"/>
              </a:ext>
            </a:extLst>
          </p:cNvPr>
          <p:cNvSpPr txBox="1"/>
          <p:nvPr/>
        </p:nvSpPr>
        <p:spPr>
          <a:xfrm>
            <a:off x="151763" y="723145"/>
            <a:ext cx="804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Si intentamos utilizar solamente esta definición, ocurre que….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DA3FA83-4A45-8151-6F44-1F3C6AE494FE}"/>
              </a:ext>
            </a:extLst>
          </p:cNvPr>
          <p:cNvSpPr txBox="1"/>
          <p:nvPr/>
        </p:nvSpPr>
        <p:spPr>
          <a:xfrm>
            <a:off x="2039740" y="1049128"/>
            <a:ext cx="743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factorial(n) =  n * factorial(n-1) 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A4E42A2-FCC2-6413-0EB7-538A8A43604E}"/>
              </a:ext>
            </a:extLst>
          </p:cNvPr>
          <p:cNvSpPr/>
          <p:nvPr/>
        </p:nvSpPr>
        <p:spPr>
          <a:xfrm>
            <a:off x="1913625" y="1146044"/>
            <a:ext cx="6747800" cy="59673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C1F6ACA-BBA1-C112-8B1A-474B3BDC16E5}"/>
              </a:ext>
            </a:extLst>
          </p:cNvPr>
          <p:cNvSpPr txBox="1"/>
          <p:nvPr/>
        </p:nvSpPr>
        <p:spPr>
          <a:xfrm>
            <a:off x="9552167" y="2114734"/>
            <a:ext cx="2052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Necesitamos definir</a:t>
            </a:r>
          </a:p>
          <a:p>
            <a:r>
              <a:rPr lang="es-419" dirty="0"/>
              <a:t>un “Corte”…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439C16-EDFB-7819-C8BE-ABD39FFC040C}"/>
              </a:ext>
            </a:extLst>
          </p:cNvPr>
          <p:cNvSpPr txBox="1"/>
          <p:nvPr/>
        </p:nvSpPr>
        <p:spPr>
          <a:xfrm>
            <a:off x="2177194" y="1666454"/>
            <a:ext cx="7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factorial(5)=   5 * factorial(4)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EA0C01-D728-5711-8CB1-22BC75E9CCF2}"/>
              </a:ext>
            </a:extLst>
          </p:cNvPr>
          <p:cNvSpPr txBox="1"/>
          <p:nvPr/>
        </p:nvSpPr>
        <p:spPr>
          <a:xfrm>
            <a:off x="2177193" y="2160470"/>
            <a:ext cx="7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factorial(4)=   4 * factorial(3)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8A0421E-6157-2009-B4FD-3BBC93384FAE}"/>
              </a:ext>
            </a:extLst>
          </p:cNvPr>
          <p:cNvSpPr txBox="1"/>
          <p:nvPr/>
        </p:nvSpPr>
        <p:spPr>
          <a:xfrm>
            <a:off x="2177193" y="2637277"/>
            <a:ext cx="7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factorial(3)=   3 * factorial(2)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E556D58-5C03-41E7-F4E8-7BA185D96476}"/>
              </a:ext>
            </a:extLst>
          </p:cNvPr>
          <p:cNvSpPr txBox="1"/>
          <p:nvPr/>
        </p:nvSpPr>
        <p:spPr>
          <a:xfrm>
            <a:off x="2177193" y="3114084"/>
            <a:ext cx="7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factorial(2)=   2 * factorial(1)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F1250A7-BCE2-3AB6-2DC4-68EE38F35F62}"/>
              </a:ext>
            </a:extLst>
          </p:cNvPr>
          <p:cNvSpPr txBox="1"/>
          <p:nvPr/>
        </p:nvSpPr>
        <p:spPr>
          <a:xfrm>
            <a:off x="2177193" y="3576807"/>
            <a:ext cx="7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factorial(1)=   1 * factorial(0)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2BEE694-BFA5-CDCC-EF19-021B1D2A87E7}"/>
              </a:ext>
            </a:extLst>
          </p:cNvPr>
          <p:cNvSpPr txBox="1"/>
          <p:nvPr/>
        </p:nvSpPr>
        <p:spPr>
          <a:xfrm>
            <a:off x="2039741" y="4626301"/>
            <a:ext cx="7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factorial(-1)=   -1 * factorial(-2)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3F8081-BF1D-5A71-8D1B-E433CE1B4E37}"/>
              </a:ext>
            </a:extLst>
          </p:cNvPr>
          <p:cNvSpPr txBox="1"/>
          <p:nvPr/>
        </p:nvSpPr>
        <p:spPr>
          <a:xfrm>
            <a:off x="2039740" y="5150305"/>
            <a:ext cx="7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factorial(-2)=   -2 * factorial(-3)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2CBCC01-BFDA-4669-8451-65B091CD5AE1}"/>
              </a:ext>
            </a:extLst>
          </p:cNvPr>
          <p:cNvSpPr txBox="1"/>
          <p:nvPr/>
        </p:nvSpPr>
        <p:spPr>
          <a:xfrm>
            <a:off x="2043720" y="5514855"/>
            <a:ext cx="6620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/>
              <a:t>……………………………….</a:t>
            </a:r>
          </a:p>
        </p:txBody>
      </p:sp>
      <p:sp>
        <p:nvSpPr>
          <p:cNvPr id="34" name="Cerrar llave 33">
            <a:extLst>
              <a:ext uri="{FF2B5EF4-FFF2-40B4-BE49-F238E27FC236}">
                <a16:creationId xmlns:a16="http://schemas.microsoft.com/office/drawing/2014/main" id="{8501BAAA-DCEA-C0CE-74D8-245D847CBCB6}"/>
              </a:ext>
            </a:extLst>
          </p:cNvPr>
          <p:cNvSpPr/>
          <p:nvPr/>
        </p:nvSpPr>
        <p:spPr>
          <a:xfrm>
            <a:off x="8394493" y="4284692"/>
            <a:ext cx="533864" cy="169239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1769B6F-A23D-CF5D-2928-0E6DBC59A917}"/>
              </a:ext>
            </a:extLst>
          </p:cNvPr>
          <p:cNvSpPr/>
          <p:nvPr/>
        </p:nvSpPr>
        <p:spPr>
          <a:xfrm>
            <a:off x="8788356" y="4781694"/>
            <a:ext cx="1626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Error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25A2B95-325B-C399-F6F2-2802A027F65B}"/>
              </a:ext>
            </a:extLst>
          </p:cNvPr>
          <p:cNvSpPr txBox="1"/>
          <p:nvPr/>
        </p:nvSpPr>
        <p:spPr>
          <a:xfrm>
            <a:off x="9473304" y="3203499"/>
            <a:ext cx="2672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/>
              <a:t>Necesitamos definir</a:t>
            </a:r>
          </a:p>
          <a:p>
            <a:r>
              <a:rPr lang="es-419" sz="2400" dirty="0"/>
              <a:t>Un </a:t>
            </a:r>
            <a:r>
              <a:rPr lang="es-419" sz="2400" b="1" dirty="0"/>
              <a:t>Caso Base..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628703B-8F99-798B-D69E-DE0C572F175B}"/>
              </a:ext>
            </a:extLst>
          </p:cNvPr>
          <p:cNvSpPr txBox="1"/>
          <p:nvPr/>
        </p:nvSpPr>
        <p:spPr>
          <a:xfrm>
            <a:off x="2177193" y="4086143"/>
            <a:ext cx="7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/>
              <a:t>factorial(0)=   0 * factorial(-1)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534BF05-BC10-78E1-EBFD-F0F3035D4893}"/>
              </a:ext>
            </a:extLst>
          </p:cNvPr>
          <p:cNvSpPr/>
          <p:nvPr/>
        </p:nvSpPr>
        <p:spPr>
          <a:xfrm>
            <a:off x="8954185" y="3966995"/>
            <a:ext cx="3528530" cy="76944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!0 = 1         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7491832A-B32A-E0CF-119E-D3B8EADF0E87}"/>
              </a:ext>
            </a:extLst>
          </p:cNvPr>
          <p:cNvSpPr/>
          <p:nvPr/>
        </p:nvSpPr>
        <p:spPr>
          <a:xfrm>
            <a:off x="550383" y="4164666"/>
            <a:ext cx="9282243" cy="5967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714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32357 0.0159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85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  <p:bldP spid="9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/>
      <p:bldP spid="36" grpId="0"/>
      <p:bldP spid="38" grpId="0"/>
      <p:bldP spid="37" grpId="0" animBg="1"/>
      <p:bldP spid="37" grpId="1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8F57AE7-F452-E568-46A2-45757FBC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883" y="4252117"/>
            <a:ext cx="3887153" cy="2569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AACF3F-ED72-F764-E15A-EF3E5E8E1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7698"/>
            <a:ext cx="9044681" cy="39542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Ejercicio05 – Ejemplo – guardas - Estructuras de Control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981200" y="6356349"/>
            <a:ext cx="4114800" cy="365125"/>
          </a:xfrm>
        </p:spPr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Flecha en U 2">
            <a:hlinkClick r:id="rId4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388715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Ejemplo de definición de funciones que</a:t>
            </a:r>
            <a:br>
              <a:rPr lang="es-419" dirty="0"/>
            </a:br>
            <a:r>
              <a:rPr lang="es-419" dirty="0"/>
              <a:t>utilicen estructuras de control.</a:t>
            </a:r>
            <a:endParaRPr lang="en-US" dirty="0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>
            <a:off x="8858309" y="2031782"/>
            <a:ext cx="367992" cy="2454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9085006" y="1694828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9143503" y="2160820"/>
            <a:ext cx="25176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ejercicio05.hs</a:t>
            </a:r>
          </a:p>
          <a:p>
            <a:r>
              <a:rPr lang="es-AR" sz="2400" i="1" dirty="0">
                <a:solidFill>
                  <a:schemeClr val="accent5">
                    <a:lumMod val="50000"/>
                  </a:schemeClr>
                </a:solidFill>
              </a:rPr>
              <a:t>parte d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B0D98C9-29E7-423C-975B-DC3C22FCEB1E}"/>
              </a:ext>
            </a:extLst>
          </p:cNvPr>
          <p:cNvSpPr/>
          <p:nvPr/>
        </p:nvSpPr>
        <p:spPr>
          <a:xfrm>
            <a:off x="4110470" y="5352532"/>
            <a:ext cx="2473377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1C3EFF0-8297-A054-C39F-419D493A0B5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904488" y="3330093"/>
            <a:ext cx="226839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3CD26D-76D0-3845-1E72-852C797E67CB}"/>
              </a:ext>
            </a:extLst>
          </p:cNvPr>
          <p:cNvSpPr txBox="1"/>
          <p:nvPr/>
        </p:nvSpPr>
        <p:spPr>
          <a:xfrm>
            <a:off x="6172881" y="3145427"/>
            <a:ext cx="24377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Definición del caso base</a:t>
            </a:r>
          </a:p>
        </p:txBody>
      </p:sp>
    </p:spTree>
    <p:extLst>
      <p:ext uri="{BB962C8B-B14F-4D97-AF65-F5344CB8AC3E}">
        <p14:creationId xmlns:p14="http://schemas.microsoft.com/office/powerpoint/2010/main" val="41064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Ejercicio06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AD1A6A-9EF4-413F-B09E-F76A52F90A57}"/>
              </a:ext>
            </a:extLst>
          </p:cNvPr>
          <p:cNvSpPr/>
          <p:nvPr/>
        </p:nvSpPr>
        <p:spPr>
          <a:xfrm>
            <a:off x="1849196" y="1780043"/>
            <a:ext cx="849360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 06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2E8710-1BC2-2375-87AD-4DBB158A47C0}"/>
              </a:ext>
            </a:extLst>
          </p:cNvPr>
          <p:cNvSpPr/>
          <p:nvPr/>
        </p:nvSpPr>
        <p:spPr>
          <a:xfrm>
            <a:off x="8065677" y="4669420"/>
            <a:ext cx="2939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7200" b="1" i="1" cap="none" spc="0" dirty="0">
                <a:ln/>
                <a:solidFill>
                  <a:schemeClr val="accent3"/>
                </a:solidFill>
                <a:effectLst/>
              </a:rPr>
              <a:t>Haskell</a:t>
            </a:r>
          </a:p>
        </p:txBody>
      </p:sp>
      <p:pic>
        <p:nvPicPr>
          <p:cNvPr id="10" name="Picture 2" descr="Haskell - Wikipedia, la enciclopedia libre">
            <a:extLst>
              <a:ext uri="{FF2B5EF4-FFF2-40B4-BE49-F238E27FC236}">
                <a16:creationId xmlns:a16="http://schemas.microsoft.com/office/drawing/2014/main" id="{8ED485C3-9721-766F-CAFE-51C8ED26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44" y="4856206"/>
            <a:ext cx="1170631" cy="8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7CA26D-4B9F-5752-2A17-E002C0A34FD5}"/>
              </a:ext>
            </a:extLst>
          </p:cNvPr>
          <p:cNvSpPr txBox="1"/>
          <p:nvPr/>
        </p:nvSpPr>
        <p:spPr>
          <a:xfrm>
            <a:off x="1941533" y="4009226"/>
            <a:ext cx="6205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 de Ejercicios de Listas en Haskell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76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Ejercicio06 – Manejo de Listas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40236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Ejemplo de Ejercicios de Listas en Haskell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>
            <a:off x="6677019" y="922419"/>
            <a:ext cx="1190114" cy="5799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8324251" y="3032222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8153400" y="3429000"/>
            <a:ext cx="2610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ejercicio06.hs </a:t>
            </a:r>
          </a:p>
          <a:p>
            <a:r>
              <a:rPr lang="es-AR" sz="2400" dirty="0">
                <a:solidFill>
                  <a:schemeClr val="accent5">
                    <a:lumMod val="50000"/>
                  </a:schemeClr>
                </a:solidFill>
              </a:rPr>
              <a:t>parte a)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DC728B-6E18-33FD-2D32-B341BA04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7" y="692726"/>
            <a:ext cx="6469074" cy="62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Ejercicio06 – Manejo de Listas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40236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Ejemplo de Ejercicios de Listas en Haskell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>
            <a:off x="6677019" y="922419"/>
            <a:ext cx="1190114" cy="5799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8153400" y="2946887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8153400" y="3429000"/>
            <a:ext cx="2610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ejercicio06.hs </a:t>
            </a:r>
          </a:p>
          <a:p>
            <a:r>
              <a:rPr lang="es-AR" sz="2400" dirty="0">
                <a:solidFill>
                  <a:schemeClr val="accent5">
                    <a:lumMod val="50000"/>
                  </a:schemeClr>
                </a:solidFill>
              </a:rPr>
              <a:t>parte b)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6224D8-C4AF-C4DA-557B-159F1F1A0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5" y="692726"/>
            <a:ext cx="6300867" cy="61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6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Ejercicio06 – Manejo de Listas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40236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Ejemplo de Ejercicios de Listas en Haskell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>
            <a:off x="6677019" y="922419"/>
            <a:ext cx="1190114" cy="5799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8103389" y="3096643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8153400" y="3546894"/>
            <a:ext cx="2610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ejercicio06.hs </a:t>
            </a:r>
          </a:p>
          <a:p>
            <a:r>
              <a:rPr lang="es-AR" sz="2400" dirty="0">
                <a:solidFill>
                  <a:schemeClr val="accent5">
                    <a:lumMod val="50000"/>
                  </a:schemeClr>
                </a:solidFill>
              </a:rPr>
              <a:t>parte c)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C55E6A-160C-AB7A-6401-C96F60CF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6" y="647699"/>
            <a:ext cx="7099580" cy="623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6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Más ejemplos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8B15D9B-2BCE-9B69-936C-DCD03E50E426}"/>
              </a:ext>
            </a:extLst>
          </p:cNvPr>
          <p:cNvSpPr/>
          <p:nvPr/>
        </p:nvSpPr>
        <p:spPr>
          <a:xfrm>
            <a:off x="563076" y="1806047"/>
            <a:ext cx="11065850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5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Más ejemplos</a:t>
            </a:r>
          </a:p>
        </p:txBody>
      </p:sp>
    </p:spTree>
    <p:extLst>
      <p:ext uri="{BB962C8B-B14F-4D97-AF65-F5344CB8AC3E}">
        <p14:creationId xmlns:p14="http://schemas.microsoft.com/office/powerpoint/2010/main" val="163226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Trabajando con Visual Studio Code en Haskell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78337" y="510949"/>
            <a:ext cx="936577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Trabajando con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2E8710-1BC2-2375-87AD-4DBB158A47C0}"/>
              </a:ext>
            </a:extLst>
          </p:cNvPr>
          <p:cNvSpPr/>
          <p:nvPr/>
        </p:nvSpPr>
        <p:spPr>
          <a:xfrm>
            <a:off x="8803491" y="5188966"/>
            <a:ext cx="2939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7200" b="1" i="1" cap="none" spc="0" dirty="0">
                <a:ln/>
                <a:solidFill>
                  <a:schemeClr val="accent3"/>
                </a:solidFill>
                <a:effectLst/>
              </a:rPr>
              <a:t>Haskell</a:t>
            </a:r>
          </a:p>
        </p:txBody>
      </p:sp>
      <p:pic>
        <p:nvPicPr>
          <p:cNvPr id="10" name="Picture 2" descr="Haskell - Wikipedia, la enciclopedia libre">
            <a:extLst>
              <a:ext uri="{FF2B5EF4-FFF2-40B4-BE49-F238E27FC236}">
                <a16:creationId xmlns:a16="http://schemas.microsoft.com/office/drawing/2014/main" id="{8ED485C3-9721-766F-CAFE-51C8ED26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91" y="5387700"/>
            <a:ext cx="1170631" cy="8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1CEEA12-697D-9962-1DE9-E4E281F69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586" y="2242622"/>
            <a:ext cx="5774336" cy="2960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6698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Ejercicio07 – Sucesión de Fibonacci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32437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Sucesión de Fibonacci en Haskell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>
            <a:off x="6677019" y="922419"/>
            <a:ext cx="1190114" cy="5799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8103389" y="3096643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8153400" y="3546894"/>
            <a:ext cx="2610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ejercicio07.hs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3DDEFB-BF6B-4BD8-202F-D17144F1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89" y="4624058"/>
            <a:ext cx="2800741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4A46514-A8C1-57F7-33CD-74FB05934F44}"/>
              </a:ext>
            </a:extLst>
          </p:cNvPr>
          <p:cNvSpPr/>
          <p:nvPr/>
        </p:nvSpPr>
        <p:spPr>
          <a:xfrm>
            <a:off x="1565223" y="5090505"/>
            <a:ext cx="2473377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8D5E27-A2CE-E4ED-6906-38A72AC941CD}"/>
              </a:ext>
            </a:extLst>
          </p:cNvPr>
          <p:cNvSpPr txBox="1"/>
          <p:nvPr/>
        </p:nvSpPr>
        <p:spPr>
          <a:xfrm>
            <a:off x="173686" y="692727"/>
            <a:ext cx="703178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Nota: Sucesión de Fibonacci es una serie de números en la cual cada número es la suma de los dos anteriores. Comienza con 0 y 1, y sigue así:</a:t>
            </a:r>
          </a:p>
          <a:p>
            <a:r>
              <a:rPr lang="es-419" dirty="0"/>
              <a:t>       0,  1,   1,  2,  3,  5,  8,  13,   21, 34,…</a:t>
            </a:r>
          </a:p>
          <a:p>
            <a:r>
              <a:rPr lang="es-419" sz="14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Ind.  0    1      2    3    4    5     6      7       8      9 ….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EA4EE5A-AAF4-7E02-AC4C-BDA05A598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86" y="1961735"/>
            <a:ext cx="6786474" cy="2593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4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Ejercicio08 – Ejemplo de la estructura </a:t>
            </a:r>
            <a:r>
              <a:rPr lang="es-AR" sz="3200" b="1" dirty="0" err="1"/>
              <a:t>if</a:t>
            </a:r>
            <a:r>
              <a:rPr lang="es-AR" sz="3200" b="1" dirty="0"/>
              <a:t>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37083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Calcula el máximo entre dos números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>
            <a:off x="5835771" y="922419"/>
            <a:ext cx="829992" cy="30199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6835023" y="1807004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6835022" y="2145559"/>
            <a:ext cx="411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ejercicio08.hs </a:t>
            </a:r>
          </a:p>
          <a:p>
            <a:r>
              <a:rPr lang="es-AR" sz="2400" i="1" dirty="0">
                <a:solidFill>
                  <a:schemeClr val="accent5">
                    <a:lumMod val="50000"/>
                  </a:schemeClr>
                </a:solidFill>
              </a:rPr>
              <a:t>                                 parte a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4A46514-A8C1-57F7-33CD-74FB05934F44}"/>
              </a:ext>
            </a:extLst>
          </p:cNvPr>
          <p:cNvSpPr/>
          <p:nvPr/>
        </p:nvSpPr>
        <p:spPr>
          <a:xfrm>
            <a:off x="4038600" y="4808302"/>
            <a:ext cx="2473377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2F4041-4572-3889-86F3-A10FADB5C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6" y="763678"/>
            <a:ext cx="4881066" cy="31786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9FE6B85-2251-FEFD-7300-93F2FF033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564" y="3689955"/>
            <a:ext cx="3947755" cy="2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420F6A8-5D96-F536-82B0-9537F777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922419"/>
            <a:ext cx="6955256" cy="276753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Ejercicio08 – Ejemplo de guardas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37083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Calcula el máximo entre dos números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>
            <a:off x="6596564" y="777485"/>
            <a:ext cx="829992" cy="30199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7867133" y="1793799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7586445" y="2082190"/>
            <a:ext cx="411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ejercicio08.hs </a:t>
            </a:r>
          </a:p>
          <a:p>
            <a:r>
              <a:rPr lang="es-AR" sz="2400" i="1" dirty="0">
                <a:solidFill>
                  <a:schemeClr val="accent5">
                    <a:lumMod val="50000"/>
                  </a:schemeClr>
                </a:solidFill>
              </a:rPr>
              <a:t>                                 parte b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4A46514-A8C1-57F7-33CD-74FB05934F44}"/>
              </a:ext>
            </a:extLst>
          </p:cNvPr>
          <p:cNvSpPr/>
          <p:nvPr/>
        </p:nvSpPr>
        <p:spPr>
          <a:xfrm>
            <a:off x="4038600" y="4808302"/>
            <a:ext cx="2473377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B77BC0F-5A52-A3C0-15AE-9A122E33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508" y="4116966"/>
            <a:ext cx="3285692" cy="2122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07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4F57D79-8E94-D22F-F529-6355FD9D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4" y="1045881"/>
            <a:ext cx="6945563" cy="22057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Ejercicio08 – Ejemplo de la estructura “case”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67133" y="737753"/>
            <a:ext cx="37083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Calcula el máximo entre dos números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>
            <a:off x="6725103" y="777485"/>
            <a:ext cx="861341" cy="2550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7867133" y="1793799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7586445" y="2082190"/>
            <a:ext cx="411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ejercicio08.hs </a:t>
            </a:r>
          </a:p>
          <a:p>
            <a:r>
              <a:rPr lang="es-AR" sz="2400" i="1" dirty="0">
                <a:solidFill>
                  <a:schemeClr val="accent5">
                    <a:lumMod val="50000"/>
                  </a:schemeClr>
                </a:solidFill>
              </a:rPr>
              <a:t>                                 parte c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4A46514-A8C1-57F7-33CD-74FB05934F44}"/>
              </a:ext>
            </a:extLst>
          </p:cNvPr>
          <p:cNvSpPr/>
          <p:nvPr/>
        </p:nvSpPr>
        <p:spPr>
          <a:xfrm>
            <a:off x="4246238" y="4751724"/>
            <a:ext cx="2473377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3BDF84-DC45-D8E5-DE2E-34EDA5DAE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615" y="3929225"/>
            <a:ext cx="3781969" cy="2477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53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Repaso del Listas en Haskell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8B15D9B-2BCE-9B69-936C-DCD03E50E426}"/>
              </a:ext>
            </a:extLst>
          </p:cNvPr>
          <p:cNvSpPr/>
          <p:nvPr/>
        </p:nvSpPr>
        <p:spPr>
          <a:xfrm>
            <a:off x="3382502" y="243411"/>
            <a:ext cx="4914935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Listas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9729A7-F1AC-34D7-0A71-773DF93EF3AD}"/>
              </a:ext>
            </a:extLst>
          </p:cNvPr>
          <p:cNvSpPr txBox="1"/>
          <p:nvPr/>
        </p:nvSpPr>
        <p:spPr>
          <a:xfrm>
            <a:off x="621792" y="3794760"/>
            <a:ext cx="101132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/>
              <a:t>Repaso de listas en Haskell:</a:t>
            </a:r>
          </a:p>
          <a:p>
            <a:r>
              <a:rPr lang="es-419" u="sng" dirty="0"/>
              <a:t>Lista</a:t>
            </a:r>
            <a:r>
              <a:rPr lang="es-419" dirty="0"/>
              <a:t>: en un conjunto de elementos del mismo tipo de dato.</a:t>
            </a:r>
          </a:p>
          <a:p>
            <a:r>
              <a:rPr lang="es-419" dirty="0"/>
              <a:t>                Ejemplos:        [3,8,9,4]           ['a', 'b', 'c’]              etc.</a:t>
            </a:r>
          </a:p>
          <a:p>
            <a:r>
              <a:rPr lang="es-419" dirty="0"/>
              <a:t>[ ]            </a:t>
            </a:r>
            <a:r>
              <a:rPr lang="es-419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Representa una lista vacía</a:t>
            </a:r>
          </a:p>
          <a:p>
            <a:r>
              <a:rPr lang="es-419" dirty="0"/>
              <a:t> :             </a:t>
            </a:r>
            <a:r>
              <a:rPr lang="es-419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Constructor</a:t>
            </a:r>
          </a:p>
          <a:p>
            <a:r>
              <a:rPr lang="es-419" sz="2000" b="1" dirty="0">
                <a:solidFill>
                  <a:srgbClr val="0033CC"/>
                </a:solidFill>
              </a:rPr>
              <a:t>x : xs</a:t>
            </a:r>
            <a:r>
              <a:rPr lang="es-419" b="1" dirty="0">
                <a:solidFill>
                  <a:srgbClr val="0033CC"/>
                </a:solidFill>
              </a:rPr>
              <a:t>     </a:t>
            </a:r>
            <a:r>
              <a:rPr lang="es-419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notación para representar descomposición de listas: </a:t>
            </a:r>
          </a:p>
          <a:p>
            <a:r>
              <a:rPr lang="es-419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x       es el primer elemento de la lista</a:t>
            </a:r>
          </a:p>
          <a:p>
            <a:r>
              <a:rPr lang="es-419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:      operador de construcción de listas: se utiliza para añadir un elemento al inicio de una lista.</a:t>
            </a:r>
          </a:p>
          <a:p>
            <a:r>
              <a:rPr lang="es-419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xs       es el resto de la lista (todos los elementos menos el primero)</a:t>
            </a:r>
          </a:p>
          <a:p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C48BA6-760B-DB3A-54DA-A3829A2C2F71}"/>
              </a:ext>
            </a:extLst>
          </p:cNvPr>
          <p:cNvSpPr txBox="1"/>
          <p:nvPr/>
        </p:nvSpPr>
        <p:spPr>
          <a:xfrm>
            <a:off x="4782312" y="2678506"/>
            <a:ext cx="6997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4000" i="1" dirty="0">
                <a:solidFill>
                  <a:schemeClr val="bg1">
                    <a:lumMod val="65000"/>
                  </a:schemeClr>
                </a:solidFill>
              </a:rPr>
              <a:t>[3,8,9,4,32,94]   ['a', 'b', ‘c’, ’f’] … </a:t>
            </a:r>
          </a:p>
        </p:txBody>
      </p:sp>
    </p:spTree>
    <p:extLst>
      <p:ext uri="{BB962C8B-B14F-4D97-AF65-F5344CB8AC3E}">
        <p14:creationId xmlns:p14="http://schemas.microsoft.com/office/powerpoint/2010/main" val="346059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Repaso del Listas en Haskell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9729A7-F1AC-34D7-0A71-773DF93EF3AD}"/>
              </a:ext>
            </a:extLst>
          </p:cNvPr>
          <p:cNvSpPr txBox="1"/>
          <p:nvPr/>
        </p:nvSpPr>
        <p:spPr>
          <a:xfrm>
            <a:off x="63767" y="657490"/>
            <a:ext cx="11823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Repasemos Haskell construye internamente una lista…, tenemos dos elementos fundamentales</a:t>
            </a:r>
          </a:p>
          <a:p>
            <a:r>
              <a:rPr lang="es-419" b="1" dirty="0">
                <a:solidFill>
                  <a:srgbClr val="0033CC"/>
                </a:solidFill>
              </a:rPr>
              <a:t>[ ]            </a:t>
            </a:r>
            <a:r>
              <a:rPr lang="es-419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Representa una lista vacía</a:t>
            </a:r>
          </a:p>
          <a:p>
            <a:r>
              <a:rPr lang="es-419" dirty="0"/>
              <a:t> </a:t>
            </a:r>
            <a:r>
              <a:rPr lang="es-419" b="1" dirty="0">
                <a:solidFill>
                  <a:srgbClr val="0033CC"/>
                </a:solidFill>
              </a:rPr>
              <a:t>:</a:t>
            </a:r>
            <a:r>
              <a:rPr lang="es-419" dirty="0"/>
              <a:t>             </a:t>
            </a:r>
            <a:r>
              <a:rPr lang="es-419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operador de </a:t>
            </a:r>
            <a:r>
              <a:rPr lang="es-419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s-419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(constructor). Se utiliza para agregar un elemento al principio de una lista.</a:t>
            </a:r>
          </a:p>
          <a:p>
            <a:r>
              <a:rPr lang="es-419" dirty="0">
                <a:latin typeface="+mj-lt"/>
                <a:cs typeface="Arial" panose="020B0604020202020204" pitchFamily="34" charset="0"/>
              </a:rPr>
              <a:t>Sintaxis para agregar un elemento a una lista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419" b="1" dirty="0">
                <a:solidFill>
                  <a:srgbClr val="0033CC"/>
                </a:solidFill>
              </a:rPr>
              <a:t>                    valor : [ ] </a:t>
            </a:r>
            <a:endParaRPr lang="es-419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419" dirty="0"/>
          </a:p>
          <a:p>
            <a:r>
              <a:rPr lang="es-419" dirty="0"/>
              <a:t>Por ejemplo, sea la lista: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A23D45-EEC1-06B8-69F7-B7ABCA6596BA}"/>
              </a:ext>
            </a:extLst>
          </p:cNvPr>
          <p:cNvSpPr/>
          <p:nvPr/>
        </p:nvSpPr>
        <p:spPr>
          <a:xfrm>
            <a:off x="3399652" y="1870055"/>
            <a:ext cx="2792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[ 1, 3 , 2 ]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9DB2A69-C8FB-8135-9725-09EE9CF4A1F0}"/>
              </a:ext>
            </a:extLst>
          </p:cNvPr>
          <p:cNvCxnSpPr/>
          <p:nvPr/>
        </p:nvCxnSpPr>
        <p:spPr>
          <a:xfrm>
            <a:off x="5550408" y="2659582"/>
            <a:ext cx="0" cy="396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3B45289-18EF-12AD-B1ED-21101C514E1B}"/>
              </a:ext>
            </a:extLst>
          </p:cNvPr>
          <p:cNvSpPr txBox="1"/>
          <p:nvPr/>
        </p:nvSpPr>
        <p:spPr>
          <a:xfrm>
            <a:off x="5852736" y="2770595"/>
            <a:ext cx="412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Cómo insertaría el elemento 2, vamos a la definición…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019B708-E515-D8ED-611C-F0B9EF3D9253}"/>
              </a:ext>
            </a:extLst>
          </p:cNvPr>
          <p:cNvSpPr/>
          <p:nvPr/>
        </p:nvSpPr>
        <p:spPr>
          <a:xfrm>
            <a:off x="5125451" y="3028476"/>
            <a:ext cx="8499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2:[ 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BC4CF7-C8E2-95E1-9CDA-994DADB1F9A6}"/>
              </a:ext>
            </a:extLst>
          </p:cNvPr>
          <p:cNvSpPr txBox="1"/>
          <p:nvPr/>
        </p:nvSpPr>
        <p:spPr>
          <a:xfrm>
            <a:off x="6088668" y="3275111"/>
            <a:ext cx="5065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a la lista vacía le agrego el elemento 2 con el operador dos puntos 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FC628E8-F9FE-56D4-8647-B3091777CC31}"/>
              </a:ext>
            </a:extLst>
          </p:cNvPr>
          <p:cNvSpPr/>
          <p:nvPr/>
        </p:nvSpPr>
        <p:spPr>
          <a:xfrm>
            <a:off x="5206405" y="3549969"/>
            <a:ext cx="6463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[2]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370310-B858-1C38-F3E4-D982336E1341}"/>
              </a:ext>
            </a:extLst>
          </p:cNvPr>
          <p:cNvSpPr txBox="1"/>
          <p:nvPr/>
        </p:nvSpPr>
        <p:spPr>
          <a:xfrm>
            <a:off x="6010703" y="3721605"/>
            <a:ext cx="2471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Tengo la lista con el elemento 2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F264885-FA7A-C95B-D3BC-8860B324926F}"/>
              </a:ext>
            </a:extLst>
          </p:cNvPr>
          <p:cNvSpPr/>
          <p:nvPr/>
        </p:nvSpPr>
        <p:spPr>
          <a:xfrm>
            <a:off x="4713827" y="3558858"/>
            <a:ext cx="5966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589685A-F3FB-7C1A-C70B-888AC15B9DAE}"/>
              </a:ext>
            </a:extLst>
          </p:cNvPr>
          <p:cNvSpPr txBox="1"/>
          <p:nvPr/>
        </p:nvSpPr>
        <p:spPr>
          <a:xfrm>
            <a:off x="8330231" y="3721604"/>
            <a:ext cx="2445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, ahora le agrego el elemento 3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75761EF2-1359-25E2-4D2B-AA2B9479F97C}"/>
              </a:ext>
            </a:extLst>
          </p:cNvPr>
          <p:cNvSpPr/>
          <p:nvPr/>
        </p:nvSpPr>
        <p:spPr>
          <a:xfrm rot="5400000">
            <a:off x="5496420" y="3305536"/>
            <a:ext cx="97202" cy="615430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435C7020-281C-4DAA-F4D9-006D985D7CEC}"/>
              </a:ext>
            </a:extLst>
          </p:cNvPr>
          <p:cNvSpPr/>
          <p:nvPr/>
        </p:nvSpPr>
        <p:spPr>
          <a:xfrm rot="5400000">
            <a:off x="5260363" y="3551262"/>
            <a:ext cx="128037" cy="1056708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C5A688B-65C4-D933-C1CA-9604E6644056}"/>
              </a:ext>
            </a:extLst>
          </p:cNvPr>
          <p:cNvSpPr/>
          <p:nvPr/>
        </p:nvSpPr>
        <p:spPr>
          <a:xfrm>
            <a:off x="4749541" y="4258934"/>
            <a:ext cx="13292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[ 3 , 2 ]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6EC34EB-084C-4FE2-C90E-FC9E181FDCAF}"/>
              </a:ext>
            </a:extLst>
          </p:cNvPr>
          <p:cNvSpPr txBox="1"/>
          <p:nvPr/>
        </p:nvSpPr>
        <p:spPr>
          <a:xfrm>
            <a:off x="6083808" y="4397432"/>
            <a:ext cx="287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Tengo la lista con los elementos 3 y 2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9F1AB0C-B76A-255C-8DA1-71B3B196B9C9}"/>
              </a:ext>
            </a:extLst>
          </p:cNvPr>
          <p:cNvSpPr/>
          <p:nvPr/>
        </p:nvSpPr>
        <p:spPr>
          <a:xfrm>
            <a:off x="4147847" y="4268958"/>
            <a:ext cx="5966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BD990E8-0EC4-D913-39BC-33C1BC9C1989}"/>
              </a:ext>
            </a:extLst>
          </p:cNvPr>
          <p:cNvSpPr txBox="1"/>
          <p:nvPr/>
        </p:nvSpPr>
        <p:spPr>
          <a:xfrm>
            <a:off x="8759461" y="4393286"/>
            <a:ext cx="2445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, ahora le agrego el elemento 1</a:t>
            </a:r>
          </a:p>
        </p:txBody>
      </p:sp>
      <p:sp>
        <p:nvSpPr>
          <p:cNvPr id="25" name="Cerrar llave 24">
            <a:extLst>
              <a:ext uri="{FF2B5EF4-FFF2-40B4-BE49-F238E27FC236}">
                <a16:creationId xmlns:a16="http://schemas.microsoft.com/office/drawing/2014/main" id="{CB4DE1D7-ED58-7FED-8BE4-25ACF41886F6}"/>
              </a:ext>
            </a:extLst>
          </p:cNvPr>
          <p:cNvSpPr/>
          <p:nvPr/>
        </p:nvSpPr>
        <p:spPr>
          <a:xfrm rot="5400000">
            <a:off x="4986645" y="3915616"/>
            <a:ext cx="234464" cy="1813651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C8B0719-3087-F0B9-2378-7BF0EBA1819D}"/>
              </a:ext>
            </a:extLst>
          </p:cNvPr>
          <p:cNvSpPr/>
          <p:nvPr/>
        </p:nvSpPr>
        <p:spPr>
          <a:xfrm>
            <a:off x="4197052" y="5053923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[ 1, 3 , 2 ]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0987A12-9E83-7B84-DC09-D2B29A41C08A}"/>
              </a:ext>
            </a:extLst>
          </p:cNvPr>
          <p:cNvSpPr txBox="1"/>
          <p:nvPr/>
        </p:nvSpPr>
        <p:spPr>
          <a:xfrm>
            <a:off x="6096000" y="5200264"/>
            <a:ext cx="20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Así voy armando la lista…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06814CFD-512A-68D0-E2CF-4CA399FC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840"/>
          <a:stretch/>
        </p:blipFill>
        <p:spPr>
          <a:xfrm>
            <a:off x="9085335" y="5064968"/>
            <a:ext cx="2800741" cy="1597526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BAA3C7B8-D175-DABB-7913-600216D0C4F1}"/>
              </a:ext>
            </a:extLst>
          </p:cNvPr>
          <p:cNvSpPr txBox="1"/>
          <p:nvPr/>
        </p:nvSpPr>
        <p:spPr>
          <a:xfrm>
            <a:off x="7636443" y="5982872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Más ejemplos</a:t>
            </a:r>
          </a:p>
        </p:txBody>
      </p:sp>
    </p:spTree>
    <p:extLst>
      <p:ext uri="{BB962C8B-B14F-4D97-AF65-F5344CB8AC3E}">
        <p14:creationId xmlns:p14="http://schemas.microsoft.com/office/powerpoint/2010/main" val="40121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3" grpId="0"/>
      <p:bldP spid="24" grpId="0"/>
      <p:bldP spid="25" grpId="0" animBg="1"/>
      <p:bldP spid="26" grpId="0"/>
      <p:bldP spid="27" grpId="0"/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2791747-7501-4323-0D9E-89C399D3F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7" y="2617319"/>
            <a:ext cx="5944566" cy="24402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Ejercicio09 – Ejemplo de “listas”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011270" y="763295"/>
            <a:ext cx="26679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Definición de listas básicas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 rot="5400000">
            <a:off x="2832656" y="2202904"/>
            <a:ext cx="695049" cy="6065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2344234" y="5412400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2255415" y="5696620"/>
            <a:ext cx="2552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ejercicio09.hs </a:t>
            </a:r>
            <a:r>
              <a:rPr lang="es-AR" sz="2400" i="1" dirty="0">
                <a:solidFill>
                  <a:schemeClr val="accent5">
                    <a:lumMod val="50000"/>
                  </a:schemeClr>
                </a:solidFill>
              </a:rPr>
              <a:t>                       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4A46514-A8C1-57F7-33CD-74FB05934F44}"/>
              </a:ext>
            </a:extLst>
          </p:cNvPr>
          <p:cNvSpPr/>
          <p:nvPr/>
        </p:nvSpPr>
        <p:spPr>
          <a:xfrm>
            <a:off x="5524575" y="1585962"/>
            <a:ext cx="2473377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4EB418-85B0-2747-20BF-A22FA755D007}"/>
              </a:ext>
            </a:extLst>
          </p:cNvPr>
          <p:cNvSpPr txBox="1"/>
          <p:nvPr/>
        </p:nvSpPr>
        <p:spPr>
          <a:xfrm>
            <a:off x="147217" y="759513"/>
            <a:ext cx="8198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Recordar que en Haskell, una lista: es una secuencia de elementos del mismo tipo</a:t>
            </a:r>
          </a:p>
          <a:p>
            <a:r>
              <a:rPr lang="es-419" dirty="0"/>
              <a:t>-- Manejo de listas - Definición y sintaxis básica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9EE86DF-76A6-E23E-7E22-12894BA325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b="1737"/>
          <a:stretch/>
        </p:blipFill>
        <p:spPr>
          <a:xfrm>
            <a:off x="8183188" y="1203195"/>
            <a:ext cx="3846742" cy="3426796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BD27892-8442-0A23-F7E7-201AD4A34278}"/>
              </a:ext>
            </a:extLst>
          </p:cNvPr>
          <p:cNvCxnSpPr>
            <a:cxnSpLocks/>
          </p:cNvCxnSpPr>
          <p:nvPr/>
        </p:nvCxnSpPr>
        <p:spPr>
          <a:xfrm>
            <a:off x="5385816" y="2807740"/>
            <a:ext cx="2767584" cy="42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4E58196-734B-67C1-4294-DFDEE5728D18}"/>
              </a:ext>
            </a:extLst>
          </p:cNvPr>
          <p:cNvCxnSpPr>
            <a:cxnSpLocks/>
          </p:cNvCxnSpPr>
          <p:nvPr/>
        </p:nvCxnSpPr>
        <p:spPr>
          <a:xfrm>
            <a:off x="5922739" y="3801254"/>
            <a:ext cx="223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E8E102-351D-E281-E36E-C185BF906D3A}"/>
              </a:ext>
            </a:extLst>
          </p:cNvPr>
          <p:cNvCxnSpPr>
            <a:cxnSpLocks/>
          </p:cNvCxnSpPr>
          <p:nvPr/>
        </p:nvCxnSpPr>
        <p:spPr>
          <a:xfrm flipV="1">
            <a:off x="3531790" y="4489704"/>
            <a:ext cx="4466162" cy="14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CCDD1B7-29E1-727E-13CB-46876932C916}"/>
              </a:ext>
            </a:extLst>
          </p:cNvPr>
          <p:cNvSpPr txBox="1"/>
          <p:nvPr/>
        </p:nvSpPr>
        <p:spPr>
          <a:xfrm>
            <a:off x="6213144" y="574911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Recordar que en Haskell:</a:t>
            </a:r>
          </a:p>
          <a:p>
            <a:r>
              <a:rPr lang="es-419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[a]: Representa una lista de elementos de tipo genérico “a”</a:t>
            </a:r>
          </a:p>
        </p:txBody>
      </p:sp>
    </p:spTree>
    <p:extLst>
      <p:ext uri="{BB962C8B-B14F-4D97-AF65-F5344CB8AC3E}">
        <p14:creationId xmlns:p14="http://schemas.microsoft.com/office/powerpoint/2010/main" val="8253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616B7D57-6870-2F2D-0190-D882DE0A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678" y="1194635"/>
            <a:ext cx="4022221" cy="35692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A2EBC32-C25D-05FF-48F7-676D17AA0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099"/>
            <a:ext cx="6572121" cy="44175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Ejercicio10 – Ejemplo de Funciones Predefinidas de “listas”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Flecha en U 2">
            <a:hlinkClick r:id="rId4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524651" y="714911"/>
            <a:ext cx="31638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Funciones Predefinidas en listas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 rot="5400000">
            <a:off x="2832656" y="2202904"/>
            <a:ext cx="695049" cy="6065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2344234" y="5412400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2255415" y="5696620"/>
            <a:ext cx="2552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ejercicio10.hs </a:t>
            </a:r>
            <a:r>
              <a:rPr lang="es-AR" sz="2400" i="1" dirty="0">
                <a:solidFill>
                  <a:schemeClr val="accent5">
                    <a:lumMod val="50000"/>
                  </a:schemeClr>
                </a:solidFill>
              </a:rPr>
              <a:t>                       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4A46514-A8C1-57F7-33CD-74FB05934F44}"/>
              </a:ext>
            </a:extLst>
          </p:cNvPr>
          <p:cNvSpPr/>
          <p:nvPr/>
        </p:nvSpPr>
        <p:spPr>
          <a:xfrm>
            <a:off x="5801380" y="692727"/>
            <a:ext cx="2473377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BD27892-8442-0A23-F7E7-201AD4A34278}"/>
              </a:ext>
            </a:extLst>
          </p:cNvPr>
          <p:cNvCxnSpPr>
            <a:cxnSpLocks/>
          </p:cNvCxnSpPr>
          <p:nvPr/>
        </p:nvCxnSpPr>
        <p:spPr>
          <a:xfrm>
            <a:off x="3670638" y="1318031"/>
            <a:ext cx="4482762" cy="156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4E58196-734B-67C1-4294-DFDEE5728D18}"/>
              </a:ext>
            </a:extLst>
          </p:cNvPr>
          <p:cNvCxnSpPr>
            <a:cxnSpLocks/>
          </p:cNvCxnSpPr>
          <p:nvPr/>
        </p:nvCxnSpPr>
        <p:spPr>
          <a:xfrm>
            <a:off x="2923269" y="2475374"/>
            <a:ext cx="5074683" cy="86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E8E102-351D-E281-E36E-C185BF906D3A}"/>
              </a:ext>
            </a:extLst>
          </p:cNvPr>
          <p:cNvCxnSpPr>
            <a:cxnSpLocks/>
          </p:cNvCxnSpPr>
          <p:nvPr/>
        </p:nvCxnSpPr>
        <p:spPr>
          <a:xfrm>
            <a:off x="3670638" y="3602466"/>
            <a:ext cx="4348040" cy="26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A8F8F7F-38CD-DF17-EB21-C65B253E135E}"/>
              </a:ext>
            </a:extLst>
          </p:cNvPr>
          <p:cNvSpPr txBox="1"/>
          <p:nvPr/>
        </p:nvSpPr>
        <p:spPr>
          <a:xfrm>
            <a:off x="3670638" y="6119770"/>
            <a:ext cx="93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dirty="0"/>
              <a:t>parte 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A329041-6FAE-7E76-3A0C-A208A0ABAB8B}"/>
              </a:ext>
            </a:extLst>
          </p:cNvPr>
          <p:cNvCxnSpPr>
            <a:cxnSpLocks/>
          </p:cNvCxnSpPr>
          <p:nvPr/>
        </p:nvCxnSpPr>
        <p:spPr>
          <a:xfrm flipV="1">
            <a:off x="3737999" y="4587738"/>
            <a:ext cx="4259953" cy="9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8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613F301C-6B3A-1626-7F8C-52CD7ABF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073" y="1191048"/>
            <a:ext cx="3770384" cy="4253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303BC40-1CAF-F1A9-9E12-8F7C06BA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7" y="723505"/>
            <a:ext cx="6735115" cy="58110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Ejercicio10 – Ejemplo de Funciones Predefinidas de “listas”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Flecha en U 2">
            <a:hlinkClick r:id="rId4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524651" y="714911"/>
            <a:ext cx="31638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Funciones Predefinidas en listas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 rot="5400000">
            <a:off x="3507168" y="2813395"/>
            <a:ext cx="461662" cy="7420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582787" y="6499497"/>
            <a:ext cx="1753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2218839" y="6458824"/>
            <a:ext cx="255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5">
                    <a:lumMod val="50000"/>
                  </a:schemeClr>
                </a:solidFill>
              </a:rPr>
              <a:t>ejercicio10.hs </a:t>
            </a:r>
            <a:r>
              <a:rPr lang="es-AR" i="1" dirty="0">
                <a:solidFill>
                  <a:schemeClr val="accent5">
                    <a:lumMod val="50000"/>
                  </a:schemeClr>
                </a:solidFill>
              </a:rPr>
              <a:t>                       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4A46514-A8C1-57F7-33CD-74FB05934F44}"/>
              </a:ext>
            </a:extLst>
          </p:cNvPr>
          <p:cNvSpPr/>
          <p:nvPr/>
        </p:nvSpPr>
        <p:spPr>
          <a:xfrm rot="1656815">
            <a:off x="5794338" y="803706"/>
            <a:ext cx="2473377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BD27892-8442-0A23-F7E7-201AD4A34278}"/>
              </a:ext>
            </a:extLst>
          </p:cNvPr>
          <p:cNvCxnSpPr>
            <a:cxnSpLocks/>
          </p:cNvCxnSpPr>
          <p:nvPr/>
        </p:nvCxnSpPr>
        <p:spPr>
          <a:xfrm>
            <a:off x="2642616" y="1305614"/>
            <a:ext cx="5592546" cy="168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4E58196-734B-67C1-4294-DFDEE5728D18}"/>
              </a:ext>
            </a:extLst>
          </p:cNvPr>
          <p:cNvCxnSpPr>
            <a:cxnSpLocks/>
          </p:cNvCxnSpPr>
          <p:nvPr/>
        </p:nvCxnSpPr>
        <p:spPr>
          <a:xfrm>
            <a:off x="3412804" y="2456818"/>
            <a:ext cx="4822358" cy="100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E8E102-351D-E281-E36E-C185BF906D3A}"/>
              </a:ext>
            </a:extLst>
          </p:cNvPr>
          <p:cNvCxnSpPr>
            <a:cxnSpLocks/>
          </p:cNvCxnSpPr>
          <p:nvPr/>
        </p:nvCxnSpPr>
        <p:spPr>
          <a:xfrm>
            <a:off x="3693955" y="3474770"/>
            <a:ext cx="4541207" cy="36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A8F8F7F-38CD-DF17-EB21-C65B253E135E}"/>
              </a:ext>
            </a:extLst>
          </p:cNvPr>
          <p:cNvSpPr txBox="1"/>
          <p:nvPr/>
        </p:nvSpPr>
        <p:spPr>
          <a:xfrm>
            <a:off x="4118694" y="6489602"/>
            <a:ext cx="93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dirty="0"/>
              <a:t>parte b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A329041-6FAE-7E76-3A0C-A208A0ABAB8B}"/>
              </a:ext>
            </a:extLst>
          </p:cNvPr>
          <p:cNvCxnSpPr>
            <a:cxnSpLocks/>
          </p:cNvCxnSpPr>
          <p:nvPr/>
        </p:nvCxnSpPr>
        <p:spPr>
          <a:xfrm>
            <a:off x="4334256" y="4246069"/>
            <a:ext cx="3847817" cy="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0D34FDF-1E9E-74D1-03BE-D3A67D9193E7}"/>
              </a:ext>
            </a:extLst>
          </p:cNvPr>
          <p:cNvCxnSpPr>
            <a:cxnSpLocks/>
          </p:cNvCxnSpPr>
          <p:nvPr/>
        </p:nvCxnSpPr>
        <p:spPr>
          <a:xfrm flipV="1">
            <a:off x="4009928" y="4683522"/>
            <a:ext cx="4172145" cy="76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D86195F-F66E-2191-A621-B18790F618BE}"/>
              </a:ext>
            </a:extLst>
          </p:cNvPr>
          <p:cNvCxnSpPr>
            <a:cxnSpLocks/>
          </p:cNvCxnSpPr>
          <p:nvPr/>
        </p:nvCxnSpPr>
        <p:spPr>
          <a:xfrm flipV="1">
            <a:off x="3773830" y="5131277"/>
            <a:ext cx="4379570" cy="130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93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EB3B8210-A12D-182B-455C-0BA6104F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158" y="1214422"/>
            <a:ext cx="3834384" cy="427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34A7577-396F-839F-F11E-99242AF64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7" y="641272"/>
            <a:ext cx="6935168" cy="58301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Ejercicio10 – Ejemplo de Funciones Predefinidas de “listas”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Flecha en U 2">
            <a:hlinkClick r:id="rId4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524651" y="714911"/>
            <a:ext cx="31638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Funciones Predefinidas en listas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 rot="5400000">
            <a:off x="3242210" y="3000267"/>
            <a:ext cx="539748" cy="6968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537854" y="6437351"/>
            <a:ext cx="1753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2193664" y="6394628"/>
            <a:ext cx="255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5">
                    <a:lumMod val="50000"/>
                  </a:schemeClr>
                </a:solidFill>
              </a:rPr>
              <a:t>ejercicio10.hs </a:t>
            </a:r>
            <a:r>
              <a:rPr lang="es-AR" i="1" dirty="0">
                <a:solidFill>
                  <a:schemeClr val="accent5">
                    <a:lumMod val="50000"/>
                  </a:schemeClr>
                </a:solidFill>
              </a:rPr>
              <a:t>                       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4A46514-A8C1-57F7-33CD-74FB05934F44}"/>
              </a:ext>
            </a:extLst>
          </p:cNvPr>
          <p:cNvSpPr/>
          <p:nvPr/>
        </p:nvSpPr>
        <p:spPr>
          <a:xfrm rot="1656815">
            <a:off x="5991772" y="764883"/>
            <a:ext cx="2132188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BD27892-8442-0A23-F7E7-201AD4A34278}"/>
              </a:ext>
            </a:extLst>
          </p:cNvPr>
          <p:cNvCxnSpPr>
            <a:cxnSpLocks/>
          </p:cNvCxnSpPr>
          <p:nvPr/>
        </p:nvCxnSpPr>
        <p:spPr>
          <a:xfrm>
            <a:off x="3611880" y="1214422"/>
            <a:ext cx="4201278" cy="179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4E58196-734B-67C1-4294-DFDEE5728D1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611880" y="2196591"/>
            <a:ext cx="4201278" cy="115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A8F8F7F-38CD-DF17-EB21-C65B253E135E}"/>
              </a:ext>
            </a:extLst>
          </p:cNvPr>
          <p:cNvSpPr txBox="1"/>
          <p:nvPr/>
        </p:nvSpPr>
        <p:spPr>
          <a:xfrm>
            <a:off x="4044504" y="6434785"/>
            <a:ext cx="93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dirty="0"/>
              <a:t>parte c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A329041-6FAE-7E76-3A0C-A208A0ABAB8B}"/>
              </a:ext>
            </a:extLst>
          </p:cNvPr>
          <p:cNvCxnSpPr>
            <a:cxnSpLocks/>
          </p:cNvCxnSpPr>
          <p:nvPr/>
        </p:nvCxnSpPr>
        <p:spPr>
          <a:xfrm>
            <a:off x="3528791" y="4160636"/>
            <a:ext cx="4289082" cy="14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0D34FDF-1E9E-74D1-03BE-D3A67D9193E7}"/>
              </a:ext>
            </a:extLst>
          </p:cNvPr>
          <p:cNvCxnSpPr>
            <a:cxnSpLocks/>
          </p:cNvCxnSpPr>
          <p:nvPr/>
        </p:nvCxnSpPr>
        <p:spPr>
          <a:xfrm flipV="1">
            <a:off x="3849624" y="4755368"/>
            <a:ext cx="3963534" cy="41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D86195F-F66E-2191-A621-B18790F618BE}"/>
              </a:ext>
            </a:extLst>
          </p:cNvPr>
          <p:cNvCxnSpPr>
            <a:cxnSpLocks/>
          </p:cNvCxnSpPr>
          <p:nvPr/>
        </p:nvCxnSpPr>
        <p:spPr>
          <a:xfrm flipV="1">
            <a:off x="4038600" y="5173589"/>
            <a:ext cx="3774558" cy="101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144BF83-3DCE-5D11-4C0B-0445FC85966D}"/>
              </a:ext>
            </a:extLst>
          </p:cNvPr>
          <p:cNvCxnSpPr>
            <a:cxnSpLocks/>
          </p:cNvCxnSpPr>
          <p:nvPr/>
        </p:nvCxnSpPr>
        <p:spPr>
          <a:xfrm>
            <a:off x="2761488" y="3180070"/>
            <a:ext cx="5057643" cy="71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E120EAD-0461-4ED5-B6F2-2A9A3CCB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" y="1259876"/>
            <a:ext cx="10016457" cy="49373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Función sumarSiguiente - Ejemplo de funciones básicas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495800" y="6411297"/>
            <a:ext cx="4114800" cy="365125"/>
          </a:xfrm>
        </p:spPr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567667" y="684883"/>
            <a:ext cx="139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Ejemplo</a:t>
            </a:r>
            <a:endParaRPr lang="es-E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154317" y="6336040"/>
            <a:ext cx="27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Ver ejemplo: ejercicio01.hs</a:t>
            </a:r>
            <a:endParaRPr lang="en-US" dirty="0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1A6E4A73-09CD-4DA8-8C69-448776E2D9D7}"/>
              </a:ext>
            </a:extLst>
          </p:cNvPr>
          <p:cNvSpPr/>
          <p:nvPr/>
        </p:nvSpPr>
        <p:spPr>
          <a:xfrm>
            <a:off x="8532563" y="2185837"/>
            <a:ext cx="862728" cy="16940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FFDF88-E934-4D56-BFB0-33DD3B45C688}"/>
              </a:ext>
            </a:extLst>
          </p:cNvPr>
          <p:cNvSpPr txBox="1"/>
          <p:nvPr/>
        </p:nvSpPr>
        <p:spPr>
          <a:xfrm>
            <a:off x="9516004" y="2396286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FEAA3C-5670-42FB-B614-BC6919E9CBA7}"/>
              </a:ext>
            </a:extLst>
          </p:cNvPr>
          <p:cNvSpPr txBox="1"/>
          <p:nvPr/>
        </p:nvSpPr>
        <p:spPr>
          <a:xfrm>
            <a:off x="9486705" y="2752552"/>
            <a:ext cx="251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ejercicio01.hs</a:t>
            </a:r>
          </a:p>
        </p:txBody>
      </p:sp>
      <p:sp>
        <p:nvSpPr>
          <p:cNvPr id="14" name="Bocadillo: rectángulo con esquinas redondeadas 13">
            <a:extLst>
              <a:ext uri="{FF2B5EF4-FFF2-40B4-BE49-F238E27FC236}">
                <a16:creationId xmlns:a16="http://schemas.microsoft.com/office/drawing/2014/main" id="{E4805E5B-F021-4381-9A83-1ADBF93ABDEA}"/>
              </a:ext>
            </a:extLst>
          </p:cNvPr>
          <p:cNvSpPr/>
          <p:nvPr/>
        </p:nvSpPr>
        <p:spPr>
          <a:xfrm>
            <a:off x="8865300" y="4278016"/>
            <a:ext cx="3053166" cy="493023"/>
          </a:xfrm>
          <a:prstGeom prst="wedgeRoundRectCallout">
            <a:avLst>
              <a:gd name="adj1" fmla="val -123095"/>
              <a:gd name="adj2" fmla="val -66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b="1" dirty="0" err="1"/>
              <a:t>ghci</a:t>
            </a:r>
            <a:r>
              <a:rPr lang="es-AR" sz="2800" b="1" dirty="0"/>
              <a:t>    </a:t>
            </a:r>
            <a:r>
              <a:rPr lang="es-AR" dirty="0"/>
              <a:t>llama al interprete </a:t>
            </a:r>
          </a:p>
        </p:txBody>
      </p:sp>
      <p:sp>
        <p:nvSpPr>
          <p:cNvPr id="16" name="Bocadillo: rectángulo con esquinas redondeadas 15">
            <a:extLst>
              <a:ext uri="{FF2B5EF4-FFF2-40B4-BE49-F238E27FC236}">
                <a16:creationId xmlns:a16="http://schemas.microsoft.com/office/drawing/2014/main" id="{2697F67C-CC2E-4D07-8E42-9F3E4F49CF1A}"/>
              </a:ext>
            </a:extLst>
          </p:cNvPr>
          <p:cNvSpPr/>
          <p:nvPr/>
        </p:nvSpPr>
        <p:spPr>
          <a:xfrm>
            <a:off x="7459298" y="4922631"/>
            <a:ext cx="4499816" cy="493023"/>
          </a:xfrm>
          <a:prstGeom prst="wedgeRoundRectCallout">
            <a:avLst>
              <a:gd name="adj1" fmla="val -125064"/>
              <a:gd name="adj2" fmla="val -4123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Aparece el Prompt para llamar las funciones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307869E-80B9-42CE-B5D3-DA1B0DC68590}"/>
              </a:ext>
            </a:extLst>
          </p:cNvPr>
          <p:cNvSpPr/>
          <p:nvPr/>
        </p:nvSpPr>
        <p:spPr>
          <a:xfrm>
            <a:off x="7926066" y="596328"/>
            <a:ext cx="4337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V. Studio Code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64BBB71-D94E-40EE-AC78-3E05D8609F43}"/>
              </a:ext>
            </a:extLst>
          </p:cNvPr>
          <p:cNvSpPr/>
          <p:nvPr/>
        </p:nvSpPr>
        <p:spPr>
          <a:xfrm>
            <a:off x="4788976" y="3879912"/>
            <a:ext cx="991892" cy="5061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18BEE4C-F38E-4967-987F-1483C5A63D26}"/>
              </a:ext>
            </a:extLst>
          </p:cNvPr>
          <p:cNvSpPr/>
          <p:nvPr/>
        </p:nvSpPr>
        <p:spPr>
          <a:xfrm>
            <a:off x="611776" y="2121010"/>
            <a:ext cx="1294515" cy="3897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02C251-205F-6111-EBBA-65D5C6040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51" y="666302"/>
            <a:ext cx="1909732" cy="979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ECDB622-B8B9-4C27-61F7-56A618786285}"/>
              </a:ext>
            </a:extLst>
          </p:cNvPr>
          <p:cNvSpPr/>
          <p:nvPr/>
        </p:nvSpPr>
        <p:spPr>
          <a:xfrm>
            <a:off x="1" y="6302687"/>
            <a:ext cx="548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hlinkClick r:id="rId5"/>
              </a:rPr>
              <a:t>Instalar Haskell</a:t>
            </a:r>
            <a:r>
              <a:rPr lang="en-US" sz="2400" dirty="0">
                <a:hlinkClick r:id="rId5"/>
              </a:rPr>
              <a:t> </a:t>
            </a:r>
            <a:r>
              <a:rPr lang="en-US" sz="2400" dirty="0" err="1">
                <a:hlinkClick r:id="rId5"/>
              </a:rPr>
              <a:t>en</a:t>
            </a:r>
            <a:r>
              <a:rPr lang="en-US" sz="2400" dirty="0">
                <a:hlinkClick r:id="rId5"/>
              </a:rPr>
              <a:t> VS Code - </a:t>
            </a:r>
            <a:r>
              <a:rPr lang="en-US" sz="2400" dirty="0" err="1">
                <a:hlinkClick r:id="rId5"/>
              </a:rPr>
              <a:t>VideoTutorial</a:t>
            </a:r>
            <a:r>
              <a:rPr lang="en-US" sz="2400" dirty="0">
                <a:hlinkClick r:id="rId5"/>
              </a:rPr>
              <a:t>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7323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07668AA8-0A5B-5917-8FFB-8E0B8AE0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3" y="872671"/>
            <a:ext cx="7147512" cy="51608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3A876EB-8706-5DAA-419D-399BF880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634" y="1785273"/>
            <a:ext cx="4380049" cy="3681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Ejercicio10 – Ejemplo de Funciones Predefinidas de “listas”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Flecha en U 2">
            <a:hlinkClick r:id="rId4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524651" y="714911"/>
            <a:ext cx="31638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Funciones Predefinidas en listas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 rot="5400000">
            <a:off x="3437420" y="2629671"/>
            <a:ext cx="549553" cy="7260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537854" y="6437351"/>
            <a:ext cx="1753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2193664" y="6394628"/>
            <a:ext cx="255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5">
                    <a:lumMod val="50000"/>
                  </a:schemeClr>
                </a:solidFill>
              </a:rPr>
              <a:t>ejercicio10.hs </a:t>
            </a:r>
            <a:r>
              <a:rPr lang="es-AR" i="1" dirty="0">
                <a:solidFill>
                  <a:schemeClr val="accent5">
                    <a:lumMod val="50000"/>
                  </a:schemeClr>
                </a:solidFill>
              </a:rPr>
              <a:t>                       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4A46514-A8C1-57F7-33CD-74FB05934F44}"/>
              </a:ext>
            </a:extLst>
          </p:cNvPr>
          <p:cNvSpPr/>
          <p:nvPr/>
        </p:nvSpPr>
        <p:spPr>
          <a:xfrm rot="1656815">
            <a:off x="5991772" y="764883"/>
            <a:ext cx="2132188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4E58196-734B-67C1-4294-DFDEE5728D18}"/>
              </a:ext>
            </a:extLst>
          </p:cNvPr>
          <p:cNvCxnSpPr>
            <a:cxnSpLocks/>
          </p:cNvCxnSpPr>
          <p:nvPr/>
        </p:nvCxnSpPr>
        <p:spPr>
          <a:xfrm>
            <a:off x="4509759" y="1520339"/>
            <a:ext cx="3154875" cy="193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A8F8F7F-38CD-DF17-EB21-C65B253E135E}"/>
              </a:ext>
            </a:extLst>
          </p:cNvPr>
          <p:cNvSpPr txBox="1"/>
          <p:nvPr/>
        </p:nvSpPr>
        <p:spPr>
          <a:xfrm>
            <a:off x="4044504" y="6434785"/>
            <a:ext cx="93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dirty="0"/>
              <a:t>parte d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A329041-6FAE-7E76-3A0C-A208A0ABAB8B}"/>
              </a:ext>
            </a:extLst>
          </p:cNvPr>
          <p:cNvCxnSpPr>
            <a:cxnSpLocks/>
          </p:cNvCxnSpPr>
          <p:nvPr/>
        </p:nvCxnSpPr>
        <p:spPr>
          <a:xfrm>
            <a:off x="3951459" y="4291029"/>
            <a:ext cx="3713175" cy="1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0D34FDF-1E9E-74D1-03BE-D3A67D9193E7}"/>
              </a:ext>
            </a:extLst>
          </p:cNvPr>
          <p:cNvCxnSpPr>
            <a:cxnSpLocks/>
          </p:cNvCxnSpPr>
          <p:nvPr/>
        </p:nvCxnSpPr>
        <p:spPr>
          <a:xfrm flipV="1">
            <a:off x="4271629" y="4756238"/>
            <a:ext cx="3393005" cy="90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D86195F-F66E-2191-A621-B18790F618BE}"/>
              </a:ext>
            </a:extLst>
          </p:cNvPr>
          <p:cNvCxnSpPr>
            <a:cxnSpLocks/>
          </p:cNvCxnSpPr>
          <p:nvPr/>
        </p:nvCxnSpPr>
        <p:spPr>
          <a:xfrm flipV="1">
            <a:off x="4208721" y="5159978"/>
            <a:ext cx="3455913" cy="78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144BF83-3DCE-5D11-4C0B-0445FC85966D}"/>
              </a:ext>
            </a:extLst>
          </p:cNvPr>
          <p:cNvCxnSpPr>
            <a:cxnSpLocks/>
          </p:cNvCxnSpPr>
          <p:nvPr/>
        </p:nvCxnSpPr>
        <p:spPr>
          <a:xfrm>
            <a:off x="4271629" y="2900894"/>
            <a:ext cx="3393005" cy="96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28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96BCD3F-4373-28CD-4AF7-6B485D3E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2" y="2101762"/>
            <a:ext cx="7717442" cy="313557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Ejercicio10 – Ejemplo de Funciones Predefinidas de “listas”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524651" y="714911"/>
            <a:ext cx="31638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Funciones Predefinidas en listas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 rot="5400000">
            <a:off x="3437420" y="2629671"/>
            <a:ext cx="549553" cy="7260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537854" y="6437351"/>
            <a:ext cx="1753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2193664" y="6394628"/>
            <a:ext cx="255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5">
                    <a:lumMod val="50000"/>
                  </a:schemeClr>
                </a:solidFill>
              </a:rPr>
              <a:t>ejercicio10.hs </a:t>
            </a:r>
            <a:r>
              <a:rPr lang="es-AR" i="1" dirty="0">
                <a:solidFill>
                  <a:schemeClr val="accent5">
                    <a:lumMod val="50000"/>
                  </a:schemeClr>
                </a:solidFill>
              </a:rPr>
              <a:t>                       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4A46514-A8C1-57F7-33CD-74FB05934F44}"/>
              </a:ext>
            </a:extLst>
          </p:cNvPr>
          <p:cNvSpPr/>
          <p:nvPr/>
        </p:nvSpPr>
        <p:spPr>
          <a:xfrm rot="1656815">
            <a:off x="5991772" y="764883"/>
            <a:ext cx="2132188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8F8F7F-38CD-DF17-EB21-C65B253E135E}"/>
              </a:ext>
            </a:extLst>
          </p:cNvPr>
          <p:cNvSpPr txBox="1"/>
          <p:nvPr/>
        </p:nvSpPr>
        <p:spPr>
          <a:xfrm>
            <a:off x="4044504" y="6434785"/>
            <a:ext cx="93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dirty="0"/>
              <a:t>parte e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0D34FDF-1E9E-74D1-03BE-D3A67D9193E7}"/>
              </a:ext>
            </a:extLst>
          </p:cNvPr>
          <p:cNvCxnSpPr>
            <a:cxnSpLocks/>
          </p:cNvCxnSpPr>
          <p:nvPr/>
        </p:nvCxnSpPr>
        <p:spPr>
          <a:xfrm flipV="1">
            <a:off x="4196871" y="3801756"/>
            <a:ext cx="3749201" cy="34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D86195F-F66E-2191-A621-B18790F618BE}"/>
              </a:ext>
            </a:extLst>
          </p:cNvPr>
          <p:cNvCxnSpPr>
            <a:cxnSpLocks/>
          </p:cNvCxnSpPr>
          <p:nvPr/>
        </p:nvCxnSpPr>
        <p:spPr>
          <a:xfrm>
            <a:off x="4196871" y="4186056"/>
            <a:ext cx="3700143" cy="38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144BF83-3DCE-5D11-4C0B-0445FC85966D}"/>
              </a:ext>
            </a:extLst>
          </p:cNvPr>
          <p:cNvCxnSpPr>
            <a:cxnSpLocks/>
          </p:cNvCxnSpPr>
          <p:nvPr/>
        </p:nvCxnSpPr>
        <p:spPr>
          <a:xfrm>
            <a:off x="4602125" y="2627327"/>
            <a:ext cx="3393005" cy="71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F67573FA-BB58-09DA-1D3F-3CFD4555F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130" y="1232224"/>
            <a:ext cx="3974140" cy="3472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9772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Más ejemplos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8B15D9B-2BCE-9B69-936C-DCD03E50E426}"/>
              </a:ext>
            </a:extLst>
          </p:cNvPr>
          <p:cNvSpPr/>
          <p:nvPr/>
        </p:nvSpPr>
        <p:spPr>
          <a:xfrm>
            <a:off x="563076" y="1806047"/>
            <a:ext cx="11065850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5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Más ejemplos</a:t>
            </a:r>
          </a:p>
        </p:txBody>
      </p:sp>
    </p:spTree>
    <p:extLst>
      <p:ext uri="{BB962C8B-B14F-4D97-AF65-F5344CB8AC3E}">
        <p14:creationId xmlns:p14="http://schemas.microsoft.com/office/powerpoint/2010/main" val="1413906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3FA77E2-AD7B-B2F5-8521-CCF0D9CC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5" y="731005"/>
            <a:ext cx="4631966" cy="55171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Ejercicio11 – Más ejemplos de ejercicios en Haskell..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409851" y="6352319"/>
            <a:ext cx="4114800" cy="365125"/>
          </a:xfrm>
        </p:spPr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905401" y="1215652"/>
            <a:ext cx="29873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Más ejemplos para practicar…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999865C-D716-4DB9-A769-8521CB66CC2E}"/>
              </a:ext>
            </a:extLst>
          </p:cNvPr>
          <p:cNvSpPr/>
          <p:nvPr/>
        </p:nvSpPr>
        <p:spPr>
          <a:xfrm rot="5400000">
            <a:off x="1998888" y="4209869"/>
            <a:ext cx="407887" cy="4242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84C727-A5C1-4AA6-A030-B97A63C2A666}"/>
              </a:ext>
            </a:extLst>
          </p:cNvPr>
          <p:cNvSpPr txBox="1"/>
          <p:nvPr/>
        </p:nvSpPr>
        <p:spPr>
          <a:xfrm>
            <a:off x="537854" y="6437351"/>
            <a:ext cx="1753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Archivo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43D3B5-4A31-47A1-8249-C63F96DEB843}"/>
              </a:ext>
            </a:extLst>
          </p:cNvPr>
          <p:cNvSpPr txBox="1"/>
          <p:nvPr/>
        </p:nvSpPr>
        <p:spPr>
          <a:xfrm>
            <a:off x="2193664" y="6394628"/>
            <a:ext cx="255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5">
                    <a:lumMod val="50000"/>
                  </a:schemeClr>
                </a:solidFill>
              </a:rPr>
              <a:t>ejercicio11.hs </a:t>
            </a:r>
            <a:r>
              <a:rPr lang="es-AR" i="1" dirty="0">
                <a:solidFill>
                  <a:schemeClr val="accent5">
                    <a:lumMod val="50000"/>
                  </a:schemeClr>
                </a:solidFill>
              </a:rPr>
              <a:t>                      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640287F-728F-9243-C5B4-ECD8CF9A8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627" y="1903634"/>
            <a:ext cx="1819139" cy="3050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6498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Listas por Comprensión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8B15D9B-2BCE-9B69-936C-DCD03E50E426}"/>
              </a:ext>
            </a:extLst>
          </p:cNvPr>
          <p:cNvSpPr/>
          <p:nvPr/>
        </p:nvSpPr>
        <p:spPr>
          <a:xfrm>
            <a:off x="807720" y="1170048"/>
            <a:ext cx="10601235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5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Listas por </a:t>
            </a:r>
          </a:p>
          <a:p>
            <a:pPr algn="ctr"/>
            <a:r>
              <a:rPr lang="es-ES" sz="15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Comprensión</a:t>
            </a:r>
            <a:endParaRPr lang="es-ES" sz="15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D6FDEC-098E-E646-8489-52EA90031DC6}"/>
              </a:ext>
            </a:extLst>
          </p:cNvPr>
          <p:cNvSpPr/>
          <p:nvPr/>
        </p:nvSpPr>
        <p:spPr>
          <a:xfrm>
            <a:off x="705431" y="708383"/>
            <a:ext cx="2624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repaso…</a:t>
            </a:r>
          </a:p>
        </p:txBody>
      </p:sp>
    </p:spTree>
    <p:extLst>
      <p:ext uri="{BB962C8B-B14F-4D97-AF65-F5344CB8AC3E}">
        <p14:creationId xmlns:p14="http://schemas.microsoft.com/office/powerpoint/2010/main" val="1874063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Listas por Comprensión - Repaso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513541" y="6467598"/>
            <a:ext cx="2743200" cy="365125"/>
          </a:xfrm>
        </p:spPr>
        <p:txBody>
          <a:bodyPr/>
          <a:lstStyle/>
          <a:p>
            <a:fld id="{5FD5ABE1-859E-4CA8-8206-3BB47A8F0797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695273-E5E3-888E-86C2-CB77384F5142}"/>
              </a:ext>
            </a:extLst>
          </p:cNvPr>
          <p:cNvSpPr txBox="1"/>
          <p:nvPr/>
        </p:nvSpPr>
        <p:spPr>
          <a:xfrm>
            <a:off x="64008" y="692727"/>
            <a:ext cx="238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Listas por comprensión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BC1F847-2D9A-0250-4897-DA58CE2FBA54}"/>
              </a:ext>
            </a:extLst>
          </p:cNvPr>
          <p:cNvSpPr/>
          <p:nvPr/>
        </p:nvSpPr>
        <p:spPr>
          <a:xfrm>
            <a:off x="465468" y="1628750"/>
            <a:ext cx="18132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Sintaxis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624E7D6-29CE-45EE-B9FF-CDEE0E873EF6}"/>
              </a:ext>
            </a:extLst>
          </p:cNvPr>
          <p:cNvSpPr txBox="1"/>
          <p:nvPr/>
        </p:nvSpPr>
        <p:spPr>
          <a:xfrm>
            <a:off x="2430511" y="700447"/>
            <a:ext cx="9636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… “permite crear listas de manera concisa y declarativa, basándose en otras listas o estructuras de datos existentes. (*)…”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78C16FE-E2B0-1216-A244-1757833BC4AB}"/>
              </a:ext>
            </a:extLst>
          </p:cNvPr>
          <p:cNvSpPr txBox="1"/>
          <p:nvPr/>
        </p:nvSpPr>
        <p:spPr>
          <a:xfrm>
            <a:off x="64008" y="6465495"/>
            <a:ext cx="752856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419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Esta técnica se inspira en la notación matemática de la teoría de conjuntos.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CB8AB9F-4886-9CD8-DF42-61C76E6E03FD}"/>
              </a:ext>
            </a:extLst>
          </p:cNvPr>
          <p:cNvSpPr/>
          <p:nvPr/>
        </p:nvSpPr>
        <p:spPr>
          <a:xfrm>
            <a:off x="4178309" y="1562392"/>
            <a:ext cx="50990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s-ES" sz="4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funcion</a:t>
            </a:r>
            <a:r>
              <a:rPr lang="es-E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x | x &lt;- xs ]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4B2138-29C9-3621-11D9-46F09A2B1EF8}"/>
              </a:ext>
            </a:extLst>
          </p:cNvPr>
          <p:cNvSpPr txBox="1"/>
          <p:nvPr/>
        </p:nvSpPr>
        <p:spPr>
          <a:xfrm>
            <a:off x="7683720" y="2257215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generador</a:t>
            </a:r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DF9DA075-208E-728C-7561-6399C7AF8278}"/>
              </a:ext>
            </a:extLst>
          </p:cNvPr>
          <p:cNvSpPr/>
          <p:nvPr/>
        </p:nvSpPr>
        <p:spPr>
          <a:xfrm rot="5400000">
            <a:off x="7943241" y="1445182"/>
            <a:ext cx="272351" cy="1624067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58003C6-5FD0-0D83-BA1F-8DD5FDCBBB62}"/>
              </a:ext>
            </a:extLst>
          </p:cNvPr>
          <p:cNvSpPr/>
          <p:nvPr/>
        </p:nvSpPr>
        <p:spPr>
          <a:xfrm>
            <a:off x="2794715" y="1528617"/>
            <a:ext cx="8458640" cy="1174159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9DB4649-F800-8C5D-683F-C81D258FE16B}"/>
              </a:ext>
            </a:extLst>
          </p:cNvPr>
          <p:cNvSpPr txBox="1"/>
          <p:nvPr/>
        </p:nvSpPr>
        <p:spPr>
          <a:xfrm>
            <a:off x="226533" y="32002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Ejemplo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4E9CB3-DFD4-33A8-E077-38F6EF2A26ED}"/>
              </a:ext>
            </a:extLst>
          </p:cNvPr>
          <p:cNvSpPr/>
          <p:nvPr/>
        </p:nvSpPr>
        <p:spPr>
          <a:xfrm>
            <a:off x="1094356" y="3455734"/>
            <a:ext cx="73837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listaCubos = [x</a:t>
            </a:r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r>
              <a:rPr lang="es-E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| x </a:t>
            </a:r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s-E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[1..5]]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C9A6AB-23B8-522C-BB69-CF732F836BCD}"/>
              </a:ext>
            </a:extLst>
          </p:cNvPr>
          <p:cNvSpPr txBox="1"/>
          <p:nvPr/>
        </p:nvSpPr>
        <p:spPr>
          <a:xfrm>
            <a:off x="2040040" y="425004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función</a:t>
            </a:r>
          </a:p>
        </p:txBody>
      </p: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971BE003-8D4C-F7AF-A608-843BAA4FBC67}"/>
              </a:ext>
            </a:extLst>
          </p:cNvPr>
          <p:cNvSpPr/>
          <p:nvPr/>
        </p:nvSpPr>
        <p:spPr>
          <a:xfrm rot="5400000">
            <a:off x="2379087" y="2866774"/>
            <a:ext cx="215101" cy="262481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4760E30-1A2A-6244-3BD7-8E55854F4D69}"/>
              </a:ext>
            </a:extLst>
          </p:cNvPr>
          <p:cNvSpPr txBox="1"/>
          <p:nvPr/>
        </p:nvSpPr>
        <p:spPr>
          <a:xfrm>
            <a:off x="4428997" y="4203310"/>
            <a:ext cx="1096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expresión</a:t>
            </a:r>
          </a:p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de salida</a:t>
            </a:r>
          </a:p>
        </p:txBody>
      </p:sp>
      <p:sp>
        <p:nvSpPr>
          <p:cNvPr id="24" name="Cerrar llave 23">
            <a:extLst>
              <a:ext uri="{FF2B5EF4-FFF2-40B4-BE49-F238E27FC236}">
                <a16:creationId xmlns:a16="http://schemas.microsoft.com/office/drawing/2014/main" id="{4C81AAF7-2AFF-1CAF-E8BA-FA492818CD41}"/>
              </a:ext>
            </a:extLst>
          </p:cNvPr>
          <p:cNvSpPr/>
          <p:nvPr/>
        </p:nvSpPr>
        <p:spPr>
          <a:xfrm rot="5400000">
            <a:off x="4906071" y="3686538"/>
            <a:ext cx="200078" cy="89319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7CA7CBF-EBE7-61D1-B716-A0972EB52820}"/>
              </a:ext>
            </a:extLst>
          </p:cNvPr>
          <p:cNvSpPr txBox="1"/>
          <p:nvPr/>
        </p:nvSpPr>
        <p:spPr>
          <a:xfrm>
            <a:off x="5032781" y="2988015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Separador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C15DB1-3FFB-436B-CA34-2A76D32DED6B}"/>
              </a:ext>
            </a:extLst>
          </p:cNvPr>
          <p:cNvSpPr txBox="1"/>
          <p:nvPr/>
        </p:nvSpPr>
        <p:spPr>
          <a:xfrm>
            <a:off x="6367732" y="4250045"/>
            <a:ext cx="119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Generador</a:t>
            </a:r>
          </a:p>
        </p:txBody>
      </p:sp>
      <p:sp>
        <p:nvSpPr>
          <p:cNvPr id="27" name="Cerrar llave 26">
            <a:extLst>
              <a:ext uri="{FF2B5EF4-FFF2-40B4-BE49-F238E27FC236}">
                <a16:creationId xmlns:a16="http://schemas.microsoft.com/office/drawing/2014/main" id="{DCAF7F51-9D25-3A82-84CE-57620B347FD0}"/>
              </a:ext>
            </a:extLst>
          </p:cNvPr>
          <p:cNvSpPr/>
          <p:nvPr/>
        </p:nvSpPr>
        <p:spPr>
          <a:xfrm rot="5400000">
            <a:off x="6828047" y="3125991"/>
            <a:ext cx="239521" cy="217677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B6012C1-8D09-6416-BE56-621A8CA88C31}"/>
              </a:ext>
            </a:extLst>
          </p:cNvPr>
          <p:cNvCxnSpPr/>
          <p:nvPr/>
        </p:nvCxnSpPr>
        <p:spPr>
          <a:xfrm flipV="1">
            <a:off x="5615860" y="3267122"/>
            <a:ext cx="0" cy="274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4E7174D-D1ED-82E6-474D-A91619B8EAFA}"/>
              </a:ext>
            </a:extLst>
          </p:cNvPr>
          <p:cNvSpPr txBox="1"/>
          <p:nvPr/>
        </p:nvSpPr>
        <p:spPr>
          <a:xfrm>
            <a:off x="6124908" y="5163759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dirty="0">
                <a:solidFill>
                  <a:schemeClr val="accent5">
                    <a:lumMod val="50000"/>
                  </a:schemeClr>
                </a:solidFill>
              </a:rPr>
              <a:t>[1,2,3,4,5]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BAC0653-EB94-2CD4-1B5F-D50F1AB1BDEB}"/>
              </a:ext>
            </a:extLst>
          </p:cNvPr>
          <p:cNvSpPr txBox="1"/>
          <p:nvPr/>
        </p:nvSpPr>
        <p:spPr>
          <a:xfrm>
            <a:off x="5051260" y="5112830"/>
            <a:ext cx="784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es-419" sz="3200" baseline="30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s-419" sz="3200" dirty="0">
                <a:solidFill>
                  <a:schemeClr val="accent5">
                    <a:lumMod val="50000"/>
                  </a:schemeClr>
                </a:solidFill>
              </a:rPr>
              <a:t> |</a:t>
            </a:r>
            <a:endParaRPr lang="es-419" sz="3200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499B9ED7-6272-207B-6914-82186323C698}"/>
              </a:ext>
            </a:extLst>
          </p:cNvPr>
          <p:cNvGrpSpPr/>
          <p:nvPr/>
        </p:nvGrpSpPr>
        <p:grpSpPr>
          <a:xfrm>
            <a:off x="5408642" y="4879332"/>
            <a:ext cx="2125882" cy="372207"/>
            <a:chOff x="5408642" y="4879332"/>
            <a:chExt cx="2125882" cy="372207"/>
          </a:xfrm>
        </p:grpSpPr>
        <p:sp>
          <p:nvSpPr>
            <p:cNvPr id="32" name="Flecha: curvada hacia abajo 31">
              <a:extLst>
                <a:ext uri="{FF2B5EF4-FFF2-40B4-BE49-F238E27FC236}">
                  <a16:creationId xmlns:a16="http://schemas.microsoft.com/office/drawing/2014/main" id="{4BC4EB7E-6569-E0D8-C08B-47A13EBA501B}"/>
                </a:ext>
              </a:extLst>
            </p:cNvPr>
            <p:cNvSpPr/>
            <p:nvPr/>
          </p:nvSpPr>
          <p:spPr>
            <a:xfrm>
              <a:off x="5412823" y="4906101"/>
              <a:ext cx="1044889" cy="344831"/>
            </a:xfrm>
            <a:prstGeom prst="curvedDownArrow">
              <a:avLst>
                <a:gd name="adj1" fmla="val 0"/>
                <a:gd name="adj2" fmla="val 12416"/>
                <a:gd name="adj3" fmla="val 15825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tx1"/>
                </a:solidFill>
              </a:endParaRPr>
            </a:p>
          </p:txBody>
        </p:sp>
        <p:sp>
          <p:nvSpPr>
            <p:cNvPr id="33" name="Flecha: curvada hacia abajo 32">
              <a:extLst>
                <a:ext uri="{FF2B5EF4-FFF2-40B4-BE49-F238E27FC236}">
                  <a16:creationId xmlns:a16="http://schemas.microsoft.com/office/drawing/2014/main" id="{EB3B56C3-6619-AF3D-400D-147AD91F60B2}"/>
                </a:ext>
              </a:extLst>
            </p:cNvPr>
            <p:cNvSpPr/>
            <p:nvPr/>
          </p:nvSpPr>
          <p:spPr>
            <a:xfrm>
              <a:off x="5412822" y="4906708"/>
              <a:ext cx="1334349" cy="344831"/>
            </a:xfrm>
            <a:prstGeom prst="curvedDownArrow">
              <a:avLst>
                <a:gd name="adj1" fmla="val 0"/>
                <a:gd name="adj2" fmla="val 12416"/>
                <a:gd name="adj3" fmla="val 15825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tx1"/>
                </a:solidFill>
              </a:endParaRPr>
            </a:p>
          </p:txBody>
        </p:sp>
        <p:sp>
          <p:nvSpPr>
            <p:cNvPr id="34" name="Flecha: curvada hacia abajo 33">
              <a:extLst>
                <a:ext uri="{FF2B5EF4-FFF2-40B4-BE49-F238E27FC236}">
                  <a16:creationId xmlns:a16="http://schemas.microsoft.com/office/drawing/2014/main" id="{BD4D40C3-35EB-D614-F828-31B000A67E83}"/>
                </a:ext>
              </a:extLst>
            </p:cNvPr>
            <p:cNvSpPr/>
            <p:nvPr/>
          </p:nvSpPr>
          <p:spPr>
            <a:xfrm>
              <a:off x="5428733" y="4884119"/>
              <a:ext cx="1537291" cy="344831"/>
            </a:xfrm>
            <a:prstGeom prst="curvedDownArrow">
              <a:avLst>
                <a:gd name="adj1" fmla="val 0"/>
                <a:gd name="adj2" fmla="val 12416"/>
                <a:gd name="adj3" fmla="val 15825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tx1"/>
                </a:solidFill>
              </a:endParaRPr>
            </a:p>
          </p:txBody>
        </p:sp>
        <p:sp>
          <p:nvSpPr>
            <p:cNvPr id="35" name="Flecha: curvada hacia abajo 34">
              <a:extLst>
                <a:ext uri="{FF2B5EF4-FFF2-40B4-BE49-F238E27FC236}">
                  <a16:creationId xmlns:a16="http://schemas.microsoft.com/office/drawing/2014/main" id="{134E32B6-6CEB-7438-2656-26702355E5A8}"/>
                </a:ext>
              </a:extLst>
            </p:cNvPr>
            <p:cNvSpPr/>
            <p:nvPr/>
          </p:nvSpPr>
          <p:spPr>
            <a:xfrm>
              <a:off x="5408642" y="4879332"/>
              <a:ext cx="1836423" cy="344831"/>
            </a:xfrm>
            <a:prstGeom prst="curvedDownArrow">
              <a:avLst>
                <a:gd name="adj1" fmla="val 0"/>
                <a:gd name="adj2" fmla="val 12416"/>
                <a:gd name="adj3" fmla="val 15825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tx1"/>
                </a:solidFill>
              </a:endParaRPr>
            </a:p>
          </p:txBody>
        </p:sp>
        <p:sp>
          <p:nvSpPr>
            <p:cNvPr id="36" name="Flecha: curvada hacia abajo 35">
              <a:extLst>
                <a:ext uri="{FF2B5EF4-FFF2-40B4-BE49-F238E27FC236}">
                  <a16:creationId xmlns:a16="http://schemas.microsoft.com/office/drawing/2014/main" id="{5A0C56E4-078F-526B-3849-394DA850CF5E}"/>
                </a:ext>
              </a:extLst>
            </p:cNvPr>
            <p:cNvSpPr/>
            <p:nvPr/>
          </p:nvSpPr>
          <p:spPr>
            <a:xfrm>
              <a:off x="5432083" y="4889851"/>
              <a:ext cx="2102441" cy="344831"/>
            </a:xfrm>
            <a:prstGeom prst="curvedDownArrow">
              <a:avLst>
                <a:gd name="adj1" fmla="val 0"/>
                <a:gd name="adj2" fmla="val 12416"/>
                <a:gd name="adj3" fmla="val 15825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tx1"/>
                </a:solidFill>
              </a:endParaRP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2D3181F-66BC-E5F8-2005-97DFAF70730E}"/>
              </a:ext>
            </a:extLst>
          </p:cNvPr>
          <p:cNvSpPr txBox="1"/>
          <p:nvPr/>
        </p:nvSpPr>
        <p:spPr>
          <a:xfrm>
            <a:off x="4496728" y="5116818"/>
            <a:ext cx="311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dirty="0">
                <a:solidFill>
                  <a:schemeClr val="accent5">
                    <a:lumMod val="50000"/>
                  </a:schemeClr>
                </a:solidFill>
              </a:rPr>
              <a:t>[</a:t>
            </a:r>
            <a:endParaRPr lang="es-419" sz="3200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1D34812-8FCB-230E-5883-DC0854F67BFD}"/>
              </a:ext>
            </a:extLst>
          </p:cNvPr>
          <p:cNvSpPr txBox="1"/>
          <p:nvPr/>
        </p:nvSpPr>
        <p:spPr>
          <a:xfrm>
            <a:off x="8093032" y="5112829"/>
            <a:ext cx="311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es-419" sz="3200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EAC1AD2-8CCD-B1EB-31AC-A0D0F40C617C}"/>
              </a:ext>
            </a:extLst>
          </p:cNvPr>
          <p:cNvSpPr txBox="1"/>
          <p:nvPr/>
        </p:nvSpPr>
        <p:spPr>
          <a:xfrm>
            <a:off x="2146833" y="5112829"/>
            <a:ext cx="2186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dirty="0">
                <a:solidFill>
                  <a:schemeClr val="accent5">
                    <a:lumMod val="50000"/>
                  </a:schemeClr>
                </a:solidFill>
              </a:rPr>
              <a:t>listaCubos =</a:t>
            </a:r>
            <a:endParaRPr lang="es-419" sz="3200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337E90C-7AB3-AF88-24B6-E5D944AEEB88}"/>
              </a:ext>
            </a:extLst>
          </p:cNvPr>
          <p:cNvSpPr txBox="1"/>
          <p:nvPr/>
        </p:nvSpPr>
        <p:spPr>
          <a:xfrm>
            <a:off x="3940247" y="5621426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dirty="0">
                <a:solidFill>
                  <a:schemeClr val="accent5">
                    <a:lumMod val="50000"/>
                  </a:schemeClr>
                </a:solidFill>
              </a:rPr>
              <a:t>=     [ 1, 8, 27, 64, 125 ]</a:t>
            </a:r>
            <a:endParaRPr lang="es-419" sz="2800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0FF8B27-00FD-700E-788F-AB6D509D7367}"/>
              </a:ext>
            </a:extLst>
          </p:cNvPr>
          <p:cNvSpPr txBox="1"/>
          <p:nvPr/>
        </p:nvSpPr>
        <p:spPr>
          <a:xfrm>
            <a:off x="139159" y="5165527"/>
            <a:ext cx="1517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Cómo Haskell</a:t>
            </a:r>
          </a:p>
          <a:p>
            <a:r>
              <a:rPr lang="es-419" dirty="0"/>
              <a:t>lo desarrolla...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1AAC787-AE3C-24D6-6DE7-F03DED66A33D}"/>
              </a:ext>
            </a:extLst>
          </p:cNvPr>
          <p:cNvSpPr txBox="1"/>
          <p:nvPr/>
        </p:nvSpPr>
        <p:spPr>
          <a:xfrm>
            <a:off x="6233833" y="2234385"/>
            <a:ext cx="896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expresión</a:t>
            </a:r>
          </a:p>
        </p:txBody>
      </p:sp>
      <p:sp>
        <p:nvSpPr>
          <p:cNvPr id="46" name="Cerrar llave 45">
            <a:extLst>
              <a:ext uri="{FF2B5EF4-FFF2-40B4-BE49-F238E27FC236}">
                <a16:creationId xmlns:a16="http://schemas.microsoft.com/office/drawing/2014/main" id="{1D989EC8-11C1-8ECA-6EF2-2DEDD8C38544}"/>
              </a:ext>
            </a:extLst>
          </p:cNvPr>
          <p:cNvSpPr/>
          <p:nvPr/>
        </p:nvSpPr>
        <p:spPr>
          <a:xfrm rot="5400000">
            <a:off x="6506570" y="2029043"/>
            <a:ext cx="236026" cy="51370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0B295CCC-6291-EB59-22B8-3B104D7C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541" y="4285491"/>
            <a:ext cx="3618039" cy="207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4E300EFC-5986-7D9A-7737-C2FA7E93B736}"/>
              </a:ext>
            </a:extLst>
          </p:cNvPr>
          <p:cNvSpPr txBox="1"/>
          <p:nvPr/>
        </p:nvSpPr>
        <p:spPr>
          <a:xfrm>
            <a:off x="6681393" y="6456922"/>
            <a:ext cx="184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Ver ejercicio12.hs</a:t>
            </a:r>
          </a:p>
        </p:txBody>
      </p:sp>
    </p:spTree>
    <p:extLst>
      <p:ext uri="{BB962C8B-B14F-4D97-AF65-F5344CB8AC3E}">
        <p14:creationId xmlns:p14="http://schemas.microsoft.com/office/powerpoint/2010/main" val="415190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 animBg="1"/>
      <p:bldP spid="14" grpId="0"/>
      <p:bldP spid="15" grpId="0"/>
      <p:bldP spid="16" grpId="0" animBg="1"/>
      <p:bldP spid="18" grpId="0" animBg="1"/>
      <p:bldP spid="19" grpId="0"/>
      <p:bldP spid="20" grpId="0"/>
      <p:bldP spid="21" grpId="0"/>
      <p:bldP spid="22" grpId="0" animBg="1"/>
      <p:bldP spid="23" grpId="0"/>
      <p:bldP spid="24" grpId="0" animBg="1"/>
      <p:bldP spid="25" grpId="0"/>
      <p:bldP spid="26" grpId="0"/>
      <p:bldP spid="27" grpId="0" animBg="1"/>
      <p:bldP spid="30" grpId="0"/>
      <p:bldP spid="31" grpId="0"/>
      <p:bldP spid="37" grpId="0"/>
      <p:bldP spid="38" grpId="0"/>
      <p:bldP spid="39" grpId="0"/>
      <p:bldP spid="40" grpId="0"/>
      <p:bldP spid="41" grpId="0"/>
      <p:bldP spid="45" grpId="0"/>
      <p:bldP spid="4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Listas por Comprensión - Repaso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2997184" y="6562396"/>
            <a:ext cx="4114800" cy="365125"/>
          </a:xfrm>
        </p:spPr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695273-E5E3-888E-86C2-CB77384F5142}"/>
              </a:ext>
            </a:extLst>
          </p:cNvPr>
          <p:cNvSpPr txBox="1"/>
          <p:nvPr/>
        </p:nvSpPr>
        <p:spPr>
          <a:xfrm>
            <a:off x="64008" y="692727"/>
            <a:ext cx="238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Listas por comprensión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BC1F847-2D9A-0250-4897-DA58CE2FBA54}"/>
              </a:ext>
            </a:extLst>
          </p:cNvPr>
          <p:cNvSpPr/>
          <p:nvPr/>
        </p:nvSpPr>
        <p:spPr>
          <a:xfrm>
            <a:off x="465468" y="1628750"/>
            <a:ext cx="18132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Sintaxis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624E7D6-29CE-45EE-B9FF-CDEE0E873EF6}"/>
              </a:ext>
            </a:extLst>
          </p:cNvPr>
          <p:cNvSpPr txBox="1"/>
          <p:nvPr/>
        </p:nvSpPr>
        <p:spPr>
          <a:xfrm>
            <a:off x="2430511" y="700447"/>
            <a:ext cx="9636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… “permite crear listas de manera concisa y declarativa, basándose en otras listas o estructuras de datos existentes. (*)…”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78C16FE-E2B0-1216-A244-1757833BC4AB}"/>
              </a:ext>
            </a:extLst>
          </p:cNvPr>
          <p:cNvSpPr txBox="1"/>
          <p:nvPr/>
        </p:nvSpPr>
        <p:spPr>
          <a:xfrm>
            <a:off x="4663440" y="989348"/>
            <a:ext cx="752856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419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Esta técnica se inspira en la notación matemática de la teoría de conjuntos.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B9C3DB-6AEC-26E7-DBDD-3C62331A0915}"/>
              </a:ext>
            </a:extLst>
          </p:cNvPr>
          <p:cNvSpPr/>
          <p:nvPr/>
        </p:nvSpPr>
        <p:spPr>
          <a:xfrm>
            <a:off x="3769186" y="1581227"/>
            <a:ext cx="82099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s-ES" sz="4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funcion</a:t>
            </a:r>
            <a:r>
              <a:rPr lang="es-E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x | datos, predicados ]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58003C6-5FD0-0D83-BA1F-8DD5FDCBBB62}"/>
              </a:ext>
            </a:extLst>
          </p:cNvPr>
          <p:cNvSpPr/>
          <p:nvPr/>
        </p:nvSpPr>
        <p:spPr>
          <a:xfrm>
            <a:off x="2934788" y="1528617"/>
            <a:ext cx="9044337" cy="1199611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9DB4649-F800-8C5D-683F-C81D258FE16B}"/>
              </a:ext>
            </a:extLst>
          </p:cNvPr>
          <p:cNvSpPr txBox="1"/>
          <p:nvPr/>
        </p:nvSpPr>
        <p:spPr>
          <a:xfrm>
            <a:off x="202237" y="293012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Ejemplo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4E9CB3-DFD4-33A8-E077-38F6EF2A26ED}"/>
              </a:ext>
            </a:extLst>
          </p:cNvPr>
          <p:cNvSpPr/>
          <p:nvPr/>
        </p:nvSpPr>
        <p:spPr>
          <a:xfrm>
            <a:off x="165495" y="3456842"/>
            <a:ext cx="101432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listParCond</a:t>
            </a:r>
            <a:r>
              <a:rPr lang="es-E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=   [ 2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es-E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| x &lt;-[1..5], 2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es-E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x&gt;6]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C9A6AB-23B8-522C-BB69-CF732F836BCD}"/>
              </a:ext>
            </a:extLst>
          </p:cNvPr>
          <p:cNvSpPr txBox="1"/>
          <p:nvPr/>
        </p:nvSpPr>
        <p:spPr>
          <a:xfrm>
            <a:off x="4607988" y="42207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función</a:t>
            </a:r>
          </a:p>
        </p:txBody>
      </p: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971BE003-8D4C-F7AF-A608-843BAA4FBC67}"/>
              </a:ext>
            </a:extLst>
          </p:cNvPr>
          <p:cNvSpPr/>
          <p:nvPr/>
        </p:nvSpPr>
        <p:spPr>
          <a:xfrm rot="5400000">
            <a:off x="4841721" y="3804170"/>
            <a:ext cx="239523" cy="786399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4760E30-1A2A-6244-3BD7-8E55854F4D69}"/>
              </a:ext>
            </a:extLst>
          </p:cNvPr>
          <p:cNvSpPr txBox="1"/>
          <p:nvPr/>
        </p:nvSpPr>
        <p:spPr>
          <a:xfrm>
            <a:off x="8748301" y="4204780"/>
            <a:ext cx="23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Predicado o condición</a:t>
            </a:r>
          </a:p>
        </p:txBody>
      </p:sp>
      <p:sp>
        <p:nvSpPr>
          <p:cNvPr id="24" name="Cerrar llave 23">
            <a:extLst>
              <a:ext uri="{FF2B5EF4-FFF2-40B4-BE49-F238E27FC236}">
                <a16:creationId xmlns:a16="http://schemas.microsoft.com/office/drawing/2014/main" id="{4C81AAF7-2AFF-1CAF-E8BA-FA492818CD41}"/>
              </a:ext>
            </a:extLst>
          </p:cNvPr>
          <p:cNvSpPr/>
          <p:nvPr/>
        </p:nvSpPr>
        <p:spPr>
          <a:xfrm rot="5400000">
            <a:off x="9134740" y="3477125"/>
            <a:ext cx="178988" cy="146347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7CA7CBF-EBE7-61D1-B716-A0972EB52820}"/>
              </a:ext>
            </a:extLst>
          </p:cNvPr>
          <p:cNvSpPr txBox="1"/>
          <p:nvPr/>
        </p:nvSpPr>
        <p:spPr>
          <a:xfrm>
            <a:off x="5354682" y="2873210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Separador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C15DB1-3FFB-436B-CA34-2A76D32DED6B}"/>
              </a:ext>
            </a:extLst>
          </p:cNvPr>
          <p:cNvSpPr txBox="1"/>
          <p:nvPr/>
        </p:nvSpPr>
        <p:spPr>
          <a:xfrm>
            <a:off x="6484937" y="4266962"/>
            <a:ext cx="119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Generador</a:t>
            </a:r>
          </a:p>
        </p:txBody>
      </p:sp>
      <p:sp>
        <p:nvSpPr>
          <p:cNvPr id="27" name="Cerrar llave 26">
            <a:extLst>
              <a:ext uri="{FF2B5EF4-FFF2-40B4-BE49-F238E27FC236}">
                <a16:creationId xmlns:a16="http://schemas.microsoft.com/office/drawing/2014/main" id="{DCAF7F51-9D25-3A82-84CE-57620B347FD0}"/>
              </a:ext>
            </a:extLst>
          </p:cNvPr>
          <p:cNvSpPr/>
          <p:nvPr/>
        </p:nvSpPr>
        <p:spPr>
          <a:xfrm rot="5400000">
            <a:off x="6945252" y="3142908"/>
            <a:ext cx="239521" cy="217677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B6012C1-8D09-6416-BE56-621A8CA88C31}"/>
              </a:ext>
            </a:extLst>
          </p:cNvPr>
          <p:cNvCxnSpPr/>
          <p:nvPr/>
        </p:nvCxnSpPr>
        <p:spPr>
          <a:xfrm flipV="1">
            <a:off x="5760804" y="3234339"/>
            <a:ext cx="0" cy="274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4E7174D-D1ED-82E6-474D-A91619B8EAFA}"/>
              </a:ext>
            </a:extLst>
          </p:cNvPr>
          <p:cNvSpPr txBox="1"/>
          <p:nvPr/>
        </p:nvSpPr>
        <p:spPr>
          <a:xfrm>
            <a:off x="5535203" y="4978592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dirty="0">
                <a:solidFill>
                  <a:schemeClr val="accent5">
                    <a:lumMod val="50000"/>
                  </a:schemeClr>
                </a:solidFill>
              </a:rPr>
              <a:t>[1,2,3,4,5] , 2*x&gt;6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BAC0653-EB94-2CD4-1B5F-D50F1AB1BDEB}"/>
              </a:ext>
            </a:extLst>
          </p:cNvPr>
          <p:cNvSpPr txBox="1"/>
          <p:nvPr/>
        </p:nvSpPr>
        <p:spPr>
          <a:xfrm>
            <a:off x="4511905" y="4930871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s-419" sz="1600" dirty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s-419" sz="3200" dirty="0">
                <a:solidFill>
                  <a:schemeClr val="accent5">
                    <a:lumMod val="50000"/>
                  </a:schemeClr>
                </a:solidFill>
              </a:rPr>
              <a:t>x |</a:t>
            </a:r>
            <a:endParaRPr lang="es-419" sz="3200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EC61802-F976-1185-5F8E-8094EA8A9A0B}"/>
              </a:ext>
            </a:extLst>
          </p:cNvPr>
          <p:cNvGrpSpPr/>
          <p:nvPr/>
        </p:nvGrpSpPr>
        <p:grpSpPr>
          <a:xfrm>
            <a:off x="4801244" y="4701960"/>
            <a:ext cx="2130303" cy="411414"/>
            <a:chOff x="7830091" y="5005749"/>
            <a:chExt cx="2130303" cy="411414"/>
          </a:xfrm>
        </p:grpSpPr>
        <p:sp>
          <p:nvSpPr>
            <p:cNvPr id="32" name="Flecha: curvada hacia abajo 31">
              <a:extLst>
                <a:ext uri="{FF2B5EF4-FFF2-40B4-BE49-F238E27FC236}">
                  <a16:creationId xmlns:a16="http://schemas.microsoft.com/office/drawing/2014/main" id="{4BC4EB7E-6569-E0D8-C08B-47A13EBA501B}"/>
                </a:ext>
              </a:extLst>
            </p:cNvPr>
            <p:cNvSpPr/>
            <p:nvPr/>
          </p:nvSpPr>
          <p:spPr>
            <a:xfrm>
              <a:off x="7834272" y="5071725"/>
              <a:ext cx="1044889" cy="344831"/>
            </a:xfrm>
            <a:prstGeom prst="curvedDownArrow">
              <a:avLst>
                <a:gd name="adj1" fmla="val 0"/>
                <a:gd name="adj2" fmla="val 12416"/>
                <a:gd name="adj3" fmla="val 15825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tx1"/>
                </a:solidFill>
              </a:endParaRPr>
            </a:p>
          </p:txBody>
        </p:sp>
        <p:sp>
          <p:nvSpPr>
            <p:cNvPr id="33" name="Flecha: curvada hacia abajo 32">
              <a:extLst>
                <a:ext uri="{FF2B5EF4-FFF2-40B4-BE49-F238E27FC236}">
                  <a16:creationId xmlns:a16="http://schemas.microsoft.com/office/drawing/2014/main" id="{EB3B56C3-6619-AF3D-400D-147AD91F60B2}"/>
                </a:ext>
              </a:extLst>
            </p:cNvPr>
            <p:cNvSpPr/>
            <p:nvPr/>
          </p:nvSpPr>
          <p:spPr>
            <a:xfrm>
              <a:off x="7834271" y="5072332"/>
              <a:ext cx="1334349" cy="344831"/>
            </a:xfrm>
            <a:prstGeom prst="curvedDownArrow">
              <a:avLst>
                <a:gd name="adj1" fmla="val 0"/>
                <a:gd name="adj2" fmla="val 12416"/>
                <a:gd name="adj3" fmla="val 15825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tx1"/>
                </a:solidFill>
              </a:endParaRPr>
            </a:p>
          </p:txBody>
        </p:sp>
        <p:sp>
          <p:nvSpPr>
            <p:cNvPr id="34" name="Flecha: curvada hacia abajo 33">
              <a:extLst>
                <a:ext uri="{FF2B5EF4-FFF2-40B4-BE49-F238E27FC236}">
                  <a16:creationId xmlns:a16="http://schemas.microsoft.com/office/drawing/2014/main" id="{BD4D40C3-35EB-D614-F828-31B000A67E83}"/>
                </a:ext>
              </a:extLst>
            </p:cNvPr>
            <p:cNvSpPr/>
            <p:nvPr/>
          </p:nvSpPr>
          <p:spPr>
            <a:xfrm>
              <a:off x="7850182" y="5049743"/>
              <a:ext cx="1537291" cy="344831"/>
            </a:xfrm>
            <a:prstGeom prst="curvedDownArrow">
              <a:avLst>
                <a:gd name="adj1" fmla="val 0"/>
                <a:gd name="adj2" fmla="val 12416"/>
                <a:gd name="adj3" fmla="val 15825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tx1"/>
                </a:solidFill>
              </a:endParaRPr>
            </a:p>
          </p:txBody>
        </p:sp>
        <p:sp>
          <p:nvSpPr>
            <p:cNvPr id="35" name="Flecha: curvada hacia abajo 34">
              <a:extLst>
                <a:ext uri="{FF2B5EF4-FFF2-40B4-BE49-F238E27FC236}">
                  <a16:creationId xmlns:a16="http://schemas.microsoft.com/office/drawing/2014/main" id="{134E32B6-6CEB-7438-2656-26702355E5A8}"/>
                </a:ext>
              </a:extLst>
            </p:cNvPr>
            <p:cNvSpPr/>
            <p:nvPr/>
          </p:nvSpPr>
          <p:spPr>
            <a:xfrm>
              <a:off x="7830091" y="5044956"/>
              <a:ext cx="1836423" cy="344831"/>
            </a:xfrm>
            <a:prstGeom prst="curvedDownArrow">
              <a:avLst>
                <a:gd name="adj1" fmla="val 0"/>
                <a:gd name="adj2" fmla="val 12416"/>
                <a:gd name="adj3" fmla="val 15825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tx1"/>
                </a:solidFill>
              </a:endParaRPr>
            </a:p>
          </p:txBody>
        </p:sp>
        <p:sp>
          <p:nvSpPr>
            <p:cNvPr id="36" name="Flecha: curvada hacia abajo 35">
              <a:extLst>
                <a:ext uri="{FF2B5EF4-FFF2-40B4-BE49-F238E27FC236}">
                  <a16:creationId xmlns:a16="http://schemas.microsoft.com/office/drawing/2014/main" id="{5A0C56E4-078F-526B-3849-394DA850CF5E}"/>
                </a:ext>
              </a:extLst>
            </p:cNvPr>
            <p:cNvSpPr/>
            <p:nvPr/>
          </p:nvSpPr>
          <p:spPr>
            <a:xfrm>
              <a:off x="7857953" y="5005749"/>
              <a:ext cx="2102441" cy="344831"/>
            </a:xfrm>
            <a:prstGeom prst="curvedDownArrow">
              <a:avLst>
                <a:gd name="adj1" fmla="val 0"/>
                <a:gd name="adj2" fmla="val 12416"/>
                <a:gd name="adj3" fmla="val 15825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tx1"/>
                </a:solidFill>
              </a:endParaRP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2D3181F-66BC-E5F8-2005-97DFAF70730E}"/>
              </a:ext>
            </a:extLst>
          </p:cNvPr>
          <p:cNvSpPr txBox="1"/>
          <p:nvPr/>
        </p:nvSpPr>
        <p:spPr>
          <a:xfrm>
            <a:off x="4196716" y="4922363"/>
            <a:ext cx="311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dirty="0">
                <a:solidFill>
                  <a:schemeClr val="accent5">
                    <a:lumMod val="50000"/>
                  </a:schemeClr>
                </a:solidFill>
              </a:rPr>
              <a:t>[</a:t>
            </a:r>
            <a:endParaRPr lang="es-419" sz="3200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1D34812-8FCB-230E-5883-DC0854F67BFD}"/>
              </a:ext>
            </a:extLst>
          </p:cNvPr>
          <p:cNvSpPr txBox="1"/>
          <p:nvPr/>
        </p:nvSpPr>
        <p:spPr>
          <a:xfrm>
            <a:off x="8260976" y="4906685"/>
            <a:ext cx="333488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es-419" sz="3200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EAC1AD2-8CCD-B1EB-31AC-A0D0F40C617C}"/>
              </a:ext>
            </a:extLst>
          </p:cNvPr>
          <p:cNvSpPr txBox="1"/>
          <p:nvPr/>
        </p:nvSpPr>
        <p:spPr>
          <a:xfrm>
            <a:off x="1451355" y="5025997"/>
            <a:ext cx="2376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dirty="0" err="1">
                <a:solidFill>
                  <a:schemeClr val="accent5">
                    <a:lumMod val="50000"/>
                  </a:schemeClr>
                </a:solidFill>
              </a:rPr>
              <a:t>listParCond</a:t>
            </a:r>
            <a:r>
              <a:rPr lang="es-419" sz="3200" dirty="0">
                <a:solidFill>
                  <a:schemeClr val="accent5">
                    <a:lumMod val="50000"/>
                  </a:schemeClr>
                </a:solidFill>
              </a:rPr>
              <a:t> =</a:t>
            </a:r>
            <a:endParaRPr lang="es-419" sz="3200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337E90C-7AB3-AF88-24B6-E5D944AEEB88}"/>
              </a:ext>
            </a:extLst>
          </p:cNvPr>
          <p:cNvSpPr txBox="1"/>
          <p:nvPr/>
        </p:nvSpPr>
        <p:spPr>
          <a:xfrm>
            <a:off x="3406154" y="5564774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dirty="0">
                <a:solidFill>
                  <a:schemeClr val="accent5">
                    <a:lumMod val="50000"/>
                  </a:schemeClr>
                </a:solidFill>
              </a:rPr>
              <a:t>=       [ 2, 4, 6, 8, 10 ]</a:t>
            </a:r>
            <a:endParaRPr lang="es-419" sz="2800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0FF8B27-00FD-700E-788F-AB6D509D7367}"/>
              </a:ext>
            </a:extLst>
          </p:cNvPr>
          <p:cNvSpPr txBox="1"/>
          <p:nvPr/>
        </p:nvSpPr>
        <p:spPr>
          <a:xfrm>
            <a:off x="26094" y="4611314"/>
            <a:ext cx="21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Cómo lo desarrolla...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559B14C-E14E-8C68-2456-DA1C6A43F772}"/>
              </a:ext>
            </a:extLst>
          </p:cNvPr>
          <p:cNvSpPr txBox="1"/>
          <p:nvPr/>
        </p:nvSpPr>
        <p:spPr>
          <a:xfrm>
            <a:off x="9468223" y="2321580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condición</a:t>
            </a:r>
          </a:p>
        </p:txBody>
      </p:sp>
      <p:sp>
        <p:nvSpPr>
          <p:cNvPr id="43" name="Cerrar llave 42">
            <a:extLst>
              <a:ext uri="{FF2B5EF4-FFF2-40B4-BE49-F238E27FC236}">
                <a16:creationId xmlns:a16="http://schemas.microsoft.com/office/drawing/2014/main" id="{17D320B7-4B9E-9287-B6FE-5A9AD3D5DEA9}"/>
              </a:ext>
            </a:extLst>
          </p:cNvPr>
          <p:cNvSpPr/>
          <p:nvPr/>
        </p:nvSpPr>
        <p:spPr>
          <a:xfrm rot="5400000">
            <a:off x="9898493" y="913384"/>
            <a:ext cx="239521" cy="276170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BF85A5-5360-61CD-8045-199422BFCCA7}"/>
              </a:ext>
            </a:extLst>
          </p:cNvPr>
          <p:cNvSpPr txBox="1"/>
          <p:nvPr/>
        </p:nvSpPr>
        <p:spPr>
          <a:xfrm>
            <a:off x="676085" y="2217880"/>
            <a:ext cx="1296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i="1" dirty="0">
                <a:solidFill>
                  <a:schemeClr val="bg1">
                    <a:lumMod val="75000"/>
                  </a:schemeClr>
                </a:solidFill>
              </a:rPr>
              <a:t>Segunda forma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93B8059-F173-187C-C54A-2EE1929A265B}"/>
              </a:ext>
            </a:extLst>
          </p:cNvPr>
          <p:cNvSpPr/>
          <p:nvPr/>
        </p:nvSpPr>
        <p:spPr>
          <a:xfrm>
            <a:off x="5447097" y="5610772"/>
            <a:ext cx="911529" cy="42981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200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758F154-C90F-B2BD-CF5D-2750189D08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41688" y="4506483"/>
            <a:ext cx="2538526" cy="1491844"/>
          </a:xfrm>
          <a:prstGeom prst="bentConnector3">
            <a:avLst>
              <a:gd name="adj1" fmla="val -42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3B494EC-0FDB-34C5-2AB2-5AECE6C4625B}"/>
              </a:ext>
            </a:extLst>
          </p:cNvPr>
          <p:cNvSpPr txBox="1"/>
          <p:nvPr/>
        </p:nvSpPr>
        <p:spPr>
          <a:xfrm>
            <a:off x="3406154" y="6023068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dirty="0">
                <a:solidFill>
                  <a:schemeClr val="accent5">
                    <a:lumMod val="50000"/>
                  </a:schemeClr>
                </a:solidFill>
              </a:rPr>
              <a:t>=       [ 8, 10 ]</a:t>
            </a:r>
            <a:endParaRPr lang="es-419" sz="2800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671DE305-A1B8-578E-ED3F-3978E3739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196" y="4799404"/>
            <a:ext cx="2743583" cy="1762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699228FE-9496-91D1-371F-5A5BA40BE07E}"/>
              </a:ext>
            </a:extLst>
          </p:cNvPr>
          <p:cNvSpPr txBox="1"/>
          <p:nvPr/>
        </p:nvSpPr>
        <p:spPr>
          <a:xfrm>
            <a:off x="156917" y="6361622"/>
            <a:ext cx="184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Ver ejercicio12.hs</a:t>
            </a:r>
          </a:p>
        </p:txBody>
      </p:sp>
    </p:spTree>
    <p:extLst>
      <p:ext uri="{BB962C8B-B14F-4D97-AF65-F5344CB8AC3E}">
        <p14:creationId xmlns:p14="http://schemas.microsoft.com/office/powerpoint/2010/main" val="280610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 animBg="1"/>
      <p:bldP spid="17" grpId="0"/>
      <p:bldP spid="18" grpId="0" animBg="1"/>
      <p:bldP spid="19" grpId="0"/>
      <p:bldP spid="20" grpId="0"/>
      <p:bldP spid="21" grpId="0"/>
      <p:bldP spid="22" grpId="0" animBg="1"/>
      <p:bldP spid="23" grpId="0"/>
      <p:bldP spid="24" grpId="0" animBg="1"/>
      <p:bldP spid="25" grpId="0"/>
      <p:bldP spid="26" grpId="0"/>
      <p:bldP spid="27" grpId="0" animBg="1"/>
      <p:bldP spid="30" grpId="0"/>
      <p:bldP spid="31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6" grpId="0"/>
      <p:bldP spid="10" grpId="0" animBg="1"/>
      <p:bldP spid="5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n 45">
            <a:extLst>
              <a:ext uri="{FF2B5EF4-FFF2-40B4-BE49-F238E27FC236}">
                <a16:creationId xmlns:a16="http://schemas.microsoft.com/office/drawing/2014/main" id="{3FDA2599-5942-863D-E393-8371040D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505" y="958776"/>
            <a:ext cx="4210243" cy="4355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Listas por Comprensión - Ejemplos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2997184" y="6562396"/>
            <a:ext cx="4114800" cy="365125"/>
          </a:xfrm>
        </p:spPr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08D1E3-D2A9-BDA1-768F-A3809872105B}"/>
              </a:ext>
            </a:extLst>
          </p:cNvPr>
          <p:cNvSpPr txBox="1"/>
          <p:nvPr/>
        </p:nvSpPr>
        <p:spPr>
          <a:xfrm>
            <a:off x="7495505" y="5899224"/>
            <a:ext cx="272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Ver ejercicio12.hs – parte 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522DB5F-91FC-0048-4BEB-26D1DF62A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2727"/>
            <a:ext cx="6801799" cy="5725324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49AE5368-A6A2-9D18-43CE-4F32A37B54CC}"/>
              </a:ext>
            </a:extLst>
          </p:cNvPr>
          <p:cNvSpPr/>
          <p:nvPr/>
        </p:nvSpPr>
        <p:spPr>
          <a:xfrm rot="1656815">
            <a:off x="8090661" y="323843"/>
            <a:ext cx="2132188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0F991F17-744B-4DCE-3241-FE407B19E42F}"/>
              </a:ext>
            </a:extLst>
          </p:cNvPr>
          <p:cNvCxnSpPr>
            <a:cxnSpLocks/>
          </p:cNvCxnSpPr>
          <p:nvPr/>
        </p:nvCxnSpPr>
        <p:spPr>
          <a:xfrm>
            <a:off x="4786489" y="1310804"/>
            <a:ext cx="2709016" cy="195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6F40BE1-EEC6-138E-FA4E-9B9E05545FDC}"/>
              </a:ext>
            </a:extLst>
          </p:cNvPr>
          <p:cNvCxnSpPr>
            <a:cxnSpLocks/>
          </p:cNvCxnSpPr>
          <p:nvPr/>
        </p:nvCxnSpPr>
        <p:spPr>
          <a:xfrm>
            <a:off x="4696496" y="2548765"/>
            <a:ext cx="2799009" cy="130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DB01E48-9CF4-4F25-60D5-D2999FE26390}"/>
              </a:ext>
            </a:extLst>
          </p:cNvPr>
          <p:cNvCxnSpPr>
            <a:cxnSpLocks/>
          </p:cNvCxnSpPr>
          <p:nvPr/>
        </p:nvCxnSpPr>
        <p:spPr>
          <a:xfrm>
            <a:off x="5991124" y="4121331"/>
            <a:ext cx="1504381" cy="19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B6E8F47-69AA-F36A-6A9A-79D373838C96}"/>
              </a:ext>
            </a:extLst>
          </p:cNvPr>
          <p:cNvCxnSpPr>
            <a:cxnSpLocks/>
          </p:cNvCxnSpPr>
          <p:nvPr/>
        </p:nvCxnSpPr>
        <p:spPr>
          <a:xfrm flipV="1">
            <a:off x="4629150" y="4916493"/>
            <a:ext cx="2866355" cy="87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316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AD7636BC-F1E8-984E-5B16-46908A1E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" y="754460"/>
            <a:ext cx="7887801" cy="59670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Listas por Comprensión - Ejemplos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2997184" y="6562396"/>
            <a:ext cx="4114800" cy="365125"/>
          </a:xfrm>
        </p:spPr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08D1E3-D2A9-BDA1-768F-A3809872105B}"/>
              </a:ext>
            </a:extLst>
          </p:cNvPr>
          <p:cNvSpPr txBox="1"/>
          <p:nvPr/>
        </p:nvSpPr>
        <p:spPr>
          <a:xfrm>
            <a:off x="8787702" y="5752969"/>
            <a:ext cx="272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Ver ejercicio12.hs – parte b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49AE5368-A6A2-9D18-43CE-4F32A37B54CC}"/>
              </a:ext>
            </a:extLst>
          </p:cNvPr>
          <p:cNvSpPr/>
          <p:nvPr/>
        </p:nvSpPr>
        <p:spPr>
          <a:xfrm rot="1656815">
            <a:off x="8090661" y="323843"/>
            <a:ext cx="2132188" cy="10038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Salida por consola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0F991F17-744B-4DCE-3241-FE407B19E42F}"/>
              </a:ext>
            </a:extLst>
          </p:cNvPr>
          <p:cNvCxnSpPr>
            <a:cxnSpLocks/>
          </p:cNvCxnSpPr>
          <p:nvPr/>
        </p:nvCxnSpPr>
        <p:spPr>
          <a:xfrm>
            <a:off x="4962525" y="1660726"/>
            <a:ext cx="3306337" cy="17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6F40BE1-EEC6-138E-FA4E-9B9E05545FDC}"/>
              </a:ext>
            </a:extLst>
          </p:cNvPr>
          <p:cNvCxnSpPr>
            <a:cxnSpLocks/>
          </p:cNvCxnSpPr>
          <p:nvPr/>
        </p:nvCxnSpPr>
        <p:spPr>
          <a:xfrm>
            <a:off x="7111984" y="3082475"/>
            <a:ext cx="1156878" cy="68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DB01E48-9CF4-4F25-60D5-D2999FE26390}"/>
              </a:ext>
            </a:extLst>
          </p:cNvPr>
          <p:cNvCxnSpPr>
            <a:cxnSpLocks/>
          </p:cNvCxnSpPr>
          <p:nvPr/>
        </p:nvCxnSpPr>
        <p:spPr>
          <a:xfrm flipV="1">
            <a:off x="7543800" y="4152512"/>
            <a:ext cx="659979" cy="19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B6E8F47-69AA-F36A-6A9A-79D373838C96}"/>
              </a:ext>
            </a:extLst>
          </p:cNvPr>
          <p:cNvCxnSpPr>
            <a:cxnSpLocks/>
          </p:cNvCxnSpPr>
          <p:nvPr/>
        </p:nvCxnSpPr>
        <p:spPr>
          <a:xfrm flipV="1">
            <a:off x="5753100" y="4699160"/>
            <a:ext cx="2515762" cy="154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90BF3DA8-50E1-34D4-BB23-FE469714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862" y="1514471"/>
            <a:ext cx="3312866" cy="3416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59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Clasificación de Funciones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8B15D9B-2BCE-9B69-936C-DCD03E50E426}"/>
              </a:ext>
            </a:extLst>
          </p:cNvPr>
          <p:cNvSpPr/>
          <p:nvPr/>
        </p:nvSpPr>
        <p:spPr>
          <a:xfrm>
            <a:off x="870367" y="1170048"/>
            <a:ext cx="10475945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5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Clasificación</a:t>
            </a:r>
          </a:p>
          <a:p>
            <a:pPr algn="ctr"/>
            <a:r>
              <a:rPr lang="es-ES" sz="15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 Funciones</a:t>
            </a:r>
            <a:endParaRPr lang="es-ES" sz="15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D6FDEC-098E-E646-8489-52EA90031DC6}"/>
              </a:ext>
            </a:extLst>
          </p:cNvPr>
          <p:cNvSpPr/>
          <p:nvPr/>
        </p:nvSpPr>
        <p:spPr>
          <a:xfrm>
            <a:off x="705431" y="708383"/>
            <a:ext cx="2624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repaso…</a:t>
            </a:r>
          </a:p>
        </p:txBody>
      </p:sp>
    </p:spTree>
    <p:extLst>
      <p:ext uri="{BB962C8B-B14F-4D97-AF65-F5344CB8AC3E}">
        <p14:creationId xmlns:p14="http://schemas.microsoft.com/office/powerpoint/2010/main" val="197381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01EAA6F-6391-4D93-B1FE-883E17B1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2" y="893958"/>
            <a:ext cx="10925805" cy="48559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Función sumarSiguiente - Ejemplo de funciones básicas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4632" y="402146"/>
            <a:ext cx="139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Ejemplo</a:t>
            </a:r>
            <a:endParaRPr lang="es-E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32562" y="6443642"/>
            <a:ext cx="27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Ver ejemplo: ejercicio01.hs</a:t>
            </a:r>
            <a:endParaRPr lang="en-US" dirty="0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1A6E4A73-09CD-4DA8-8C69-448776E2D9D7}"/>
              </a:ext>
            </a:extLst>
          </p:cNvPr>
          <p:cNvSpPr/>
          <p:nvPr/>
        </p:nvSpPr>
        <p:spPr>
          <a:xfrm>
            <a:off x="9631832" y="2021755"/>
            <a:ext cx="862728" cy="16940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FFDF88-E934-4D56-BFB0-33DD3B45C688}"/>
              </a:ext>
            </a:extLst>
          </p:cNvPr>
          <p:cNvSpPr txBox="1"/>
          <p:nvPr/>
        </p:nvSpPr>
        <p:spPr>
          <a:xfrm>
            <a:off x="9994035" y="1944001"/>
            <a:ext cx="206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 Fuente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FEAA3C-5670-42FB-B614-BC6919E9CBA7}"/>
              </a:ext>
            </a:extLst>
          </p:cNvPr>
          <p:cNvSpPr txBox="1"/>
          <p:nvPr/>
        </p:nvSpPr>
        <p:spPr>
          <a:xfrm>
            <a:off x="9759517" y="2904630"/>
            <a:ext cx="251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5">
                    <a:lumMod val="50000"/>
                  </a:schemeClr>
                </a:solidFill>
              </a:rPr>
              <a:t>ejercicio01.hs</a:t>
            </a:r>
          </a:p>
        </p:txBody>
      </p:sp>
      <p:sp>
        <p:nvSpPr>
          <p:cNvPr id="15" name="Bocadillo: rectángulo con esquinas redondeadas 14">
            <a:extLst>
              <a:ext uri="{FF2B5EF4-FFF2-40B4-BE49-F238E27FC236}">
                <a16:creationId xmlns:a16="http://schemas.microsoft.com/office/drawing/2014/main" id="{B2681A33-AD3C-4FC2-AAE6-EDD2371C14F1}"/>
              </a:ext>
            </a:extLst>
          </p:cNvPr>
          <p:cNvSpPr/>
          <p:nvPr/>
        </p:nvSpPr>
        <p:spPr>
          <a:xfrm>
            <a:off x="8963927" y="4217927"/>
            <a:ext cx="3173441" cy="493023"/>
          </a:xfrm>
          <a:prstGeom prst="wedgeRoundRectCallout">
            <a:avLst>
              <a:gd name="adj1" fmla="val -111546"/>
              <a:gd name="adj2" fmla="val 122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b="1" dirty="0"/>
              <a:t>:load  :l    </a:t>
            </a:r>
            <a:r>
              <a:rPr lang="es-AR" dirty="0"/>
              <a:t>carga el archivo</a:t>
            </a:r>
          </a:p>
        </p:txBody>
      </p:sp>
      <p:sp>
        <p:nvSpPr>
          <p:cNvPr id="16" name="Bocadillo: rectángulo con esquinas redondeadas 15">
            <a:extLst>
              <a:ext uri="{FF2B5EF4-FFF2-40B4-BE49-F238E27FC236}">
                <a16:creationId xmlns:a16="http://schemas.microsoft.com/office/drawing/2014/main" id="{2697F67C-CC2E-4D07-8E42-9F3E4F49CF1A}"/>
              </a:ext>
            </a:extLst>
          </p:cNvPr>
          <p:cNvSpPr/>
          <p:nvPr/>
        </p:nvSpPr>
        <p:spPr>
          <a:xfrm>
            <a:off x="7929748" y="5112806"/>
            <a:ext cx="3929002" cy="493023"/>
          </a:xfrm>
          <a:prstGeom prst="wedgeRoundRectCallout">
            <a:avLst>
              <a:gd name="adj1" fmla="val -97891"/>
              <a:gd name="adj2" fmla="val -351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Llama a la función sumaSiguiente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307869E-80B9-42CE-B5D3-DA1B0DC68590}"/>
              </a:ext>
            </a:extLst>
          </p:cNvPr>
          <p:cNvSpPr/>
          <p:nvPr/>
        </p:nvSpPr>
        <p:spPr>
          <a:xfrm>
            <a:off x="7926066" y="596328"/>
            <a:ext cx="4337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V. Studio Code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4CF16F-E7AC-4BD2-078A-2F8AD5E4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50" y="4983108"/>
            <a:ext cx="299085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314A675-8C4D-31A4-2CF7-5790411DAF9E}"/>
              </a:ext>
            </a:extLst>
          </p:cNvPr>
          <p:cNvSpPr/>
          <p:nvPr/>
        </p:nvSpPr>
        <p:spPr>
          <a:xfrm>
            <a:off x="3602718" y="5198792"/>
            <a:ext cx="2493282" cy="2426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3C68A90-35B4-A284-9D3E-754BA65B0F44}"/>
              </a:ext>
            </a:extLst>
          </p:cNvPr>
          <p:cNvSpPr/>
          <p:nvPr/>
        </p:nvSpPr>
        <p:spPr>
          <a:xfrm>
            <a:off x="3602717" y="4383702"/>
            <a:ext cx="3442659" cy="3272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Clasificación de Funciones - repaso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AEEF83-F2F5-5A41-7EBB-4DD0621218B9}"/>
              </a:ext>
            </a:extLst>
          </p:cNvPr>
          <p:cNvSpPr txBox="1"/>
          <p:nvPr/>
        </p:nvSpPr>
        <p:spPr>
          <a:xfrm>
            <a:off x="363542" y="3127938"/>
            <a:ext cx="113637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Funciones Puras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Son funciones que cumplen con: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b="1" dirty="0"/>
              <a:t>Determinismo</a:t>
            </a:r>
            <a:r>
              <a:rPr lang="es-419" dirty="0"/>
              <a:t>: Para los mismos argumentos de entrada, siempre produce el mismo resultado.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b="1" dirty="0"/>
              <a:t>Sin efectos secundarios</a:t>
            </a:r>
            <a:r>
              <a:rPr lang="es-419" dirty="0"/>
              <a:t>: No modifica ningún estado fuera de su propio ámbito ni produce ningún efecto observable en el sistema más allá de devolver un valor..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Funciones de Orden Superior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Aquellas que reciben otras funciones como parámetros. (no solamente valores)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maps y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Funciones Lambda </a:t>
            </a:r>
            <a:r>
              <a:rPr lang="es-419" i="1" dirty="0"/>
              <a:t>(o Anónimas)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Vienen del formalismo matemático del “Cálculo λ”.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Son funciones que se define sin un nombre específico, generalmente de forma </a:t>
            </a:r>
            <a:r>
              <a:rPr lang="es-419" i="1" dirty="0"/>
              <a:t>inline</a:t>
            </a:r>
            <a:r>
              <a:rPr lang="es-419" dirty="0"/>
              <a:t> y para un uso inmediato.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BBDE9D61-0E73-645E-8D98-CDC8CEEC0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851124"/>
              </p:ext>
            </p:extLst>
          </p:nvPr>
        </p:nvGraphicFramePr>
        <p:xfrm>
          <a:off x="2416048" y="583197"/>
          <a:ext cx="6983984" cy="2444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DB1CA47C-0652-1A20-9558-2AA24F8CD060}"/>
              </a:ext>
            </a:extLst>
          </p:cNvPr>
          <p:cNvSpPr/>
          <p:nvPr/>
        </p:nvSpPr>
        <p:spPr>
          <a:xfrm>
            <a:off x="378743" y="867740"/>
            <a:ext cx="24132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Repasamos…</a:t>
            </a:r>
          </a:p>
        </p:txBody>
      </p:sp>
    </p:spTree>
    <p:extLst>
      <p:ext uri="{BB962C8B-B14F-4D97-AF65-F5344CB8AC3E}">
        <p14:creationId xmlns:p14="http://schemas.microsoft.com/office/powerpoint/2010/main" val="431523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repaso Funciones Puras - ejemplos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0ADCF1-4663-ECFB-A2AC-78116068E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6944"/>
            <a:ext cx="8869013" cy="47441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A822C47-9A51-A6CB-272C-4F4F288ED4EA}"/>
              </a:ext>
            </a:extLst>
          </p:cNvPr>
          <p:cNvSpPr txBox="1"/>
          <p:nvPr/>
        </p:nvSpPr>
        <p:spPr>
          <a:xfrm>
            <a:off x="100584" y="647699"/>
            <a:ext cx="289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Ejemplos de Funciones Puras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84F7BF0-7034-8417-F270-627B6223F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180" y="675756"/>
            <a:ext cx="1628775" cy="17145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23BDB96-8845-0861-12AE-DD13643C4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080" y="2257390"/>
            <a:ext cx="3306337" cy="3798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6FC7E2B-6B45-A400-DA5B-324C9B06BF21}"/>
              </a:ext>
            </a:extLst>
          </p:cNvPr>
          <p:cNvSpPr txBox="1"/>
          <p:nvPr/>
        </p:nvSpPr>
        <p:spPr>
          <a:xfrm>
            <a:off x="933006" y="5963159"/>
            <a:ext cx="184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Ver ejercicio13.hs</a:t>
            </a:r>
          </a:p>
        </p:txBody>
      </p:sp>
      <p:sp>
        <p:nvSpPr>
          <p:cNvPr id="15" name="Bocadillo: rectángulo con esquinas redondeadas 14">
            <a:extLst>
              <a:ext uri="{FF2B5EF4-FFF2-40B4-BE49-F238E27FC236}">
                <a16:creationId xmlns:a16="http://schemas.microsoft.com/office/drawing/2014/main" id="{3AE68F33-D139-C0B7-4CAC-9D49957B6D57}"/>
              </a:ext>
            </a:extLst>
          </p:cNvPr>
          <p:cNvSpPr/>
          <p:nvPr/>
        </p:nvSpPr>
        <p:spPr>
          <a:xfrm>
            <a:off x="9336024" y="613400"/>
            <a:ext cx="2755393" cy="1572015"/>
          </a:xfrm>
          <a:prstGeom prst="wedgeRoundRectCallout">
            <a:avLst>
              <a:gd name="adj1" fmla="val -76323"/>
              <a:gd name="adj2" fmla="val 4037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/>
              <a:t>Recuerda!!!</a:t>
            </a:r>
          </a:p>
          <a:p>
            <a:pPr algn="ctr"/>
            <a:r>
              <a:rPr lang="es-419" sz="1600" dirty="0"/>
              <a:t>Una </a:t>
            </a:r>
            <a:r>
              <a:rPr lang="es-419" sz="1600" b="1" dirty="0"/>
              <a:t>Función Pura</a:t>
            </a:r>
            <a:r>
              <a:rPr lang="es-419" sz="1600" dirty="0"/>
              <a:t>: es aquella que depende de sus argumentos, sin efectos secundarios, y siempre devuelve el mismo resultado.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37A57B5-40FC-13BF-34AE-6774B13B439C}"/>
              </a:ext>
            </a:extLst>
          </p:cNvPr>
          <p:cNvSpPr txBox="1"/>
          <p:nvPr/>
        </p:nvSpPr>
        <p:spPr>
          <a:xfrm>
            <a:off x="7787104" y="6332491"/>
            <a:ext cx="270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hlinkClick r:id="rId6" action="ppaction://hlinksldjump"/>
              </a:rPr>
              <a:t>Ver Anexo Funciones Puras</a:t>
            </a:r>
            <a:endParaRPr lang="es-419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F21621C-0EB2-EB9D-7FD5-AEC1CF4A513F}"/>
              </a:ext>
            </a:extLst>
          </p:cNvPr>
          <p:cNvCxnSpPr>
            <a:cxnSpLocks/>
          </p:cNvCxnSpPr>
          <p:nvPr/>
        </p:nvCxnSpPr>
        <p:spPr>
          <a:xfrm>
            <a:off x="7048377" y="1938520"/>
            <a:ext cx="1736703" cy="201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2029C5C-FA4F-6443-0A4F-C05844C930EC}"/>
              </a:ext>
            </a:extLst>
          </p:cNvPr>
          <p:cNvCxnSpPr>
            <a:cxnSpLocks/>
          </p:cNvCxnSpPr>
          <p:nvPr/>
        </p:nvCxnSpPr>
        <p:spPr>
          <a:xfrm>
            <a:off x="5311674" y="2921691"/>
            <a:ext cx="3473406" cy="154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8237DE4-A578-94F2-6300-E824C2F1AAF7}"/>
              </a:ext>
            </a:extLst>
          </p:cNvPr>
          <p:cNvCxnSpPr>
            <a:cxnSpLocks/>
          </p:cNvCxnSpPr>
          <p:nvPr/>
        </p:nvCxnSpPr>
        <p:spPr>
          <a:xfrm>
            <a:off x="8153400" y="3845056"/>
            <a:ext cx="631680" cy="98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29C3D11-0FB3-5C19-6D96-0954EE7F6B78}"/>
              </a:ext>
            </a:extLst>
          </p:cNvPr>
          <p:cNvCxnSpPr>
            <a:cxnSpLocks/>
          </p:cNvCxnSpPr>
          <p:nvPr/>
        </p:nvCxnSpPr>
        <p:spPr>
          <a:xfrm flipV="1">
            <a:off x="7285049" y="5696710"/>
            <a:ext cx="1500031" cy="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791C14F-9FE2-EE13-67C3-F043A4EA95B9}"/>
              </a:ext>
            </a:extLst>
          </p:cNvPr>
          <p:cNvCxnSpPr>
            <a:cxnSpLocks/>
          </p:cNvCxnSpPr>
          <p:nvPr/>
        </p:nvCxnSpPr>
        <p:spPr>
          <a:xfrm>
            <a:off x="8354567" y="4773345"/>
            <a:ext cx="430513" cy="49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646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55EF2CD6-F519-30B5-E04E-B2610734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360"/>
            <a:ext cx="8353062" cy="3791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FA02CF1-0D8B-D38A-CD48-C10C3BD0C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62" y="2429084"/>
            <a:ext cx="3640260" cy="2810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repaso – Funciones de Orden Superior - ejemplos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6990" y="6404974"/>
            <a:ext cx="4114800" cy="365125"/>
          </a:xfrm>
        </p:spPr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Flecha en U 2">
            <a:hlinkClick r:id="rId4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822C47-9A51-A6CB-272C-4F4F288ED4EA}"/>
              </a:ext>
            </a:extLst>
          </p:cNvPr>
          <p:cNvSpPr txBox="1"/>
          <p:nvPr/>
        </p:nvSpPr>
        <p:spPr>
          <a:xfrm>
            <a:off x="100584" y="647699"/>
            <a:ext cx="411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Ejemplos de Funciones de Orden Superior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84F7BF0-7034-8417-F270-627B6223F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096" y="592709"/>
            <a:ext cx="1628775" cy="17145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6FC7E2B-6B45-A400-DA5B-324C9B06BF21}"/>
              </a:ext>
            </a:extLst>
          </p:cNvPr>
          <p:cNvSpPr txBox="1"/>
          <p:nvPr/>
        </p:nvSpPr>
        <p:spPr>
          <a:xfrm>
            <a:off x="50925" y="6383408"/>
            <a:ext cx="184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Ver ejercicio14.hs</a:t>
            </a:r>
          </a:p>
        </p:txBody>
      </p:sp>
      <p:sp>
        <p:nvSpPr>
          <p:cNvPr id="15" name="Bocadillo: rectángulo con esquinas redondeadas 14">
            <a:extLst>
              <a:ext uri="{FF2B5EF4-FFF2-40B4-BE49-F238E27FC236}">
                <a16:creationId xmlns:a16="http://schemas.microsoft.com/office/drawing/2014/main" id="{3AE68F33-D139-C0B7-4CAC-9D49957B6D57}"/>
              </a:ext>
            </a:extLst>
          </p:cNvPr>
          <p:cNvSpPr/>
          <p:nvPr/>
        </p:nvSpPr>
        <p:spPr>
          <a:xfrm>
            <a:off x="9192804" y="613400"/>
            <a:ext cx="2898614" cy="1572015"/>
          </a:xfrm>
          <a:prstGeom prst="wedgeRoundRectCallout">
            <a:avLst>
              <a:gd name="adj1" fmla="val -58973"/>
              <a:gd name="adj2" fmla="val 2467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/>
              <a:t>Recuerda!!!</a:t>
            </a:r>
          </a:p>
          <a:p>
            <a:pPr algn="ctr"/>
            <a:r>
              <a:rPr lang="es-419" sz="1600" dirty="0"/>
              <a:t>Una </a:t>
            </a:r>
            <a:r>
              <a:rPr lang="es-419" sz="1600" b="1" dirty="0"/>
              <a:t>Función de Orden Superior </a:t>
            </a:r>
            <a:r>
              <a:rPr lang="es-419" sz="1600" dirty="0"/>
              <a:t>es aquella que toma una o más funciones como argumentos o devuelve una función como resultado. 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F21621C-0EB2-EB9D-7FD5-AEC1CF4A513F}"/>
              </a:ext>
            </a:extLst>
          </p:cNvPr>
          <p:cNvCxnSpPr>
            <a:cxnSpLocks/>
          </p:cNvCxnSpPr>
          <p:nvPr/>
        </p:nvCxnSpPr>
        <p:spPr>
          <a:xfrm>
            <a:off x="2249424" y="1617946"/>
            <a:ext cx="6103638" cy="250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2029C5C-FA4F-6443-0A4F-C05844C930EC}"/>
              </a:ext>
            </a:extLst>
          </p:cNvPr>
          <p:cNvCxnSpPr>
            <a:cxnSpLocks/>
          </p:cNvCxnSpPr>
          <p:nvPr/>
        </p:nvCxnSpPr>
        <p:spPr>
          <a:xfrm>
            <a:off x="2377440" y="2816352"/>
            <a:ext cx="5975622" cy="18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29C3D11-0FB3-5C19-6D96-0954EE7F6B78}"/>
              </a:ext>
            </a:extLst>
          </p:cNvPr>
          <p:cNvCxnSpPr>
            <a:cxnSpLocks/>
          </p:cNvCxnSpPr>
          <p:nvPr/>
        </p:nvCxnSpPr>
        <p:spPr>
          <a:xfrm>
            <a:off x="4214274" y="4288536"/>
            <a:ext cx="4207350" cy="64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039D6E6-6634-1C76-464A-1305D6F7F2D9}"/>
              </a:ext>
            </a:extLst>
          </p:cNvPr>
          <p:cNvSpPr txBox="1"/>
          <p:nvPr/>
        </p:nvSpPr>
        <p:spPr>
          <a:xfrm>
            <a:off x="70866" y="5150289"/>
            <a:ext cx="250774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u="sng" dirty="0"/>
              <a:t>Anotación Haskell</a:t>
            </a:r>
          </a:p>
          <a:p>
            <a:r>
              <a:rPr lang="es-AR" dirty="0"/>
              <a:t>suma(x,y)</a:t>
            </a:r>
          </a:p>
          <a:p>
            <a:r>
              <a:rPr lang="es-419" dirty="0"/>
              <a:t>cuadrado(x)</a:t>
            </a:r>
          </a:p>
          <a:p>
            <a:r>
              <a:rPr lang="es-419" dirty="0"/>
              <a:t>aplicarFunciones(</a:t>
            </a:r>
            <a:r>
              <a:rPr lang="es-419" dirty="0" err="1"/>
              <a:t>f,g,x,y</a:t>
            </a:r>
            <a:r>
              <a:rPr lang="es-419" dirty="0"/>
              <a:t>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D045D80-AFF5-BC69-90B1-B69456553841}"/>
              </a:ext>
            </a:extLst>
          </p:cNvPr>
          <p:cNvSpPr txBox="1"/>
          <p:nvPr/>
        </p:nvSpPr>
        <p:spPr>
          <a:xfrm>
            <a:off x="2690076" y="5145233"/>
            <a:ext cx="239572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u="sng" dirty="0"/>
              <a:t>Anotación Matemática</a:t>
            </a:r>
          </a:p>
          <a:p>
            <a:r>
              <a:rPr lang="es-AR" dirty="0"/>
              <a:t>F(x,y) = x + y</a:t>
            </a:r>
          </a:p>
          <a:p>
            <a:r>
              <a:rPr lang="es-AR" dirty="0"/>
              <a:t>G(x)   =  x</a:t>
            </a:r>
            <a:r>
              <a:rPr lang="es-AR" baseline="30000" dirty="0"/>
              <a:t>2</a:t>
            </a:r>
          </a:p>
          <a:p>
            <a:r>
              <a:rPr lang="es-AR" dirty="0"/>
              <a:t>G(F(x,y))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4D75B33-2EA0-41CB-E1F6-2B7ABE8BDFA9}"/>
              </a:ext>
            </a:extLst>
          </p:cNvPr>
          <p:cNvSpPr txBox="1"/>
          <p:nvPr/>
        </p:nvSpPr>
        <p:spPr>
          <a:xfrm>
            <a:off x="5085804" y="5145232"/>
            <a:ext cx="25077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u="sng" dirty="0"/>
              <a:t>Ejemplo</a:t>
            </a:r>
            <a:r>
              <a:rPr lang="es-AR" dirty="0"/>
              <a:t>: donde x=3, y=4</a:t>
            </a:r>
          </a:p>
          <a:p>
            <a:r>
              <a:rPr lang="es-AR" dirty="0"/>
              <a:t>F(x,y)  = 3+4</a:t>
            </a:r>
          </a:p>
          <a:p>
            <a:r>
              <a:rPr lang="es-AR" dirty="0"/>
              <a:t>G(x</a:t>
            </a:r>
            <a:r>
              <a:rPr lang="es-AR" baseline="30000" dirty="0"/>
              <a:t>2</a:t>
            </a:r>
            <a:r>
              <a:rPr lang="es-AR" dirty="0"/>
              <a:t>)   </a:t>
            </a:r>
          </a:p>
          <a:p>
            <a:r>
              <a:rPr lang="es-AR" dirty="0"/>
              <a:t>G(F(x,y))=</a:t>
            </a:r>
          </a:p>
          <a:p>
            <a:endParaRPr lang="es-AR" baseline="300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B2B20B0-E810-58E3-2ECC-57CAC512652C}"/>
              </a:ext>
            </a:extLst>
          </p:cNvPr>
          <p:cNvSpPr txBox="1"/>
          <p:nvPr/>
        </p:nvSpPr>
        <p:spPr>
          <a:xfrm>
            <a:off x="6404104" y="5986446"/>
            <a:ext cx="14510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=G(F(3,4))</a:t>
            </a:r>
          </a:p>
          <a:p>
            <a:r>
              <a:rPr lang="es-AR" dirty="0"/>
              <a:t>=G(7</a:t>
            </a:r>
            <a:r>
              <a:rPr lang="es-AR" baseline="30000" dirty="0"/>
              <a:t>2</a:t>
            </a:r>
            <a:r>
              <a:rPr lang="es-AR" dirty="0"/>
              <a:t>)</a:t>
            </a:r>
          </a:p>
          <a:p>
            <a:r>
              <a:rPr lang="es-AR" dirty="0"/>
              <a:t>=49</a:t>
            </a: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9BE72AC7-A4E2-01DD-6030-1DD50EF43491}"/>
              </a:ext>
            </a:extLst>
          </p:cNvPr>
          <p:cNvGrpSpPr/>
          <p:nvPr/>
        </p:nvGrpSpPr>
        <p:grpSpPr>
          <a:xfrm>
            <a:off x="7952232" y="5639520"/>
            <a:ext cx="2932935" cy="948016"/>
            <a:chOff x="7723632" y="5682656"/>
            <a:chExt cx="2932935" cy="948016"/>
          </a:xfrm>
        </p:grpSpPr>
        <p:sp>
          <p:nvSpPr>
            <p:cNvPr id="40" name="Cubo 39">
              <a:extLst>
                <a:ext uri="{FF2B5EF4-FFF2-40B4-BE49-F238E27FC236}">
                  <a16:creationId xmlns:a16="http://schemas.microsoft.com/office/drawing/2014/main" id="{E7C97907-A28F-3118-9066-5569DAEAA3F6}"/>
                </a:ext>
              </a:extLst>
            </p:cNvPr>
            <p:cNvSpPr/>
            <p:nvPr/>
          </p:nvSpPr>
          <p:spPr>
            <a:xfrm>
              <a:off x="8004084" y="5803883"/>
              <a:ext cx="350520" cy="36512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400" dirty="0"/>
                <a:t>3</a:t>
              </a:r>
            </a:p>
          </p:txBody>
        </p:sp>
        <p:sp>
          <p:nvSpPr>
            <p:cNvPr id="41" name="Cubo 40">
              <a:extLst>
                <a:ext uri="{FF2B5EF4-FFF2-40B4-BE49-F238E27FC236}">
                  <a16:creationId xmlns:a16="http://schemas.microsoft.com/office/drawing/2014/main" id="{3CAE0A4F-68D4-EB62-059A-20FAA873105B}"/>
                </a:ext>
              </a:extLst>
            </p:cNvPr>
            <p:cNvSpPr/>
            <p:nvPr/>
          </p:nvSpPr>
          <p:spPr>
            <a:xfrm>
              <a:off x="7973586" y="6237668"/>
              <a:ext cx="350520" cy="36512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400" dirty="0"/>
                <a:t>4</a:t>
              </a:r>
            </a:p>
          </p:txBody>
        </p:sp>
        <p:sp>
          <p:nvSpPr>
            <p:cNvPr id="39" name="Cubo 38">
              <a:extLst>
                <a:ext uri="{FF2B5EF4-FFF2-40B4-BE49-F238E27FC236}">
                  <a16:creationId xmlns:a16="http://schemas.microsoft.com/office/drawing/2014/main" id="{B6CF3C60-8297-F4A3-19D9-D94208BE7FDA}"/>
                </a:ext>
              </a:extLst>
            </p:cNvPr>
            <p:cNvSpPr/>
            <p:nvPr/>
          </p:nvSpPr>
          <p:spPr>
            <a:xfrm>
              <a:off x="8257032" y="5682656"/>
              <a:ext cx="851480" cy="923329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400" dirty="0"/>
                <a:t>F(x,y)</a:t>
              </a:r>
            </a:p>
          </p:txBody>
        </p:sp>
        <p:sp>
          <p:nvSpPr>
            <p:cNvPr id="42" name="Cubo 41">
              <a:extLst>
                <a:ext uri="{FF2B5EF4-FFF2-40B4-BE49-F238E27FC236}">
                  <a16:creationId xmlns:a16="http://schemas.microsoft.com/office/drawing/2014/main" id="{7115FDD8-A617-DB54-44E2-C5133D605A13}"/>
                </a:ext>
              </a:extLst>
            </p:cNvPr>
            <p:cNvSpPr/>
            <p:nvPr/>
          </p:nvSpPr>
          <p:spPr>
            <a:xfrm>
              <a:off x="8987592" y="5969111"/>
              <a:ext cx="522802" cy="36512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400" dirty="0"/>
                <a:t>7</a:t>
              </a:r>
            </a:p>
          </p:txBody>
        </p:sp>
        <p:sp>
          <p:nvSpPr>
            <p:cNvPr id="43" name="Cubo 42">
              <a:extLst>
                <a:ext uri="{FF2B5EF4-FFF2-40B4-BE49-F238E27FC236}">
                  <a16:creationId xmlns:a16="http://schemas.microsoft.com/office/drawing/2014/main" id="{F25E3A34-17F9-EB63-2DEE-A559CBD4668A}"/>
                </a:ext>
              </a:extLst>
            </p:cNvPr>
            <p:cNvSpPr/>
            <p:nvPr/>
          </p:nvSpPr>
          <p:spPr>
            <a:xfrm>
              <a:off x="9414364" y="5707343"/>
              <a:ext cx="851480" cy="923329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400" dirty="0"/>
                <a:t>G(x</a:t>
              </a:r>
              <a:r>
                <a:rPr lang="es-419" sz="1400" baseline="30000" dirty="0"/>
                <a:t>2</a:t>
              </a:r>
              <a:r>
                <a:rPr lang="es-419" sz="1400" dirty="0"/>
                <a:t>)</a:t>
              </a:r>
            </a:p>
          </p:txBody>
        </p:sp>
        <p:sp>
          <p:nvSpPr>
            <p:cNvPr id="44" name="Cubo 43">
              <a:extLst>
                <a:ext uri="{FF2B5EF4-FFF2-40B4-BE49-F238E27FC236}">
                  <a16:creationId xmlns:a16="http://schemas.microsoft.com/office/drawing/2014/main" id="{37E77B2F-16D5-D616-9462-1348C3BD5E52}"/>
                </a:ext>
              </a:extLst>
            </p:cNvPr>
            <p:cNvSpPr/>
            <p:nvPr/>
          </p:nvSpPr>
          <p:spPr>
            <a:xfrm>
              <a:off x="10133765" y="5980437"/>
              <a:ext cx="522802" cy="36512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sz="1400" dirty="0"/>
                <a:t>49</a:t>
              </a:r>
            </a:p>
          </p:txBody>
        </p: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F4D00942-354A-9CDF-AF8F-FEDC32E85C4C}"/>
                </a:ext>
              </a:extLst>
            </p:cNvPr>
            <p:cNvCxnSpPr/>
            <p:nvPr/>
          </p:nvCxnSpPr>
          <p:spPr>
            <a:xfrm flipV="1">
              <a:off x="7726680" y="5950823"/>
              <a:ext cx="246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4FBBE7E0-5EA0-8B06-34D6-BAA522E56978}"/>
                </a:ext>
              </a:extLst>
            </p:cNvPr>
            <p:cNvCxnSpPr/>
            <p:nvPr/>
          </p:nvCxnSpPr>
          <p:spPr>
            <a:xfrm flipV="1">
              <a:off x="7723632" y="6459839"/>
              <a:ext cx="246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081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repaso – Funciones Lambda- ejemplos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6990" y="6404974"/>
            <a:ext cx="4114800" cy="365125"/>
          </a:xfrm>
        </p:spPr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822C47-9A51-A6CB-272C-4F4F288ED4EA}"/>
              </a:ext>
            </a:extLst>
          </p:cNvPr>
          <p:cNvSpPr txBox="1"/>
          <p:nvPr/>
        </p:nvSpPr>
        <p:spPr>
          <a:xfrm>
            <a:off x="100584" y="647699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Ejemplos de Funciones Lambda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84F7BF0-7034-8417-F270-627B6223F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096" y="592709"/>
            <a:ext cx="1628775" cy="1714500"/>
          </a:xfrm>
          <a:prstGeom prst="rect">
            <a:avLst/>
          </a:prstGeom>
        </p:spPr>
      </p:pic>
      <p:sp>
        <p:nvSpPr>
          <p:cNvPr id="15" name="Bocadillo: rectángulo con esquinas redondeadas 14">
            <a:extLst>
              <a:ext uri="{FF2B5EF4-FFF2-40B4-BE49-F238E27FC236}">
                <a16:creationId xmlns:a16="http://schemas.microsoft.com/office/drawing/2014/main" id="{3AE68F33-D139-C0B7-4CAC-9D49957B6D57}"/>
              </a:ext>
            </a:extLst>
          </p:cNvPr>
          <p:cNvSpPr/>
          <p:nvPr/>
        </p:nvSpPr>
        <p:spPr>
          <a:xfrm>
            <a:off x="9192804" y="613400"/>
            <a:ext cx="2898614" cy="1572015"/>
          </a:xfrm>
          <a:prstGeom prst="wedgeRoundRectCallout">
            <a:avLst>
              <a:gd name="adj1" fmla="val -58973"/>
              <a:gd name="adj2" fmla="val 2467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/>
              <a:t>Recuerda!!!</a:t>
            </a:r>
          </a:p>
          <a:p>
            <a:pPr algn="ctr"/>
            <a:r>
              <a:rPr lang="es-419" sz="1600" dirty="0"/>
              <a:t>Una </a:t>
            </a:r>
            <a:r>
              <a:rPr lang="es-419" sz="1600" b="1" dirty="0"/>
              <a:t>Función Lambda</a:t>
            </a:r>
            <a:endParaRPr lang="es-419" sz="1600" dirty="0"/>
          </a:p>
          <a:p>
            <a:pPr algn="ctr"/>
            <a:r>
              <a:rPr lang="es-419" sz="1600" dirty="0"/>
              <a:t>son funciones que se define sin un nombre específico, generalmente de forma inline y para un uso inmediato.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68186D-08DE-8E20-D908-13399E355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4" y="1103130"/>
            <a:ext cx="6321963" cy="4821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8376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repaso – Funciones Lambda- ejemplos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6990" y="6404974"/>
            <a:ext cx="4114800" cy="365125"/>
          </a:xfrm>
        </p:spPr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64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822C47-9A51-A6CB-272C-4F4F288ED4EA}"/>
              </a:ext>
            </a:extLst>
          </p:cNvPr>
          <p:cNvSpPr txBox="1"/>
          <p:nvPr/>
        </p:nvSpPr>
        <p:spPr>
          <a:xfrm>
            <a:off x="100584" y="647699"/>
            <a:ext cx="594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 pueden combinar funciones lambda con funciones puras…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84F7BF0-7034-8417-F270-627B6223F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097" y="592709"/>
            <a:ext cx="1130503" cy="119000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6FC7E2B-6B45-A400-DA5B-324C9B06BF21}"/>
              </a:ext>
            </a:extLst>
          </p:cNvPr>
          <p:cNvSpPr txBox="1"/>
          <p:nvPr/>
        </p:nvSpPr>
        <p:spPr>
          <a:xfrm>
            <a:off x="50925" y="6383408"/>
            <a:ext cx="184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Ver ejercicio15.hs</a:t>
            </a:r>
          </a:p>
        </p:txBody>
      </p:sp>
      <p:sp>
        <p:nvSpPr>
          <p:cNvPr id="15" name="Bocadillo: rectángulo con esquinas redondeadas 14">
            <a:extLst>
              <a:ext uri="{FF2B5EF4-FFF2-40B4-BE49-F238E27FC236}">
                <a16:creationId xmlns:a16="http://schemas.microsoft.com/office/drawing/2014/main" id="{3AE68F33-D139-C0B7-4CAC-9D49957B6D57}"/>
              </a:ext>
            </a:extLst>
          </p:cNvPr>
          <p:cNvSpPr/>
          <p:nvPr/>
        </p:nvSpPr>
        <p:spPr>
          <a:xfrm>
            <a:off x="8881214" y="74032"/>
            <a:ext cx="2898614" cy="1572015"/>
          </a:xfrm>
          <a:prstGeom prst="wedgeRoundRectCallout">
            <a:avLst>
              <a:gd name="adj1" fmla="val -58973"/>
              <a:gd name="adj2" fmla="val 2467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/>
              <a:t>Recuerda!!!</a:t>
            </a:r>
          </a:p>
          <a:p>
            <a:pPr algn="ctr"/>
            <a:r>
              <a:rPr lang="es-419" sz="1600" dirty="0"/>
              <a:t>Una </a:t>
            </a:r>
            <a:r>
              <a:rPr lang="es-419" sz="1600" b="1" dirty="0"/>
              <a:t>Función Lambda</a:t>
            </a:r>
            <a:endParaRPr lang="es-419" sz="1600" dirty="0"/>
          </a:p>
          <a:p>
            <a:pPr algn="ctr"/>
            <a:r>
              <a:rPr lang="es-419" sz="1600" dirty="0"/>
              <a:t>son funciones que se define sin un nombre específico, generalmente de forma inline y para un uso inmediato.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40A8D2B-AA95-2619-7FBC-020A5BBA4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2" y="1017031"/>
            <a:ext cx="6578069" cy="504207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6949307-E038-1B2B-DE40-6CBF80019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611" y="1646047"/>
            <a:ext cx="3866165" cy="4144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3B93A2D-583E-B74B-2D66-17A6B81E30EE}"/>
              </a:ext>
            </a:extLst>
          </p:cNvPr>
          <p:cNvCxnSpPr>
            <a:cxnSpLocks/>
          </p:cNvCxnSpPr>
          <p:nvPr/>
        </p:nvCxnSpPr>
        <p:spPr>
          <a:xfrm>
            <a:off x="3095625" y="1762125"/>
            <a:ext cx="4659896" cy="209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01E0663-57EC-E51B-D671-E5BD00FBBDDD}"/>
              </a:ext>
            </a:extLst>
          </p:cNvPr>
          <p:cNvCxnSpPr>
            <a:cxnSpLocks/>
          </p:cNvCxnSpPr>
          <p:nvPr/>
        </p:nvCxnSpPr>
        <p:spPr>
          <a:xfrm>
            <a:off x="5419725" y="3219450"/>
            <a:ext cx="2335796" cy="11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903577F-9575-5629-3FE0-EBDB9716EC4C}"/>
              </a:ext>
            </a:extLst>
          </p:cNvPr>
          <p:cNvCxnSpPr>
            <a:cxnSpLocks/>
          </p:cNvCxnSpPr>
          <p:nvPr/>
        </p:nvCxnSpPr>
        <p:spPr>
          <a:xfrm>
            <a:off x="3389616" y="4267200"/>
            <a:ext cx="4365905" cy="65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5DB7113-A965-7E55-1571-C6AE3B7874E6}"/>
              </a:ext>
            </a:extLst>
          </p:cNvPr>
          <p:cNvCxnSpPr>
            <a:cxnSpLocks/>
          </p:cNvCxnSpPr>
          <p:nvPr/>
        </p:nvCxnSpPr>
        <p:spPr>
          <a:xfrm flipV="1">
            <a:off x="5659095" y="5419725"/>
            <a:ext cx="2096426" cy="58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592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Anexo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65</a:t>
            </a:fld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3885020" y="2212483"/>
            <a:ext cx="464364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Anexo</a:t>
            </a:r>
          </a:p>
        </p:txBody>
      </p:sp>
      <p:sp>
        <p:nvSpPr>
          <p:cNvPr id="3" name="Flecha en U 2">
            <a:hlinkClick r:id="rId2" action="ppaction://hlinksldjump"/>
            <a:extLst>
              <a:ext uri="{FF2B5EF4-FFF2-40B4-BE49-F238E27FC236}">
                <a16:creationId xmlns:a16="http://schemas.microsoft.com/office/drawing/2014/main" id="{F382E281-09A8-1D5D-C0D8-87EDBBBC59F6}"/>
              </a:ext>
            </a:extLst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076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Anexo - Ejemplo de funciones básicas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66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982356" y="1807981"/>
            <a:ext cx="41197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Cuadro Comparativo</a:t>
            </a:r>
          </a:p>
          <a:p>
            <a:pPr algn="ctr"/>
            <a:r>
              <a:rPr lang="es-E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Ejemplo</a:t>
            </a:r>
          </a:p>
          <a:p>
            <a:pPr algn="ctr"/>
            <a:r>
              <a:rPr lang="es-E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de funciones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455727" y="4677561"/>
            <a:ext cx="1473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Ver ejemplo:</a:t>
            </a:r>
          </a:p>
          <a:p>
            <a:r>
              <a:rPr lang="es-ES" dirty="0"/>
              <a:t>En archivo:</a:t>
            </a:r>
            <a:br>
              <a:rPr lang="es-ES" dirty="0"/>
            </a:br>
            <a:r>
              <a:rPr lang="es-ES" dirty="0"/>
              <a:t>ejercicio99.hs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6"/>
              <p:cNvGraphicFramePr>
                <a:graphicFrameLocks noGrp="1"/>
              </p:cNvGraphicFramePr>
              <p:nvPr/>
            </p:nvGraphicFramePr>
            <p:xfrm>
              <a:off x="489460" y="727811"/>
              <a:ext cx="7402210" cy="599772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3406679">
                      <a:extLst>
                        <a:ext uri="{9D8B030D-6E8A-4147-A177-3AD203B41FA5}">
                          <a16:colId xmlns:a16="http://schemas.microsoft.com/office/drawing/2014/main" val="229777199"/>
                        </a:ext>
                      </a:extLst>
                    </a:gridCol>
                    <a:gridCol w="3995531">
                      <a:extLst>
                        <a:ext uri="{9D8B030D-6E8A-4147-A177-3AD203B41FA5}">
                          <a16:colId xmlns:a16="http://schemas.microsoft.com/office/drawing/2014/main" val="3935523085"/>
                        </a:ext>
                      </a:extLst>
                    </a:gridCol>
                  </a:tblGrid>
                  <a:tr h="2830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2400" u="none" strike="noStrike" noProof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Funciones</a:t>
                          </a:r>
                          <a:r>
                            <a:rPr lang="es-AR" sz="2400" u="none" strike="noStrike" baseline="0" noProof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2400" u="none" strike="noStrike" noProof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Matemáticas</a:t>
                          </a:r>
                          <a:endParaRPr lang="es-AR" sz="2400" b="1" i="0" u="none" strike="noStrike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s-AR" sz="2400" b="1" u="none" strike="noStrike" noProof="0" dirty="0">
                              <a:effectLst/>
                            </a:rPr>
                            <a:t>      </a:t>
                          </a:r>
                          <a:r>
                            <a:rPr lang="es-AR" sz="2400" b="1" u="none" strike="noStrike" baseline="0" noProof="0" dirty="0">
                              <a:effectLst/>
                            </a:rPr>
                            <a:t> </a:t>
                          </a:r>
                          <a:r>
                            <a:rPr lang="es-AR" sz="2400" b="1" u="none" strike="noStrike" noProof="0" dirty="0">
                              <a:effectLst/>
                            </a:rPr>
                            <a:t>Funciones</a:t>
                          </a:r>
                          <a:r>
                            <a:rPr lang="en-US" sz="2400" b="1" u="none" strike="noStrike" baseline="0" dirty="0">
                              <a:effectLst/>
                            </a:rPr>
                            <a:t> </a:t>
                          </a:r>
                          <a:r>
                            <a:rPr lang="es-AR" sz="2400" b="1" u="none" strike="noStrike" baseline="0" noProof="0" dirty="0">
                              <a:effectLst/>
                            </a:rPr>
                            <a:t>en</a:t>
                          </a:r>
                          <a:r>
                            <a:rPr lang="en-US" sz="2400" b="1" u="none" strike="noStrike" baseline="0" dirty="0">
                              <a:effectLst/>
                            </a:rPr>
                            <a:t> </a:t>
                          </a:r>
                          <a:r>
                            <a:rPr lang="en-US" sz="2400" b="1" u="none" strike="noStrike" dirty="0">
                              <a:effectLst/>
                            </a:rPr>
                            <a:t>Haskell</a:t>
                          </a:r>
                          <a:endParaRPr lang="en-US" sz="2400" b="1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9102867"/>
                      </a:ext>
                    </a:extLst>
                  </a:tr>
                  <a:tr h="28301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3x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effectLst/>
                            </a:rPr>
                            <a:t>triple x = 3 * x</a:t>
                          </a:r>
                          <a:endParaRPr lang="en-U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3048060"/>
                      </a:ext>
                    </a:extLst>
                  </a:tr>
                  <a:tr h="28301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x^3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s-ES" sz="2400" u="none" strike="noStrike">
                              <a:effectLst/>
                            </a:rPr>
                            <a:t>cubo x = x * x * x</a:t>
                          </a:r>
                          <a:endParaRPr lang="es-E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993911"/>
                      </a:ext>
                    </a:extLst>
                  </a:tr>
                  <a:tr h="28301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sen(x)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effectLst/>
                            </a:rPr>
                            <a:t>seno x = sin x</a:t>
                          </a:r>
                          <a:endParaRPr lang="en-U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7506903"/>
                      </a:ext>
                    </a:extLst>
                  </a:tr>
                  <a:tr h="28301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cos(x)</a:t>
                          </a:r>
                          <a:endParaRPr lang="en-US" sz="2400" b="0" i="0" u="none" strike="noStrike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effectLst/>
                            </a:rPr>
                            <a:t>coseno x = cos x</a:t>
                          </a:r>
                          <a:endParaRPr lang="en-U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85111"/>
                      </a:ext>
                    </a:extLst>
                  </a:tr>
                  <a:tr h="28301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tan(x)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 err="1">
                              <a:effectLst/>
                            </a:rPr>
                            <a:t>tangente</a:t>
                          </a:r>
                          <a:r>
                            <a:rPr lang="en-US" sz="2400" u="none" strike="noStrike" dirty="0">
                              <a:effectLst/>
                            </a:rPr>
                            <a:t> x = tan x</a:t>
                          </a:r>
                          <a:endParaRPr lang="en-U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7981090"/>
                      </a:ext>
                    </a:extLst>
                  </a:tr>
                  <a:tr h="28301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log(x)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 err="1">
                              <a:effectLst/>
                            </a:rPr>
                            <a:t>logaritmo</a:t>
                          </a:r>
                          <a:r>
                            <a:rPr lang="en-US" sz="2400" u="none" strike="noStrike" dirty="0">
                              <a:effectLst/>
                            </a:rPr>
                            <a:t> x = log x</a:t>
                          </a:r>
                          <a:endParaRPr lang="en-U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434421"/>
                      </a:ext>
                    </a:extLst>
                  </a:tr>
                  <a:tr h="28301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</a:t>
                          </a:r>
                          <a:r>
                            <a:rPr lang="en-US" sz="2400" u="none" strike="noStrike" dirty="0" err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e^x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 err="1">
                              <a:effectLst/>
                            </a:rPr>
                            <a:t>exponencial</a:t>
                          </a:r>
                          <a:r>
                            <a:rPr lang="en-US" sz="2400" u="none" strike="noStrike" dirty="0">
                              <a:effectLst/>
                            </a:rPr>
                            <a:t> x = exp x</a:t>
                          </a:r>
                          <a:endParaRPr lang="en-U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251691"/>
                      </a:ext>
                    </a:extLst>
                  </a:tr>
                  <a:tr h="28301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</a:t>
                          </a:r>
                          <a:r>
                            <a:rPr lang="en-US" sz="2400" u="none" strike="noStrike" dirty="0" err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x,y</a:t>
                          </a:r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) = x * y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s-ES" sz="2400" u="none" strike="noStrike">
                              <a:effectLst/>
                            </a:rPr>
                            <a:t>producto x y = x * y</a:t>
                          </a:r>
                          <a:endParaRPr lang="es-E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332247"/>
                      </a:ext>
                    </a:extLst>
                  </a:tr>
                  <a:tr h="28301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x!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effectLst/>
                            </a:rPr>
                            <a:t>factorial x = product [1..x]</a:t>
                          </a:r>
                          <a:endParaRPr lang="en-U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7446794"/>
                      </a:ext>
                    </a:extLst>
                  </a:tr>
                  <a:tr h="28301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⌊x⌋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 err="1">
                              <a:effectLst/>
                            </a:rPr>
                            <a:t>parteEntera</a:t>
                          </a:r>
                          <a:r>
                            <a:rPr lang="en-US" sz="2400" u="none" strike="noStrike" dirty="0">
                              <a:effectLst/>
                            </a:rPr>
                            <a:t> x = floor x</a:t>
                          </a:r>
                          <a:endParaRPr lang="en-U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222413"/>
                      </a:ext>
                    </a:extLst>
                  </a:tr>
                  <a:tr h="247637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x + 1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 err="1">
                              <a:effectLst/>
                            </a:rPr>
                            <a:t>sumaUno</a:t>
                          </a:r>
                          <a:r>
                            <a:rPr lang="en-US" sz="2400" u="none" strike="noStrike" dirty="0">
                              <a:effectLst/>
                            </a:rPr>
                            <a:t> x = x + 1</a:t>
                          </a:r>
                          <a:endParaRPr lang="en-U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261413"/>
                      </a:ext>
                    </a:extLst>
                  </a:tr>
                  <a:tr h="247637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x^2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 err="1">
                              <a:effectLst/>
                            </a:rPr>
                            <a:t>cuadrado</a:t>
                          </a:r>
                          <a:r>
                            <a:rPr lang="en-US" sz="2400" u="none" strike="noStrike" dirty="0">
                              <a:effectLst/>
                            </a:rPr>
                            <a:t> x = x * x</a:t>
                          </a:r>
                          <a:endParaRPr lang="en-U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2381119"/>
                      </a:ext>
                    </a:extLst>
                  </a:tr>
                  <a:tr h="247637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2400" i="1" u="none" strike="noStrike" dirty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400" b="0" i="1" u="none" strike="noStrike" dirty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oMath>
                          </a14:m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 err="1">
                              <a:effectLst/>
                            </a:rPr>
                            <a:t>raizCuadrada</a:t>
                          </a:r>
                          <a:r>
                            <a:rPr lang="en-US" sz="2400" u="none" strike="noStrike" dirty="0">
                              <a:effectLst/>
                            </a:rPr>
                            <a:t> x = sqrt x</a:t>
                          </a:r>
                          <a:endParaRPr lang="en-U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1760664"/>
                      </a:ext>
                    </a:extLst>
                  </a:tr>
                  <a:tr h="247637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|x|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 err="1">
                              <a:effectLst/>
                            </a:rPr>
                            <a:t>valorAbsoluto</a:t>
                          </a:r>
                          <a:r>
                            <a:rPr lang="en-US" sz="2400" u="none" strike="noStrike" dirty="0">
                              <a:effectLst/>
                            </a:rPr>
                            <a:t> x = abs x</a:t>
                          </a:r>
                          <a:endParaRPr lang="en-U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585032"/>
                      </a:ext>
                    </a:extLst>
                  </a:tr>
                  <a:tr h="247637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</a:t>
                          </a:r>
                          <a:r>
                            <a:rPr lang="en-US" sz="2400" u="none" strike="noStrike" dirty="0" err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x,y</a:t>
                          </a:r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) = x + y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s-ES" sz="2400" u="none" strike="noStrike" dirty="0">
                              <a:effectLst/>
                            </a:rPr>
                            <a:t>suma x y = x + y</a:t>
                          </a:r>
                          <a:endParaRPr lang="es-E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982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3906377"/>
                  </p:ext>
                </p:extLst>
              </p:nvPr>
            </p:nvGraphicFramePr>
            <p:xfrm>
              <a:off x="489460" y="727811"/>
              <a:ext cx="7402210" cy="599772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3406679">
                      <a:extLst>
                        <a:ext uri="{9D8B030D-6E8A-4147-A177-3AD203B41FA5}">
                          <a16:colId xmlns:a16="http://schemas.microsoft.com/office/drawing/2014/main" val="229777199"/>
                        </a:ext>
                      </a:extLst>
                    </a:gridCol>
                    <a:gridCol w="3995531">
                      <a:extLst>
                        <a:ext uri="{9D8B030D-6E8A-4147-A177-3AD203B41FA5}">
                          <a16:colId xmlns:a16="http://schemas.microsoft.com/office/drawing/2014/main" val="3935523085"/>
                        </a:ext>
                      </a:extLst>
                    </a:gridCol>
                  </a:tblGrid>
                  <a:tr h="37460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2400" u="none" strike="noStrike" noProof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Funciones</a:t>
                          </a:r>
                          <a:r>
                            <a:rPr lang="es-AR" sz="2400" u="none" strike="noStrike" baseline="0" noProof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2400" u="none" strike="noStrike" noProof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Matemáticas</a:t>
                          </a:r>
                          <a:endParaRPr lang="es-AR" sz="2400" b="1" i="0" u="none" strike="noStrike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s-AR" sz="2400" b="1" u="none" strike="noStrike" noProof="0" dirty="0" smtClean="0">
                              <a:effectLst/>
                            </a:rPr>
                            <a:t>      </a:t>
                          </a:r>
                          <a:r>
                            <a:rPr lang="es-AR" sz="2400" b="1" u="none" strike="noStrike" baseline="0" noProof="0" dirty="0" smtClean="0">
                              <a:effectLst/>
                            </a:rPr>
                            <a:t> </a:t>
                          </a:r>
                          <a:r>
                            <a:rPr lang="es-AR" sz="2400" b="1" u="none" strike="noStrike" noProof="0" dirty="0" smtClean="0">
                              <a:effectLst/>
                            </a:rPr>
                            <a:t>Funciones</a:t>
                          </a:r>
                          <a:r>
                            <a:rPr lang="en-US" sz="2400" b="1" u="none" strike="noStrike" baseline="0" dirty="0" smtClean="0">
                              <a:effectLst/>
                            </a:rPr>
                            <a:t> </a:t>
                          </a:r>
                          <a:r>
                            <a:rPr lang="es-AR" sz="2400" b="1" u="none" strike="noStrike" baseline="0" noProof="0" dirty="0" smtClean="0">
                              <a:effectLst/>
                            </a:rPr>
                            <a:t>en</a:t>
                          </a:r>
                          <a:r>
                            <a:rPr lang="en-US" sz="2400" b="1" u="none" strike="noStrike" baseline="0" dirty="0" smtClean="0">
                              <a:effectLst/>
                            </a:rPr>
                            <a:t> </a:t>
                          </a:r>
                          <a:r>
                            <a:rPr lang="en-US" sz="2400" b="1" u="none" strike="noStrike" dirty="0" smtClean="0">
                              <a:effectLst/>
                            </a:rPr>
                            <a:t>Haskell</a:t>
                          </a:r>
                          <a:endParaRPr lang="en-US" sz="2400" b="1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9102867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3x</a:t>
                          </a:r>
                          <a:endParaRPr lang="en-US" sz="2400" b="0" i="0" u="none" strike="noStrike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effectLst/>
                            </a:rPr>
                            <a:t>triple x = 3 * x</a:t>
                          </a:r>
                          <a:endParaRPr lang="en-U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3048060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x^3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s-ES" sz="2400" u="none" strike="noStrike">
                              <a:effectLst/>
                            </a:rPr>
                            <a:t>cubo x = x * x * x</a:t>
                          </a:r>
                          <a:endParaRPr lang="es-E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993911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sen(x)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effectLst/>
                            </a:rPr>
                            <a:t>seno x = sin x</a:t>
                          </a:r>
                          <a:endParaRPr lang="en-U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7506903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cos(x)</a:t>
                          </a:r>
                          <a:endParaRPr lang="en-US" sz="2400" b="0" i="0" u="none" strike="noStrike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effectLst/>
                            </a:rPr>
                            <a:t>coseno x = cos x</a:t>
                          </a:r>
                          <a:endParaRPr lang="en-U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85111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tan(x)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effectLst/>
                            </a:rPr>
                            <a:t>tangente x = tan x</a:t>
                          </a:r>
                          <a:endParaRPr lang="en-U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7981090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log(x)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effectLst/>
                            </a:rPr>
                            <a:t>logaritmo x = log x</a:t>
                          </a:r>
                          <a:endParaRPr lang="en-U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434421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</a:t>
                          </a:r>
                          <a:r>
                            <a:rPr lang="en-US" sz="2400" u="none" strike="noStrike" dirty="0" err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e^x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effectLst/>
                            </a:rPr>
                            <a:t>exponencial x = exp x</a:t>
                          </a:r>
                          <a:endParaRPr lang="en-U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251691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</a:t>
                          </a:r>
                          <a:r>
                            <a:rPr lang="en-US" sz="2400" u="none" strike="noStrike" dirty="0" err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x,y</a:t>
                          </a:r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) = x * y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s-ES" sz="2400" u="none" strike="noStrike">
                              <a:effectLst/>
                            </a:rPr>
                            <a:t>producto x y = x * y</a:t>
                          </a:r>
                          <a:endParaRPr lang="es-E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332247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x!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effectLst/>
                            </a:rPr>
                            <a:t>factorial x = product [1..x]</a:t>
                          </a:r>
                          <a:endParaRPr lang="en-U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7446794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⌊x⌋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effectLst/>
                            </a:rPr>
                            <a:t>parteEntera x = floor x</a:t>
                          </a:r>
                          <a:endParaRPr lang="en-U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222413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x + 1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effectLst/>
                            </a:rPr>
                            <a:t>sumaUno x = x + 1</a:t>
                          </a:r>
                          <a:endParaRPr lang="en-U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261413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x^2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effectLst/>
                            </a:rPr>
                            <a:t>cuadrado x = x * x</a:t>
                          </a:r>
                          <a:endParaRPr lang="en-U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2381119"/>
                      </a:ext>
                    </a:extLst>
                  </a:tr>
                  <a:tr h="378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844" marR="8844" marT="8844" marB="0" anchor="ctr">
                        <a:blipFill>
                          <a:blip r:embed="rId4"/>
                          <a:stretch>
                            <a:fillRect l="-179" t="-1312903" r="-117710" b="-2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effectLst/>
                            </a:rPr>
                            <a:t>raizCuadrada x = sqrt x</a:t>
                          </a:r>
                          <a:endParaRPr lang="en-U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1760664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f(x) = |x|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>
                              <a:effectLst/>
                            </a:rPr>
                            <a:t>valorAbsoluto x = abs x</a:t>
                          </a:r>
                          <a:endParaRPr lang="en-US" sz="2400" b="0" i="0" u="none" strike="noStrike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585032"/>
                      </a:ext>
                    </a:extLst>
                  </a:tr>
                  <a:tr h="374604"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f(</a:t>
                          </a:r>
                          <a:r>
                            <a:rPr lang="en-US" sz="2400" u="none" strike="noStrike" dirty="0" err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x,y</a:t>
                          </a:r>
                          <a:r>
                            <a:rPr lang="en-US" sz="2400" u="none" strike="noStrike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</a:rPr>
                            <a:t>) = x + y</a:t>
                          </a:r>
                          <a:endParaRPr lang="en-US" sz="2400" b="0" i="0" u="none" strike="noStrike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l" fontAlgn="ctr"/>
                          <a:r>
                            <a:rPr lang="es-ES" sz="2400" u="none" strike="noStrike" dirty="0">
                              <a:effectLst/>
                            </a:rPr>
                            <a:t>suma x y = x + y</a:t>
                          </a:r>
                          <a:endParaRPr lang="es-ES" sz="2400" b="0" i="0" u="none" strike="noStrike" dirty="0">
                            <a:solidFill>
                              <a:srgbClr val="1C1917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8844" marR="8844" marT="884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9825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701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497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sz="3600" dirty="0"/>
              <a:t>Anexo - Comandos GHCI</a:t>
            </a:r>
            <a:endParaRPr lang="en-US" sz="3600" dirty="0"/>
          </a:p>
        </p:txBody>
      </p:sp>
      <p:sp>
        <p:nvSpPr>
          <p:cNvPr id="4" name="Flecha curvada hacia abajo 3">
            <a:hlinkClick r:id="rId2" action="ppaction://hlinksldjump"/>
          </p:cNvPr>
          <p:cNvSpPr/>
          <p:nvPr/>
        </p:nvSpPr>
        <p:spPr>
          <a:xfrm rot="5400000">
            <a:off x="11236036" y="145473"/>
            <a:ext cx="817418" cy="554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67</a:t>
            </a:fld>
            <a:endParaRPr lang="en-US"/>
          </a:p>
        </p:txBody>
      </p:sp>
      <p:sp>
        <p:nvSpPr>
          <p:cNvPr id="9" name="AutoShape 2" descr="data:image/svg+xml,%3csvg%20xmlns=%27http://www.w3.org/2000/svg%27%20version=%271.1%27%20width=%2730%27%20height=%2730%27/%3e"/>
          <p:cNvSpPr>
            <a:spLocks noChangeAspect="1" noChangeArrowheads="1"/>
          </p:cNvSpPr>
          <p:nvPr/>
        </p:nvSpPr>
        <p:spPr bwMode="auto">
          <a:xfrm>
            <a:off x="57150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Prof. Ariel Villar"/>
          <p:cNvSpPr>
            <a:spLocks noChangeAspect="1" noChangeArrowheads="1"/>
          </p:cNvSpPr>
          <p:nvPr/>
        </p:nvSpPr>
        <p:spPr bwMode="auto">
          <a:xfrm>
            <a:off x="460375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025F644-CF3A-A2C2-5091-359790459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58831"/>
              </p:ext>
            </p:extLst>
          </p:nvPr>
        </p:nvGraphicFramePr>
        <p:xfrm>
          <a:off x="287395" y="727217"/>
          <a:ext cx="11634441" cy="56291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408213">
                  <a:extLst>
                    <a:ext uri="{9D8B030D-6E8A-4147-A177-3AD203B41FA5}">
                      <a16:colId xmlns:a16="http://schemas.microsoft.com/office/drawing/2014/main" val="847446331"/>
                    </a:ext>
                  </a:extLst>
                </a:gridCol>
                <a:gridCol w="5348081">
                  <a:extLst>
                    <a:ext uri="{9D8B030D-6E8A-4147-A177-3AD203B41FA5}">
                      <a16:colId xmlns:a16="http://schemas.microsoft.com/office/drawing/2014/main" val="919528797"/>
                    </a:ext>
                  </a:extLst>
                </a:gridCol>
                <a:gridCol w="3878147">
                  <a:extLst>
                    <a:ext uri="{9D8B030D-6E8A-4147-A177-3AD203B41FA5}">
                      <a16:colId xmlns:a16="http://schemas.microsoft.com/office/drawing/2014/main" val="4141971438"/>
                    </a:ext>
                  </a:extLst>
                </a:gridCol>
              </a:tblGrid>
              <a:tr h="1373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Comando</a:t>
                      </a:r>
                      <a:endParaRPr lang="es-AR" sz="1900" b="1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Descripción</a:t>
                      </a:r>
                      <a:endParaRPr lang="es-AR" sz="1900" b="1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Ejemplo</a:t>
                      </a:r>
                      <a:endParaRPr lang="es-AR" sz="1900" b="1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6189"/>
                  </a:ext>
                </a:extLst>
              </a:tr>
              <a:tr h="175153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:load o :l</a:t>
                      </a:r>
                      <a:endParaRPr lang="es-AR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Carga un módulo</a:t>
                      </a:r>
                      <a:endParaRPr lang="es-AR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:l </a:t>
                      </a:r>
                      <a:r>
                        <a:rPr lang="es-AR" sz="1900" u="none" strike="noStrike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MiModulo.hs</a:t>
                      </a:r>
                      <a:endParaRPr lang="es-AR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3390789562"/>
                  </a:ext>
                </a:extLst>
              </a:tr>
              <a:tr h="1957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:reload o :r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Recarga el módulo actual</a:t>
                      </a:r>
                      <a:endParaRPr lang="es-AR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:r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1386087685"/>
                  </a:ext>
                </a:extLst>
              </a:tr>
              <a:tr h="1957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:type o :t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el tipo de una expresión</a:t>
                      </a:r>
                      <a:endParaRPr lang="es-419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:t map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761733700"/>
                  </a:ext>
                </a:extLst>
              </a:tr>
              <a:tr h="45677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:info o :i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información sobre una función, tipo o clase</a:t>
                      </a:r>
                      <a:endParaRPr lang="es-419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:i Maybe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2451811212"/>
                  </a:ext>
                </a:extLst>
              </a:tr>
              <a:tr h="326264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:browse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todos los elementos de un módulo</a:t>
                      </a:r>
                      <a:endParaRPr lang="es-419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:browse Data.List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3770526706"/>
                  </a:ext>
                </a:extLst>
              </a:tr>
              <a:tr h="319396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:set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Establece opciones de GHCi</a:t>
                      </a:r>
                      <a:endParaRPr lang="es-AR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:set +t (muestra tipos automáticamente)</a:t>
                      </a:r>
                      <a:endParaRPr lang="es-419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1559374427"/>
                  </a:ext>
                </a:extLst>
              </a:tr>
              <a:tr h="1957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:unset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Desactiva opciones de GHCi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:unset +t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1823346706"/>
                  </a:ext>
                </a:extLst>
              </a:tr>
              <a:tr h="326264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:edit o :e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Abre el editor para modificar el archivo actual</a:t>
                      </a:r>
                      <a:endParaRPr lang="es-419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:e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2623778615"/>
                  </a:ext>
                </a:extLst>
              </a:tr>
              <a:tr h="261012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:!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Ejecuta un comando del sistema</a:t>
                      </a:r>
                      <a:endParaRPr lang="es-AR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:! ls (en Unix) o :! dir (en Windows)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901338067"/>
                  </a:ext>
                </a:extLst>
              </a:tr>
              <a:tr h="130506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:quit o :q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Sale de GHCi</a:t>
                      </a:r>
                      <a:endParaRPr lang="es-AR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:q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3535428319"/>
                  </a:ext>
                </a:extLst>
              </a:tr>
              <a:tr h="1957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:help o :?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la ayuda de GHCi</a:t>
                      </a:r>
                      <a:endParaRPr lang="es-419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:?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747421843"/>
                  </a:ext>
                </a:extLst>
              </a:tr>
              <a:tr h="391517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:main o :main args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Ejecuta la función </a:t>
                      </a:r>
                      <a:r>
                        <a:rPr lang="es-419" sz="1900" u="none" strike="noStrike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main</a:t>
                      </a:r>
                      <a:r>
                        <a:rPr lang="es-419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 con argumentos opcionales</a:t>
                      </a:r>
                      <a:endParaRPr lang="es-419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:main arg1 arg2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2237882833"/>
                  </a:ext>
                </a:extLst>
              </a:tr>
              <a:tr h="1957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:cd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Cambia el directorio de trabajo</a:t>
                      </a:r>
                      <a:endParaRPr lang="es-419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:cd /ruta/al/directorio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351639809"/>
                  </a:ext>
                </a:extLst>
              </a:tr>
              <a:tr h="326264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:module o :m</a:t>
                      </a:r>
                      <a:endParaRPr lang="es-AR" sz="19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Carga un módulo o conjunto de módulos</a:t>
                      </a:r>
                      <a:endParaRPr lang="es-419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:m + </a:t>
                      </a:r>
                      <a:r>
                        <a:rPr lang="es-AR" sz="1900" u="none" strike="noStrike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Data.List</a:t>
                      </a:r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AR" sz="1900" u="none" strike="noStrike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Data.Map</a:t>
                      </a:r>
                      <a:endParaRPr lang="es-AR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432274141"/>
                  </a:ext>
                </a:extLst>
              </a:tr>
              <a:tr h="522023"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:sprint</a:t>
                      </a:r>
                      <a:endParaRPr lang="es-AR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una versión "parcialmente evaluada" de un término</a:t>
                      </a:r>
                      <a:endParaRPr lang="es-419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Var(--font-claude-message)"/>
                      </a:endParaRPr>
                    </a:p>
                  </a:txBody>
                  <a:tcPr marL="3434" marR="3434" marT="3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9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:sprint </a:t>
                      </a:r>
                      <a:r>
                        <a:rPr lang="es-AR" sz="1900" u="none" strike="noStrike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miVariable</a:t>
                      </a:r>
                      <a:endParaRPr lang="es-AR" sz="19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4" marR="3434" marT="3434" marB="0" anchor="ctr"/>
                </a:tc>
                <a:extLst>
                  <a:ext uri="{0D108BD9-81ED-4DB2-BD59-A6C34878D82A}">
                    <a16:rowId xmlns:a16="http://schemas.microsoft.com/office/drawing/2014/main" val="359377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3996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497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2800" dirty="0"/>
              <a:t>Anexo – Contraejemplo de funciones “no puras” paradigma imperativo</a:t>
            </a:r>
            <a:endParaRPr lang="en-US" sz="2800" dirty="0"/>
          </a:p>
        </p:txBody>
      </p:sp>
      <p:sp>
        <p:nvSpPr>
          <p:cNvPr id="4" name="Flecha curvada hacia abajo 3">
            <a:hlinkClick r:id="rId2" action="ppaction://hlinksldjump"/>
          </p:cNvPr>
          <p:cNvSpPr/>
          <p:nvPr/>
        </p:nvSpPr>
        <p:spPr>
          <a:xfrm rot="5400000">
            <a:off x="11236036" y="145473"/>
            <a:ext cx="817418" cy="554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68</a:t>
            </a:fld>
            <a:endParaRPr lang="en-US"/>
          </a:p>
        </p:txBody>
      </p:sp>
      <p:sp>
        <p:nvSpPr>
          <p:cNvPr id="9" name="AutoShape 2" descr="data:image/svg+xml,%3csvg%20xmlns=%27http://www.w3.org/2000/svg%27%20version=%271.1%27%20width=%2730%27%20height=%2730%27/%3e"/>
          <p:cNvSpPr>
            <a:spLocks noChangeAspect="1" noChangeArrowheads="1"/>
          </p:cNvSpPr>
          <p:nvPr/>
        </p:nvSpPr>
        <p:spPr bwMode="auto">
          <a:xfrm>
            <a:off x="57150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Prof. Ariel Villar"/>
          <p:cNvSpPr>
            <a:spLocks noChangeAspect="1" noChangeArrowheads="1"/>
          </p:cNvSpPr>
          <p:nvPr/>
        </p:nvSpPr>
        <p:spPr bwMode="auto">
          <a:xfrm>
            <a:off x="460375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D5BF5F2-2B7F-E2F5-7C77-2D3E557A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" y="1292739"/>
            <a:ext cx="5587746" cy="3938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FEE1139-CC72-5F46-8CD9-14E8A7D1523A}"/>
              </a:ext>
            </a:extLst>
          </p:cNvPr>
          <p:cNvSpPr txBox="1"/>
          <p:nvPr/>
        </p:nvSpPr>
        <p:spPr>
          <a:xfrm>
            <a:off x="136398" y="434975"/>
            <a:ext cx="448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0033CC"/>
                </a:solidFill>
              </a:rPr>
              <a:t>Para entender un ejemplo de Funciones Puras</a:t>
            </a:r>
          </a:p>
          <a:p>
            <a:r>
              <a:rPr lang="es-419" dirty="0">
                <a:solidFill>
                  <a:srgbClr val="0033CC"/>
                </a:solidFill>
              </a:rPr>
              <a:t>Veamos un  contra ejemplo en Python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1E75CB8-F336-5DBC-A710-964415AC3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474" y="3261957"/>
            <a:ext cx="2273325" cy="177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4B4A263-416F-1C5D-8691-097C6ECDDA43}"/>
              </a:ext>
            </a:extLst>
          </p:cNvPr>
          <p:cNvCxnSpPr>
            <a:cxnSpLocks/>
          </p:cNvCxnSpPr>
          <p:nvPr/>
        </p:nvCxnSpPr>
        <p:spPr>
          <a:xfrm>
            <a:off x="2551176" y="3867912"/>
            <a:ext cx="5230368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4499BC-44EF-FB8B-63D5-F3CED4D9E99D}"/>
              </a:ext>
            </a:extLst>
          </p:cNvPr>
          <p:cNvCxnSpPr>
            <a:cxnSpLocks/>
          </p:cNvCxnSpPr>
          <p:nvPr/>
        </p:nvCxnSpPr>
        <p:spPr>
          <a:xfrm flipV="1">
            <a:off x="2551176" y="4683725"/>
            <a:ext cx="5230368" cy="39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DAF25661-7D09-010C-9153-172B6A910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780" y="750431"/>
            <a:ext cx="1628775" cy="1714500"/>
          </a:xfrm>
          <a:prstGeom prst="rect">
            <a:avLst/>
          </a:prstGeom>
        </p:spPr>
      </p:pic>
      <p:sp>
        <p:nvSpPr>
          <p:cNvPr id="23" name="Bocadillo: rectángulo con esquinas redondeadas 22">
            <a:extLst>
              <a:ext uri="{FF2B5EF4-FFF2-40B4-BE49-F238E27FC236}">
                <a16:creationId xmlns:a16="http://schemas.microsoft.com/office/drawing/2014/main" id="{B955DEB4-D968-0912-7458-02995035CC6D}"/>
              </a:ext>
            </a:extLst>
          </p:cNvPr>
          <p:cNvSpPr/>
          <p:nvPr/>
        </p:nvSpPr>
        <p:spPr>
          <a:xfrm>
            <a:off x="8421624" y="688075"/>
            <a:ext cx="2755393" cy="1572015"/>
          </a:xfrm>
          <a:prstGeom prst="wedgeRoundRectCallout">
            <a:avLst>
              <a:gd name="adj1" fmla="val -76323"/>
              <a:gd name="adj2" fmla="val 4037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/>
              <a:t>Recuerda!!!</a:t>
            </a:r>
          </a:p>
          <a:p>
            <a:pPr algn="ctr"/>
            <a:r>
              <a:rPr lang="es-419" sz="1600" dirty="0"/>
              <a:t>Una </a:t>
            </a:r>
            <a:r>
              <a:rPr lang="es-419" sz="1600" b="1" dirty="0"/>
              <a:t>Función Pura</a:t>
            </a:r>
            <a:r>
              <a:rPr lang="es-419" sz="1600" dirty="0"/>
              <a:t>: es aquella que depende de sus argumentos, sin efectos secundarios, y siempre devuelve el mismo resultado.</a:t>
            </a:r>
          </a:p>
        </p:txBody>
      </p:sp>
      <p:sp>
        <p:nvSpPr>
          <p:cNvPr id="24" name="Bocadillo: rectángulo con esquinas redondeadas 23">
            <a:extLst>
              <a:ext uri="{FF2B5EF4-FFF2-40B4-BE49-F238E27FC236}">
                <a16:creationId xmlns:a16="http://schemas.microsoft.com/office/drawing/2014/main" id="{5124C455-6119-A64B-8507-EC9BB8C4D2C6}"/>
              </a:ext>
            </a:extLst>
          </p:cNvPr>
          <p:cNvSpPr/>
          <p:nvPr/>
        </p:nvSpPr>
        <p:spPr>
          <a:xfrm>
            <a:off x="7696200" y="5231176"/>
            <a:ext cx="2755393" cy="1572015"/>
          </a:xfrm>
          <a:prstGeom prst="wedgeRoundRectCallout">
            <a:avLst>
              <a:gd name="adj1" fmla="val -113159"/>
              <a:gd name="adj2" fmla="val -794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/>
              <a:t>Este es un ejemplo de</a:t>
            </a:r>
          </a:p>
          <a:p>
            <a:pPr algn="ctr"/>
            <a:r>
              <a:rPr lang="es-419" sz="1600" b="1" dirty="0"/>
              <a:t>Función NO Pura</a:t>
            </a:r>
            <a:r>
              <a:rPr lang="es-419" sz="1600" dirty="0"/>
              <a:t>: </a:t>
            </a:r>
          </a:p>
          <a:p>
            <a:pPr algn="ctr"/>
            <a:r>
              <a:rPr lang="es-419" sz="1600" dirty="0"/>
              <a:t>Porque llama a la misma función dos veces con los mismos parámetros pero arroja valores diferentes.</a:t>
            </a:r>
          </a:p>
        </p:txBody>
      </p:sp>
    </p:spTree>
    <p:extLst>
      <p:ext uri="{BB962C8B-B14F-4D97-AF65-F5344CB8AC3E}">
        <p14:creationId xmlns:p14="http://schemas.microsoft.com/office/powerpoint/2010/main" val="37972038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Repaso de Aplicación de Funciones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69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468435" y="2646176"/>
            <a:ext cx="8922635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Funciones</a:t>
            </a:r>
            <a:endParaRPr lang="es-ES" sz="1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619653" y="1366087"/>
            <a:ext cx="836254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Aplicación de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4CC724-F448-3D78-BADC-34D54673B97F}"/>
              </a:ext>
            </a:extLst>
          </p:cNvPr>
          <p:cNvSpPr/>
          <p:nvPr/>
        </p:nvSpPr>
        <p:spPr>
          <a:xfrm>
            <a:off x="1468435" y="692727"/>
            <a:ext cx="3149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Repaso de</a:t>
            </a:r>
          </a:p>
        </p:txBody>
      </p:sp>
    </p:spTree>
    <p:extLst>
      <p:ext uri="{BB962C8B-B14F-4D97-AF65-F5344CB8AC3E}">
        <p14:creationId xmlns:p14="http://schemas.microsoft.com/office/powerpoint/2010/main" val="393842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Trabajando con WinGHCi en Haskell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1F1B391-166E-A3BB-E968-C9270B90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30" y="2326302"/>
            <a:ext cx="4940508" cy="263206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5F63C03-827A-EACB-487F-4904698A7308}"/>
              </a:ext>
            </a:extLst>
          </p:cNvPr>
          <p:cNvSpPr/>
          <p:nvPr/>
        </p:nvSpPr>
        <p:spPr>
          <a:xfrm>
            <a:off x="978337" y="510949"/>
            <a:ext cx="936577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Trabajando con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4D9FFBE-6ADB-D75F-BC2C-2C2505A9C97A}"/>
              </a:ext>
            </a:extLst>
          </p:cNvPr>
          <p:cNvSpPr/>
          <p:nvPr/>
        </p:nvSpPr>
        <p:spPr>
          <a:xfrm>
            <a:off x="8803491" y="5188966"/>
            <a:ext cx="2939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7200" b="1" i="1" cap="none" spc="0" dirty="0">
                <a:ln/>
                <a:solidFill>
                  <a:schemeClr val="accent3"/>
                </a:solidFill>
                <a:effectLst/>
              </a:rPr>
              <a:t>Haskell</a:t>
            </a:r>
          </a:p>
        </p:txBody>
      </p:sp>
      <p:pic>
        <p:nvPicPr>
          <p:cNvPr id="17" name="Picture 2" descr="Haskell - Wikipedia, la enciclopedia libre">
            <a:extLst>
              <a:ext uri="{FF2B5EF4-FFF2-40B4-BE49-F238E27FC236}">
                <a16:creationId xmlns:a16="http://schemas.microsoft.com/office/drawing/2014/main" id="{8C013FA9-CC56-1A4A-BF38-A1B9469C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91" y="5387700"/>
            <a:ext cx="1170631" cy="8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BFAA881-2624-5233-152A-0289F3E2E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16" y="2392536"/>
            <a:ext cx="4406562" cy="2556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72421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Repaso de Aplicación de Funciones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70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1011236"/>
            <a:ext cx="6829425" cy="1704975"/>
          </a:xfrm>
          <a:prstGeom prst="rect">
            <a:avLst/>
          </a:prstGeom>
        </p:spPr>
      </p:pic>
      <p:sp>
        <p:nvSpPr>
          <p:cNvPr id="11" name="Llamada rectangular 10"/>
          <p:cNvSpPr/>
          <p:nvPr/>
        </p:nvSpPr>
        <p:spPr>
          <a:xfrm>
            <a:off x="5469215" y="2666116"/>
            <a:ext cx="1794164" cy="588674"/>
          </a:xfrm>
          <a:prstGeom prst="wedgeRectCallout">
            <a:avLst>
              <a:gd name="adj1" fmla="val 41729"/>
              <a:gd name="adj2" fmla="val 1591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Nombre función</a:t>
            </a:r>
          </a:p>
          <a:p>
            <a:pPr algn="ctr"/>
            <a:r>
              <a:rPr lang="es-ES" sz="1200" dirty="0"/>
              <a:t>(prioridad de resolución)</a:t>
            </a:r>
            <a:endParaRPr lang="en-US" sz="1200" dirty="0"/>
          </a:p>
        </p:txBody>
      </p:sp>
      <p:sp>
        <p:nvSpPr>
          <p:cNvPr id="12" name="Llamada rectangular 11"/>
          <p:cNvSpPr/>
          <p:nvPr/>
        </p:nvSpPr>
        <p:spPr>
          <a:xfrm>
            <a:off x="7489680" y="5019697"/>
            <a:ext cx="1794164" cy="588674"/>
          </a:xfrm>
          <a:prstGeom prst="wedgeRectCallout">
            <a:avLst>
              <a:gd name="adj1" fmla="val -30871"/>
              <a:gd name="adj2" fmla="val -763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Parámetros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A3A3C7-2FFA-448E-AFB4-A07E6608C7D6}"/>
              </a:ext>
            </a:extLst>
          </p:cNvPr>
          <p:cNvSpPr txBox="1"/>
          <p:nvPr/>
        </p:nvSpPr>
        <p:spPr>
          <a:xfrm>
            <a:off x="390525" y="1011236"/>
            <a:ext cx="45380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 matemáticas: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aplicación de una función a sus argumentos es usualmente encerrando los argumentos entre paréntesis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multiplicación se puede denotar escribiendo dos valores juntos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r>
              <a:rPr lang="es-AR" dirty="0"/>
              <a:t>Por ejemplo:</a:t>
            </a:r>
          </a:p>
          <a:p>
            <a:pPr algn="ctr"/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F(</a:t>
            </a:r>
            <a:r>
              <a:rPr lang="es-AR" sz="3600" b="1" dirty="0" err="1">
                <a:solidFill>
                  <a:schemeClr val="accent1">
                    <a:lumMod val="50000"/>
                  </a:schemeClr>
                </a:solidFill>
              </a:rPr>
              <a:t>a,b</a:t>
            </a: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) + cd</a:t>
            </a:r>
          </a:p>
          <a:p>
            <a:endParaRPr lang="en-U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CAA37CF-E2E6-40AA-92AE-DA072B75A67C}"/>
              </a:ext>
            </a:extLst>
          </p:cNvPr>
          <p:cNvCxnSpPr/>
          <p:nvPr/>
        </p:nvCxnSpPr>
        <p:spPr>
          <a:xfrm>
            <a:off x="4928622" y="692727"/>
            <a:ext cx="0" cy="602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6E0815B-17E0-42FB-A254-4613CF578806}"/>
              </a:ext>
            </a:extLst>
          </p:cNvPr>
          <p:cNvSpPr/>
          <p:nvPr/>
        </p:nvSpPr>
        <p:spPr>
          <a:xfrm>
            <a:off x="6925412" y="3793370"/>
            <a:ext cx="35830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4400" b="1" dirty="0">
                <a:solidFill>
                  <a:schemeClr val="accent1">
                    <a:lumMod val="50000"/>
                  </a:schemeClr>
                </a:solidFill>
              </a:rPr>
              <a:t>f  a  b  +  c  *  d</a:t>
            </a:r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D01A6229-0C57-47C4-ACD7-11ACD1F561E4}"/>
              </a:ext>
            </a:extLst>
          </p:cNvPr>
          <p:cNvSpPr/>
          <p:nvPr/>
        </p:nvSpPr>
        <p:spPr>
          <a:xfrm rot="16200000" flipH="1">
            <a:off x="7734130" y="4052954"/>
            <a:ext cx="327517" cy="887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Repaso de Aplicación de Funciones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71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6374"/>
            <a:ext cx="12020640" cy="467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2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Anexo - Uso de funciones combinadas</a:t>
            </a:r>
            <a:endParaRPr lang="es-AR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812797"/>
            <a:ext cx="139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Ejemplo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118739" y="5477499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3"/>
              </a:rPr>
              <a:t>Ver ejemplo: haskell01.hs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641176" y="852869"/>
            <a:ext cx="775276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2400" dirty="0"/>
              <a:t>En Haskell se pueden hacer uso de las funciones combinadas</a:t>
            </a:r>
            <a:endParaRPr lang="en-US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63" y="1336017"/>
            <a:ext cx="4515480" cy="321037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580" y="1336017"/>
            <a:ext cx="6631332" cy="333296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249955" y="4804959"/>
            <a:ext cx="76970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400" b="1" cap="none" spc="0" dirty="0">
                <a:ln/>
                <a:solidFill>
                  <a:srgbClr val="0033CC"/>
                </a:solidFill>
                <a:effectLst/>
              </a:rPr>
              <a:t>*Main&gt; </a:t>
            </a:r>
            <a:r>
              <a:rPr lang="es-ES" sz="4400" b="1" cap="none" spc="0" dirty="0">
                <a:ln/>
                <a:effectLst/>
              </a:rPr>
              <a:t>succ (sumaSiguiente 34)</a:t>
            </a:r>
          </a:p>
        </p:txBody>
      </p:sp>
      <p:sp>
        <p:nvSpPr>
          <p:cNvPr id="14" name="Llamada rectangular redondeada 13"/>
          <p:cNvSpPr/>
          <p:nvPr/>
        </p:nvSpPr>
        <p:spPr>
          <a:xfrm>
            <a:off x="1080655" y="5918290"/>
            <a:ext cx="1620982" cy="439297"/>
          </a:xfrm>
          <a:prstGeom prst="wedgeRoundRectCallout">
            <a:avLst>
              <a:gd name="adj1" fmla="val 28740"/>
              <a:gd name="adj2" fmla="val -1650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33CC"/>
                </a:solidFill>
              </a:rPr>
              <a:t>Prompt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5" name="Llamada rectangular redondeada 14"/>
          <p:cNvSpPr/>
          <p:nvPr/>
        </p:nvSpPr>
        <p:spPr>
          <a:xfrm>
            <a:off x="2956198" y="5848584"/>
            <a:ext cx="1407983" cy="838167"/>
          </a:xfrm>
          <a:prstGeom prst="wedgeRoundRectCallout">
            <a:avLst>
              <a:gd name="adj1" fmla="val -11809"/>
              <a:gd name="adj2" fmla="val -47964"/>
              <a:gd name="adj3" fmla="val 16667"/>
            </a:avLst>
          </a:prstGeom>
          <a:ln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Función predefinida (siguiente)</a:t>
            </a:r>
            <a:endParaRPr lang="en-US" dirty="0"/>
          </a:p>
        </p:txBody>
      </p:sp>
      <p:sp>
        <p:nvSpPr>
          <p:cNvPr id="16" name="Llamada rectangular redondeada 15"/>
          <p:cNvSpPr/>
          <p:nvPr/>
        </p:nvSpPr>
        <p:spPr>
          <a:xfrm>
            <a:off x="4648843" y="5883308"/>
            <a:ext cx="3386793" cy="838167"/>
          </a:xfrm>
          <a:prstGeom prst="wedgeRoundRectCallout">
            <a:avLst>
              <a:gd name="adj1" fmla="val -3366"/>
              <a:gd name="adj2" fmla="val -41352"/>
              <a:gd name="adj3" fmla="val 16667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Función definida por el usuario</a:t>
            </a:r>
            <a:endParaRPr lang="en-US" dirty="0"/>
          </a:p>
        </p:txBody>
      </p:sp>
      <p:sp>
        <p:nvSpPr>
          <p:cNvPr id="17" name="Llamada rectangular redondeada 16"/>
          <p:cNvSpPr/>
          <p:nvPr/>
        </p:nvSpPr>
        <p:spPr>
          <a:xfrm>
            <a:off x="8066552" y="4426550"/>
            <a:ext cx="1327387" cy="380429"/>
          </a:xfrm>
          <a:prstGeom prst="wedgeRoundRectCallout">
            <a:avLst>
              <a:gd name="adj1" fmla="val -25356"/>
              <a:gd name="adj2" fmla="val 1074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argumento</a:t>
            </a:r>
            <a:endParaRPr lang="en-US" dirty="0"/>
          </a:p>
        </p:txBody>
      </p:sp>
      <p:sp>
        <p:nvSpPr>
          <p:cNvPr id="18" name="Cerrar llave 17"/>
          <p:cNvSpPr/>
          <p:nvPr/>
        </p:nvSpPr>
        <p:spPr>
          <a:xfrm rot="5400000">
            <a:off x="5830305" y="3937162"/>
            <a:ext cx="686746" cy="3275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errar llave 18"/>
          <p:cNvSpPr/>
          <p:nvPr/>
        </p:nvSpPr>
        <p:spPr>
          <a:xfrm rot="5400000">
            <a:off x="3501849" y="5034349"/>
            <a:ext cx="527309" cy="1031714"/>
          </a:xfrm>
          <a:prstGeom prst="rightBrac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1641176" y="3672348"/>
            <a:ext cx="3876381" cy="128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echa curvada hacia la izquierda 21"/>
          <p:cNvSpPr/>
          <p:nvPr/>
        </p:nvSpPr>
        <p:spPr>
          <a:xfrm rot="16200000">
            <a:off x="4367328" y="3913124"/>
            <a:ext cx="434462" cy="1865996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4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Anexo – Módulo Prelude</a:t>
            </a:r>
            <a:endParaRPr lang="es-AR" sz="3200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63E9764-DAA9-0461-0DB1-FA50886D9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22" y="783920"/>
            <a:ext cx="12072078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módulo Prelude en Haskell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AR" altLang="es-A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un </a:t>
            </a:r>
            <a:r>
              <a:rPr kumimoji="0" lang="es-AR" altLang="es-AR" sz="22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estándar </a:t>
            </a:r>
            <a:r>
              <a:rPr kumimoji="0" lang="es-AR" altLang="es-A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se importa automáticamente al activar el entorno.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AR" altLang="es-A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Proporciona definiciones para operaciones estándar y tipos de datos básicos.</a:t>
            </a:r>
            <a:endParaRPr kumimoji="0" lang="es-AR" altLang="es-A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Características principales: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AR" altLang="es-A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Funciones básicas</a:t>
            </a:r>
            <a:r>
              <a:rPr kumimoji="0" lang="es-AR" altLang="es-A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AR" altLang="es-AR" sz="21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Contiene definiciones para operaciones fundamentales como +, -, *, /, así como funciones de orden superior como </a:t>
            </a:r>
            <a:r>
              <a:rPr kumimoji="0" lang="es-AR" altLang="es-AR" sz="2100" b="0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kumimoji="0" lang="es-AR" altLang="es-AR" sz="21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s-AR" altLang="es-AR" sz="2100" b="0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kumimoji="0" lang="es-AR" altLang="es-AR" sz="21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 </a:t>
            </a:r>
            <a:r>
              <a:rPr kumimoji="0" lang="es-AR" altLang="es-AR" sz="2100" b="0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fold</a:t>
            </a:r>
            <a:r>
              <a:rPr kumimoji="0" lang="es-AR" altLang="es-AR" sz="21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AR" altLang="es-A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datos básicos</a:t>
            </a:r>
            <a:r>
              <a:rPr kumimoji="0" lang="es-AR" altLang="es-A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tipos como Int, Float, Double, </a:t>
            </a:r>
            <a:r>
              <a:rPr lang="es-AR" altLang="es-AR" sz="21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altLang="es-AR" sz="21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altLang="es-AR" sz="21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estructuras de </a:t>
            </a:r>
            <a:r>
              <a:rPr lang="es-AR" altLang="es-AR" sz="21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datos:listas</a:t>
            </a: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tuplas.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AR" altLang="es-A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Clases de tipo estándar</a:t>
            </a:r>
            <a:r>
              <a:rPr kumimoji="0" lang="es-AR" altLang="es-A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marR="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Incluye definiciones clases de tipo importantes como </a:t>
            </a:r>
            <a:r>
              <a:rPr lang="es-AR" altLang="es-AR" sz="21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Ord, Show, </a:t>
            </a:r>
            <a:r>
              <a:rPr lang="es-AR" altLang="es-AR" sz="21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altLang="es-AR" sz="21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entre otras.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s-AR" altLang="es-A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Entrada/Salida básica</a:t>
            </a:r>
            <a:r>
              <a:rPr kumimoji="0" lang="es-AR" altLang="es-A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 funciones básicas de I/O como </a:t>
            </a:r>
            <a:r>
              <a:rPr lang="es-AR" altLang="es-AR" sz="21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putStrLn</a:t>
            </a: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AR" altLang="es-AR" sz="21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s-AR" altLang="es-A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 de flujo</a:t>
            </a:r>
            <a:r>
              <a:rPr kumimoji="0" lang="es-AR" altLang="es-A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Incluye construcciones como </a:t>
            </a:r>
            <a:r>
              <a:rPr lang="es-AR" altLang="es-AR" sz="21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AR" altLang="es-AR" sz="21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-else y guardas.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s-AR" altLang="es-A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Funciones de conversión</a:t>
            </a:r>
            <a:r>
              <a:rPr kumimoji="0" lang="es-AR" altLang="es-A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altLang="es-AR" sz="21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Ofrece funciones para convertir entre diferentes tipos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070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sz="3200" b="1" dirty="0"/>
              <a:t>Anexo – </a:t>
            </a:r>
            <a:r>
              <a:rPr kumimoji="0" lang="es-AR" altLang="es-AR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Func. currificadas (parcializadas) y no currificadas (no parcializadas). </a:t>
            </a:r>
            <a:endParaRPr lang="es-AR" sz="3200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478491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9472C8-3D41-E651-A501-3E34922F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36" y="737753"/>
            <a:ext cx="118872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Funciones currificadas (parcializadas) y no currificadas (no parcializadas).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6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Función parcializada (</a:t>
            </a: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curried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Definición del tipo: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 Unicode MS"/>
              </a:rPr>
              <a:t>suma::</a:t>
            </a: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 Unicode MS"/>
              </a:rPr>
              <a:t> -&gt; </a:t>
            </a: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 Unicode MS"/>
              </a:rPr>
              <a:t> -&gt; </a:t>
            </a: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</a:rPr>
              <a:t>      </a:t>
            </a:r>
          </a:p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(Esta notación indica que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toma dos argumentos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forma secuencial y devuelve un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Implementación: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 x y = x + y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función se define con dos parámetros separados.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de Invocación: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 2 5 ==&gt; 7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 argumentos se pasan de forma separada, sin paréntesis.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 forma aprovecha la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currificación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una característica fundamental de Haskell donde las funciones de múltiples argumentos se tratan como una secuencia de funciones de un solo argumento.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AR" altLang="es-A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Función no parcializada (</a:t>
            </a: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uncurried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Definición del tipo: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 Unicode MS"/>
              </a:rPr>
              <a:t>suma::(</a:t>
            </a: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 Unicode MS"/>
              </a:rPr>
              <a:t>, </a:t>
            </a: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 Unicode MS"/>
              </a:rPr>
              <a:t>) -&gt; </a:t>
            </a: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</a:rPr>
              <a:t>   </a:t>
            </a:r>
          </a:p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(Aquí,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toma una tupla de dos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devuelve un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s-AR" altLang="es-AR" sz="1600" dirty="0">
                <a:latin typeface="Arial" panose="020B0604020202020204" pitchFamily="34" charset="0"/>
              </a:rPr>
              <a:t>)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Implementación: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 (x, y) = x + y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función se define con un único parámetro que es una tupla.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de Invocación: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 (2,5) ==&gt; 7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 argumentos se pasan como una tupla entre paréntesis.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 forma trata los dos argumentos como un solo par, lo cual es menos común en Haskell pero puede ser útil en ciertas situaciones.</a:t>
            </a:r>
          </a:p>
        </p:txBody>
      </p:sp>
    </p:spTree>
    <p:extLst>
      <p:ext uri="{BB962C8B-B14F-4D97-AF65-F5344CB8AC3E}">
        <p14:creationId xmlns:p14="http://schemas.microsoft.com/office/powerpoint/2010/main" val="5802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AR" sz="3200" b="1" dirty="0"/>
              <a:t>Anexo – Errores de tabulación y espacios en Haskell</a:t>
            </a:r>
            <a:endParaRPr lang="es-AR" sz="3200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B252A7-B70F-C17A-BC8F-F960B26EF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79" y="3217306"/>
            <a:ext cx="5677692" cy="164805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AD8CF62-20FC-35CC-0551-8E6E57D915E6}"/>
              </a:ext>
            </a:extLst>
          </p:cNvPr>
          <p:cNvSpPr txBox="1"/>
          <p:nvPr/>
        </p:nvSpPr>
        <p:spPr>
          <a:xfrm>
            <a:off x="171054" y="692727"/>
            <a:ext cx="114303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En Haskell, la indentación es crucial porque la sintaxis del lenguaje depende de ella para estructurar el código.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Los errores más comunes ocurren cuando se mezclan tabulaciones y espacios, ya que </a:t>
            </a:r>
            <a:r>
              <a:rPr lang="es-419" dirty="0">
                <a:solidFill>
                  <a:srgbClr val="0033CC"/>
                </a:solidFill>
              </a:rPr>
              <a:t>Haskell prefiere espacios </a:t>
            </a:r>
            <a:r>
              <a:rPr lang="es-419" dirty="0"/>
              <a:t>y exige consistencia en la indentación.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Además, bloques como </a:t>
            </a:r>
            <a:r>
              <a:rPr lang="es-419" dirty="0" err="1"/>
              <a:t>if</a:t>
            </a:r>
            <a:r>
              <a:rPr lang="es-419" dirty="0"/>
              <a:t>-</a:t>
            </a:r>
            <a:r>
              <a:rPr lang="es-419" dirty="0" err="1"/>
              <a:t>then</a:t>
            </a:r>
            <a:r>
              <a:rPr lang="es-419" dirty="0"/>
              <a:t>-else, </a:t>
            </a:r>
            <a:r>
              <a:rPr lang="es-419" dirty="0" err="1"/>
              <a:t>where</a:t>
            </a:r>
            <a:r>
              <a:rPr lang="es-419" dirty="0"/>
              <a:t>, </a:t>
            </a:r>
            <a:r>
              <a:rPr lang="es-419" dirty="0" err="1"/>
              <a:t>let</a:t>
            </a:r>
            <a:r>
              <a:rPr lang="es-419" dirty="0"/>
              <a:t> y do deben estar correctamente alineados para evitar que el compilador los interprete incorrectamente.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Saltos de línea mal ubicados o indentación incorrecta pueden generar errores o advertencias.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Para evitar estos problemas, </a:t>
            </a:r>
            <a:r>
              <a:rPr lang="es-419" dirty="0">
                <a:solidFill>
                  <a:srgbClr val="0033CC"/>
                </a:solidFill>
              </a:rPr>
              <a:t>es recomendable usar siempre espacios en lugar de tabulaciones.</a:t>
            </a:r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02868A-D249-22F9-EF53-FD3274EB63D2}"/>
              </a:ext>
            </a:extLst>
          </p:cNvPr>
          <p:cNvSpPr txBox="1"/>
          <p:nvPr/>
        </p:nvSpPr>
        <p:spPr>
          <a:xfrm>
            <a:off x="171054" y="2886075"/>
            <a:ext cx="863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Por ejemplo: en el Editor </a:t>
            </a:r>
            <a:r>
              <a:rPr lang="es-419" dirty="0" err="1"/>
              <a:t>NotePad</a:t>
            </a:r>
            <a:r>
              <a:rPr lang="es-419" dirty="0"/>
              <a:t>++, se pueden ver los caracteres ocultos en esta opción…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1344159-8787-B15C-152C-732E45C52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79" y="4865361"/>
            <a:ext cx="4167510" cy="1864638"/>
          </a:xfrm>
          <a:prstGeom prst="rect">
            <a:avLst/>
          </a:prstGeom>
        </p:spPr>
      </p:pic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7B0F0F44-A02B-CDEE-E00F-D64917A26704}"/>
              </a:ext>
            </a:extLst>
          </p:cNvPr>
          <p:cNvSpPr/>
          <p:nvPr/>
        </p:nvSpPr>
        <p:spPr>
          <a:xfrm>
            <a:off x="6605663" y="4724400"/>
            <a:ext cx="3802424" cy="674361"/>
          </a:xfrm>
          <a:prstGeom prst="wedgeRoundRectCallout">
            <a:avLst>
              <a:gd name="adj1" fmla="val -177126"/>
              <a:gd name="adj2" fmla="val 10578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Cuando muestra puntos …</a:t>
            </a:r>
          </a:p>
          <a:p>
            <a:pPr algn="ctr"/>
            <a:r>
              <a:rPr lang="es-419" dirty="0"/>
              <a:t>son espacios en blanco (correcto)</a:t>
            </a:r>
          </a:p>
        </p:txBody>
      </p:sp>
      <p:sp>
        <p:nvSpPr>
          <p:cNvPr id="12" name="Bocadillo: rectángulo con esquinas redondeadas 11">
            <a:extLst>
              <a:ext uri="{FF2B5EF4-FFF2-40B4-BE49-F238E27FC236}">
                <a16:creationId xmlns:a16="http://schemas.microsoft.com/office/drawing/2014/main" id="{E292586D-0B61-A05B-7CD7-4C893DD69FB9}"/>
              </a:ext>
            </a:extLst>
          </p:cNvPr>
          <p:cNvSpPr/>
          <p:nvPr/>
        </p:nvSpPr>
        <p:spPr>
          <a:xfrm>
            <a:off x="6605663" y="5610225"/>
            <a:ext cx="3802424" cy="674361"/>
          </a:xfrm>
          <a:prstGeom prst="wedgeRoundRectCallout">
            <a:avLst>
              <a:gd name="adj1" fmla="val -169361"/>
              <a:gd name="adj2" fmla="val 78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Cuando muestra flecha …</a:t>
            </a:r>
          </a:p>
          <a:p>
            <a:pPr algn="ctr"/>
            <a:r>
              <a:rPr lang="es-419" dirty="0"/>
              <a:t>Es tabulación (da error al compilar)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3329BB-8048-87C7-AEEC-FF53ACD55944}"/>
              </a:ext>
            </a:extLst>
          </p:cNvPr>
          <p:cNvSpPr/>
          <p:nvPr/>
        </p:nvSpPr>
        <p:spPr>
          <a:xfrm>
            <a:off x="828279" y="3205637"/>
            <a:ext cx="381396" cy="2233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8B06E98-6F11-808E-62B7-5F489A7D19B9}"/>
              </a:ext>
            </a:extLst>
          </p:cNvPr>
          <p:cNvSpPr/>
          <p:nvPr/>
        </p:nvSpPr>
        <p:spPr>
          <a:xfrm>
            <a:off x="1114029" y="4612718"/>
            <a:ext cx="1524396" cy="2643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105F1A8-4C5E-F4FF-92B8-C286A9AA1956}"/>
              </a:ext>
            </a:extLst>
          </p:cNvPr>
          <p:cNvSpPr/>
          <p:nvPr/>
        </p:nvSpPr>
        <p:spPr>
          <a:xfrm>
            <a:off x="4490697" y="4603193"/>
            <a:ext cx="2015273" cy="2621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92875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497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sz="3600" dirty="0"/>
              <a:t>Cursos de Haskell</a:t>
            </a:r>
            <a:endParaRPr lang="en-US" sz="3600" dirty="0"/>
          </a:p>
        </p:txBody>
      </p:sp>
      <p:sp>
        <p:nvSpPr>
          <p:cNvPr id="4" name="Flecha curvada hacia abajo 3">
            <a:hlinkClick r:id="rId2" action="ppaction://hlinksldjump"/>
          </p:cNvPr>
          <p:cNvSpPr/>
          <p:nvPr/>
        </p:nvSpPr>
        <p:spPr>
          <a:xfrm rot="5400000">
            <a:off x="11236036" y="145473"/>
            <a:ext cx="817418" cy="554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76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3627" y="201817"/>
            <a:ext cx="11455977" cy="66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altLang="en-US" b="1" u="sng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Video Tutoriales - Cursos de Haskell</a:t>
            </a:r>
          </a:p>
          <a:p>
            <a:endParaRPr lang="es-AR" altLang="en-US" sz="105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Curso de Haskell desde 0 – David </a:t>
            </a:r>
            <a:r>
              <a:rPr lang="es-AR" altLang="en-US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Giordana</a:t>
            </a:r>
            <a:endParaRPr lang="es-AR" altLang="en-US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  <a:hlinkClick r:id="rId3"/>
              </a:rPr>
              <a:t>https://www.youtube.com/playlist?list=PLD2wfKpqmxnkHPK_Tzv80HCwOaYph33pH</a:t>
            </a: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</a:t>
            </a:r>
          </a:p>
          <a:p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Curso Haskell desde 0 – Arnau Gómez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  <a:hlinkClick r:id="rId4"/>
              </a:rPr>
              <a:t>https://www.youtube.com/playlist?list=PLSHyccnBcXI_Lxf6x_cviagPyjN0s1wqo</a:t>
            </a: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</a:t>
            </a:r>
          </a:p>
          <a:p>
            <a:pPr lvl="0"/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Curso Haskell - JotaJotavm</a:t>
            </a:r>
            <a:endParaRPr lang="es-AR" altLang="en-US" dirty="0">
              <a:solidFill>
                <a:schemeClr val="tx2">
                  <a:lumMod val="50000"/>
                </a:schemeClr>
              </a:solidFill>
              <a:latin typeface="Söhne"/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  <a:hlinkClick r:id="rId6"/>
              </a:rPr>
              <a:t>https://www.youtube.com/playlist?list=PLraIUviMMM3fbHLdBJDmBwcNBZd_1Y_hC</a:t>
            </a: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</a:t>
            </a:r>
          </a:p>
          <a:p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Curso Haskell – José de la Cruz - UTN</a:t>
            </a:r>
            <a:endParaRPr lang="es-AR" altLang="en-US" dirty="0">
              <a:solidFill>
                <a:schemeClr val="tx2">
                  <a:lumMod val="50000"/>
                </a:schemeClr>
              </a:solidFill>
              <a:latin typeface="Söhne"/>
              <a:hlinkClick r:id="rId5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  <a:hlinkClick r:id="rId7"/>
              </a:rPr>
              <a:t>https://www.youtube.com/watch?v=Fa2oOEJVYrU&amp;list=PLM5DlFKRabE8L4JOXT_oEvHGPpHItwTIc</a:t>
            </a: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</a:t>
            </a:r>
          </a:p>
          <a:p>
            <a:pPr lvl="0"/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Paradigma de Programación Funcional – Univ. Politécnica de Valencia UPV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  <a:hlinkClick r:id="rId8"/>
              </a:rPr>
              <a:t>https://www.youtube.com/watch?v=OVWT0U3imCU</a:t>
            </a: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</a:t>
            </a:r>
          </a:p>
          <a:p>
            <a:pPr lvl="0"/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Curso Haskell – Gerardo Portillo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  <a:hlinkClick r:id="rId9"/>
              </a:rPr>
              <a:t>https://www.youtube.com/playlist?list=PLyhYnjxSS6Jbq_zx2JsxWrBQDwZU6Own5</a:t>
            </a: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</a:t>
            </a:r>
          </a:p>
          <a:p>
            <a:pPr lvl="0"/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Resolviendo Problemas con Haskell – José Alonso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  <a:hlinkClick r:id="rId10"/>
              </a:rPr>
              <a:t>https://www.youtube.com/playlist?list=PLPIlzBVlfbbEvT2zMWAE6vTvkcJJO-YLr</a:t>
            </a: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  <a:hlinkClick r:id="rId11"/>
              </a:rPr>
              <a:t>https://www.youtube.com/watch?v=mKzZ_IrYoAE&amp;list=PLPIlzBVlfbbElptU1e4jqj1MHBs092-NX</a:t>
            </a: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</a:t>
            </a:r>
          </a:p>
          <a:p>
            <a:pPr lvl="0"/>
            <a:endParaRPr lang="es-AR" altLang="en-US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 lvl="0"/>
            <a:r>
              <a:rPr lang="es-AR" altLang="en-US" b="1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Curso Haskell – html</a:t>
            </a:r>
          </a:p>
          <a:p>
            <a:pPr lvl="0"/>
            <a:endParaRPr lang="es-AR" altLang="en-US" sz="1000" b="1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  <a:hlinkClick r:id="rId12"/>
              </a:rPr>
              <a:t>https://www.haskell.org/documentation/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altLang="en-US" dirty="0">
              <a:solidFill>
                <a:schemeClr val="tx2">
                  <a:lumMod val="50000"/>
                </a:schemeClr>
              </a:solidFill>
              <a:latin typeface="Söhne"/>
              <a:hlinkClick r:id="rId1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  <a:hlinkClick r:id="rId12"/>
              </a:rPr>
              <a:t>http://aprendehaskell.es/main.html</a:t>
            </a:r>
            <a:endParaRPr kumimoji="0" lang="es-AR" altLang="en-US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</p:txBody>
      </p:sp>
      <p:sp>
        <p:nvSpPr>
          <p:cNvPr id="9" name="AutoShape 2" descr="data:image/svg+xml,%3csvg%20xmlns=%27http://www.w3.org/2000/svg%27%20version=%271.1%27%20width=%2730%27%20height=%2730%27/%3e"/>
          <p:cNvSpPr>
            <a:spLocks noChangeAspect="1" noChangeArrowheads="1"/>
          </p:cNvSpPr>
          <p:nvPr/>
        </p:nvSpPr>
        <p:spPr bwMode="auto">
          <a:xfrm>
            <a:off x="57150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Prof. Ariel Villar"/>
          <p:cNvSpPr>
            <a:spLocks noChangeAspect="1" noChangeArrowheads="1"/>
          </p:cNvSpPr>
          <p:nvPr/>
        </p:nvSpPr>
        <p:spPr bwMode="auto">
          <a:xfrm>
            <a:off x="460375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18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27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/>
              <a:t>Bibliografía</a:t>
            </a:r>
            <a:endParaRPr lang="en-US" dirty="0"/>
          </a:p>
        </p:txBody>
      </p:sp>
      <p:sp>
        <p:nvSpPr>
          <p:cNvPr id="4" name="Flecha curvada hacia abajo 3">
            <a:hlinkClick r:id="rId2" action="ppaction://hlinksldjump"/>
          </p:cNvPr>
          <p:cNvSpPr/>
          <p:nvPr/>
        </p:nvSpPr>
        <p:spPr>
          <a:xfrm rot="5400000">
            <a:off x="11236036" y="145473"/>
            <a:ext cx="817418" cy="554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77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775" y="2392610"/>
            <a:ext cx="11455977" cy="132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endParaRPr lang="es-AR" altLang="en-US" sz="360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altLang="en-US" sz="240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</p:txBody>
      </p:sp>
      <p:sp>
        <p:nvSpPr>
          <p:cNvPr id="9" name="AutoShape 2" descr="data:image/svg+xml,%3csvg%20xmlns=%27http://www.w3.org/2000/svg%27%20version=%271.1%27%20width=%2730%27%20height=%2730%27/%3e"/>
          <p:cNvSpPr>
            <a:spLocks noChangeAspect="1" noChangeArrowheads="1"/>
          </p:cNvSpPr>
          <p:nvPr/>
        </p:nvSpPr>
        <p:spPr bwMode="auto">
          <a:xfrm>
            <a:off x="57150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Prof. Ariel Villar"/>
          <p:cNvSpPr>
            <a:spLocks noChangeAspect="1" noChangeArrowheads="1"/>
          </p:cNvSpPr>
          <p:nvPr/>
        </p:nvSpPr>
        <p:spPr bwMode="auto">
          <a:xfrm>
            <a:off x="460375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209550" y="961448"/>
            <a:ext cx="1185920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Example of most Haskell features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4"/>
              </a:rPr>
              <a:t>Introducción</a:t>
            </a:r>
            <a:r>
              <a:rPr lang="en-US" sz="2800" dirty="0">
                <a:hlinkClick r:id="rId4"/>
              </a:rPr>
              <a:t> a Haskell</a:t>
            </a:r>
            <a:r>
              <a:rPr lang="en-US" sz="2800" dirty="0"/>
              <a:t> </a:t>
            </a:r>
            <a:r>
              <a:rPr lang="en-US" sz="2800" dirty="0" err="1">
                <a:hlinkClick r:id="rId5"/>
              </a:rPr>
              <a:t>Archivado</a:t>
            </a:r>
            <a:r>
              <a:rPr lang="en-US" sz="2800" dirty="0"/>
              <a:t> el 5 de </a:t>
            </a:r>
            <a:r>
              <a:rPr lang="en-US" sz="2800" dirty="0" err="1"/>
              <a:t>abril</a:t>
            </a:r>
            <a:r>
              <a:rPr lang="en-US" sz="2800" dirty="0"/>
              <a:t> de 2010 </a:t>
            </a:r>
            <a:r>
              <a:rPr lang="en-US" sz="2800" dirty="0" err="1"/>
              <a:t>en</a:t>
            </a:r>
            <a:r>
              <a:rPr lang="en-US" sz="2800" dirty="0"/>
              <a:t> </a:t>
            </a:r>
            <a:r>
              <a:rPr lang="en-US" sz="2800" dirty="0" err="1">
                <a:hlinkClick r:id="rId6" tooltip="Wayback Machine"/>
              </a:rPr>
              <a:t>Wayback</a:t>
            </a:r>
            <a:r>
              <a:rPr lang="en-US" sz="2800" dirty="0">
                <a:hlinkClick r:id="rId6" tooltip="Wayback Machine"/>
              </a:rPr>
              <a:t> Machine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7"/>
              </a:rPr>
              <a:t>Lenguaje</a:t>
            </a:r>
            <a:r>
              <a:rPr lang="en-US" sz="2800" dirty="0">
                <a:hlinkClick r:id="rId7"/>
              </a:rPr>
              <a:t> de </a:t>
            </a:r>
            <a:r>
              <a:rPr lang="en-US" sz="2800" dirty="0" err="1">
                <a:hlinkClick r:id="rId7"/>
              </a:rPr>
              <a:t>Programación</a:t>
            </a:r>
            <a:r>
              <a:rPr lang="en-US" sz="2800" dirty="0">
                <a:hlinkClick r:id="rId7"/>
              </a:rPr>
              <a:t> </a:t>
            </a:r>
            <a:r>
              <a:rPr lang="en-US" sz="2800" dirty="0" err="1">
                <a:hlinkClick r:id="rId7"/>
              </a:rPr>
              <a:t>Funcional</a:t>
            </a:r>
            <a:r>
              <a:rPr lang="en-US" sz="2800" dirty="0">
                <a:hlinkClick r:id="rId7"/>
              </a:rPr>
              <a:t> Haskell</a:t>
            </a:r>
            <a:r>
              <a:rPr lang="en-US" sz="2800" dirty="0"/>
              <a:t> </a:t>
            </a:r>
            <a:r>
              <a:rPr lang="en-US" sz="2800" dirty="0" err="1"/>
              <a:t>Haskell</a:t>
            </a:r>
            <a:r>
              <a:rPr lang="en-US" sz="2800" dirty="0"/>
              <a:t> </a:t>
            </a:r>
            <a:r>
              <a:rPr lang="en-US" sz="2800" dirty="0" err="1"/>
              <a:t>Básico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8"/>
              </a:rPr>
              <a:t>Una</a:t>
            </a:r>
            <a:r>
              <a:rPr lang="en-US" sz="2800" dirty="0">
                <a:hlinkClick r:id="rId8"/>
              </a:rPr>
              <a:t> </a:t>
            </a:r>
            <a:r>
              <a:rPr lang="en-US" sz="2800" dirty="0" err="1">
                <a:hlinkClick r:id="rId8"/>
              </a:rPr>
              <a:t>Introducción</a:t>
            </a:r>
            <a:r>
              <a:rPr lang="en-US" sz="2800" dirty="0">
                <a:hlinkClick r:id="rId8"/>
              </a:rPr>
              <a:t> </a:t>
            </a:r>
            <a:r>
              <a:rPr lang="en-US" sz="2800" dirty="0" err="1">
                <a:hlinkClick r:id="rId8"/>
              </a:rPr>
              <a:t>Agradable</a:t>
            </a:r>
            <a:r>
              <a:rPr lang="en-US" sz="2800" dirty="0">
                <a:hlinkClick r:id="rId8"/>
              </a:rPr>
              <a:t> a Haskell</a:t>
            </a:r>
            <a:r>
              <a:rPr lang="en-US" sz="2800" dirty="0"/>
              <a:t> </a:t>
            </a:r>
            <a:r>
              <a:rPr lang="en-US" sz="2800" dirty="0" err="1"/>
              <a:t>Versión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español</a:t>
            </a:r>
            <a:r>
              <a:rPr lang="en-US" sz="2800" dirty="0"/>
              <a:t> del </a:t>
            </a:r>
            <a:r>
              <a:rPr lang="en-US" sz="2800" dirty="0" err="1"/>
              <a:t>libro</a:t>
            </a:r>
            <a:r>
              <a:rPr lang="en-US" sz="2800" dirty="0"/>
              <a:t> "A Gentle Introduction to Haskell".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9"/>
              </a:rPr>
              <a:t>¡</a:t>
            </a:r>
            <a:r>
              <a:rPr lang="en-US" sz="2800" dirty="0" err="1">
                <a:hlinkClick r:id="rId9"/>
              </a:rPr>
              <a:t>Aprende</a:t>
            </a:r>
            <a:r>
              <a:rPr lang="en-US" sz="2800" dirty="0">
                <a:hlinkClick r:id="rId9"/>
              </a:rPr>
              <a:t> Haskell </a:t>
            </a:r>
            <a:r>
              <a:rPr lang="en-US" sz="2800" dirty="0" err="1">
                <a:hlinkClick r:id="rId9"/>
              </a:rPr>
              <a:t>por</a:t>
            </a:r>
            <a:r>
              <a:rPr lang="en-US" sz="2800" dirty="0">
                <a:hlinkClick r:id="rId9"/>
              </a:rPr>
              <a:t> el </a:t>
            </a:r>
            <a:r>
              <a:rPr lang="en-US" sz="2800" dirty="0" err="1">
                <a:hlinkClick r:id="rId9"/>
              </a:rPr>
              <a:t>bien</a:t>
            </a:r>
            <a:r>
              <a:rPr lang="en-US" sz="2800" dirty="0">
                <a:hlinkClick r:id="rId9"/>
              </a:rPr>
              <a:t> de </a:t>
            </a:r>
            <a:r>
              <a:rPr lang="en-US" sz="2800" dirty="0" err="1">
                <a:hlinkClick r:id="rId9"/>
              </a:rPr>
              <a:t>todos</a:t>
            </a:r>
            <a:r>
              <a:rPr lang="en-US" sz="2800" dirty="0">
                <a:hlinkClick r:id="rId9"/>
              </a:rPr>
              <a:t>!</a:t>
            </a:r>
            <a:r>
              <a:rPr lang="en-US" sz="2800" dirty="0"/>
              <a:t> </a:t>
            </a:r>
            <a:r>
              <a:rPr lang="en-US" sz="2800" dirty="0" err="1"/>
              <a:t>Traducción</a:t>
            </a:r>
            <a:r>
              <a:rPr lang="en-US" sz="2800" dirty="0"/>
              <a:t> de la </a:t>
            </a:r>
            <a:r>
              <a:rPr lang="en-US" sz="2800" dirty="0" err="1"/>
              <a:t>obra</a:t>
            </a:r>
            <a:r>
              <a:rPr lang="en-US" sz="2800" dirty="0"/>
              <a:t> "Learn you a Haskell for great good".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10"/>
              </a:rPr>
              <a:t>Haskell </a:t>
            </a:r>
            <a:r>
              <a:rPr lang="en-US" sz="2800" dirty="0" err="1">
                <a:hlinkClick r:id="rId10"/>
              </a:rPr>
              <a:t>Básico</a:t>
            </a:r>
            <a:r>
              <a:rPr lang="en-US" sz="2800" dirty="0"/>
              <a:t> </a:t>
            </a:r>
            <a:r>
              <a:rPr lang="en-US" sz="2800" dirty="0" err="1"/>
              <a:t>Curso</a:t>
            </a:r>
            <a:r>
              <a:rPr lang="en-US" sz="2800" dirty="0"/>
              <a:t> de Haskell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09374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0619509" cy="787256"/>
          </a:xfrm>
        </p:spPr>
        <p:txBody>
          <a:bodyPr/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FIN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9613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9900" dirty="0"/>
              <a:t>FIN</a:t>
            </a:r>
            <a:endParaRPr lang="en-US" sz="199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78</a:t>
            </a:fld>
            <a:endParaRPr lang="en-US" dirty="0"/>
          </a:p>
        </p:txBody>
      </p:sp>
      <p:sp>
        <p:nvSpPr>
          <p:cNvPr id="6" name="Flecha curvada hacia abajo 5">
            <a:hlinkClick r:id="rId2" action="ppaction://hlinksldjump"/>
          </p:cNvPr>
          <p:cNvSpPr/>
          <p:nvPr/>
        </p:nvSpPr>
        <p:spPr>
          <a:xfrm rot="5400000">
            <a:off x="11236036" y="145473"/>
            <a:ext cx="817418" cy="554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/>
              <a:t>Trabajando con WinGHCi en Haskell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185E26E-2582-2C55-8072-CD7311B9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04" y="1500441"/>
            <a:ext cx="9660876" cy="3911008"/>
          </a:xfrm>
          <a:prstGeom prst="rect">
            <a:avLst/>
          </a:prstGeom>
        </p:spPr>
      </p:pic>
      <p:sp>
        <p:nvSpPr>
          <p:cNvPr id="10" name="Bocadillo: rectángulo con esquinas redondeadas 9">
            <a:extLst>
              <a:ext uri="{FF2B5EF4-FFF2-40B4-BE49-F238E27FC236}">
                <a16:creationId xmlns:a16="http://schemas.microsoft.com/office/drawing/2014/main" id="{BBFBAE61-BE6A-1F36-F3FF-C005B4479788}"/>
              </a:ext>
            </a:extLst>
          </p:cNvPr>
          <p:cNvSpPr/>
          <p:nvPr/>
        </p:nvSpPr>
        <p:spPr>
          <a:xfrm>
            <a:off x="8610600" y="3905826"/>
            <a:ext cx="3441492" cy="493023"/>
          </a:xfrm>
          <a:prstGeom prst="wedgeRoundRectCallout">
            <a:avLst>
              <a:gd name="adj1" fmla="val -198167"/>
              <a:gd name="adj2" fmla="val 1761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b="1" dirty="0"/>
              <a:t>Llama a la función…</a:t>
            </a:r>
            <a:endParaRPr lang="es-AR" dirty="0"/>
          </a:p>
        </p:txBody>
      </p: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964594E4-1C1E-FEAF-CFA1-5BD736485749}"/>
              </a:ext>
            </a:extLst>
          </p:cNvPr>
          <p:cNvSpPr/>
          <p:nvPr/>
        </p:nvSpPr>
        <p:spPr>
          <a:xfrm>
            <a:off x="1154243" y="692727"/>
            <a:ext cx="2719465" cy="493023"/>
          </a:xfrm>
          <a:prstGeom prst="wedgeRoundRectCallout">
            <a:avLst>
              <a:gd name="adj1" fmla="val -46370"/>
              <a:gd name="adj2" fmla="val 28821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b="1" dirty="0"/>
              <a:t>Carga el archivo .</a:t>
            </a:r>
            <a:r>
              <a:rPr lang="es-AR" sz="2400" b="1" dirty="0" err="1"/>
              <a:t>hs</a:t>
            </a:r>
            <a:endParaRPr lang="es-AR" sz="1600" b="1" dirty="0"/>
          </a:p>
        </p:txBody>
      </p:sp>
      <p:sp>
        <p:nvSpPr>
          <p:cNvPr id="13" name="Bocadillo: rectángulo con esquinas redondeadas 12">
            <a:extLst>
              <a:ext uri="{FF2B5EF4-FFF2-40B4-BE49-F238E27FC236}">
                <a16:creationId xmlns:a16="http://schemas.microsoft.com/office/drawing/2014/main" id="{62ED4494-E63B-A9A5-CF59-52AA0F5F1A3A}"/>
              </a:ext>
            </a:extLst>
          </p:cNvPr>
          <p:cNvSpPr/>
          <p:nvPr/>
        </p:nvSpPr>
        <p:spPr>
          <a:xfrm>
            <a:off x="4137284" y="647699"/>
            <a:ext cx="2968053" cy="493023"/>
          </a:xfrm>
          <a:prstGeom prst="wedgeRoundRectCallout">
            <a:avLst>
              <a:gd name="adj1" fmla="val -29054"/>
              <a:gd name="adj2" fmla="val 28821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b="1" dirty="0"/>
              <a:t>Recarga el archivo .</a:t>
            </a:r>
            <a:r>
              <a:rPr lang="es-AR" sz="2400" b="1" dirty="0" err="1"/>
              <a:t>hs</a:t>
            </a:r>
            <a:endParaRPr lang="es-AR" sz="1600" b="1" dirty="0"/>
          </a:p>
        </p:txBody>
      </p:sp>
      <p:sp>
        <p:nvSpPr>
          <p:cNvPr id="14" name="Bocadillo: rectángulo con esquinas redondeadas 13">
            <a:extLst>
              <a:ext uri="{FF2B5EF4-FFF2-40B4-BE49-F238E27FC236}">
                <a16:creationId xmlns:a16="http://schemas.microsoft.com/office/drawing/2014/main" id="{809C00B9-E53B-0071-6531-8DBC0C35B914}"/>
              </a:ext>
            </a:extLst>
          </p:cNvPr>
          <p:cNvSpPr/>
          <p:nvPr/>
        </p:nvSpPr>
        <p:spPr>
          <a:xfrm>
            <a:off x="7480092" y="689171"/>
            <a:ext cx="2968053" cy="493023"/>
          </a:xfrm>
          <a:prstGeom prst="wedgeRoundRectCallout">
            <a:avLst>
              <a:gd name="adj1" fmla="val -129559"/>
              <a:gd name="adj2" fmla="val 2821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b="1" dirty="0"/>
              <a:t>Edita el archivo .</a:t>
            </a:r>
            <a:r>
              <a:rPr lang="es-AR" sz="2400" b="1" dirty="0" err="1"/>
              <a:t>hs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224592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Comandos por consola GHCI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C9C77B9-E4E1-4861-91F4-4C6029CE37F6}"/>
              </a:ext>
            </a:extLst>
          </p:cNvPr>
          <p:cNvSpPr/>
          <p:nvPr/>
        </p:nvSpPr>
        <p:spPr>
          <a:xfrm>
            <a:off x="134912" y="1385454"/>
            <a:ext cx="673220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C:\haskell&gt;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</a:rPr>
              <a:t>ghci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 "ejercicios.hs"</a:t>
            </a:r>
          </a:p>
          <a:p>
            <a:pPr lvl="1"/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GHCi, version 8.2.2: http://www.haskell.org/ghc/  :? for help</a:t>
            </a:r>
          </a:p>
          <a:p>
            <a:pPr lvl="1"/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[1 of 1] Compiling Main         ( ejercicios.hs, interpreted )</a:t>
            </a:r>
          </a:p>
          <a:p>
            <a:pPr lvl="1"/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Ok, one module loaded.</a:t>
            </a:r>
          </a:p>
          <a:p>
            <a:endParaRPr lang="en-US" sz="2400" dirty="0"/>
          </a:p>
          <a:p>
            <a:r>
              <a:rPr lang="en-US" sz="2400" dirty="0"/>
              <a:t>*Main&gt;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:l ejercicios.hs</a:t>
            </a:r>
          </a:p>
          <a:p>
            <a:pPr lvl="1"/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[1 of 1] Compiling Main         ( ejercicios.hs, interpreted )</a:t>
            </a:r>
          </a:p>
          <a:p>
            <a:pPr lvl="1"/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Ok, one module loaded.</a:t>
            </a:r>
          </a:p>
          <a:p>
            <a:r>
              <a:rPr lang="en-US" sz="2400" dirty="0"/>
              <a:t>*Main&gt;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:q</a:t>
            </a:r>
          </a:p>
          <a:p>
            <a:pPr lvl="1"/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Leaving GHCi.</a:t>
            </a:r>
          </a:p>
          <a:p>
            <a:r>
              <a:rPr lang="en-US" sz="2400" dirty="0"/>
              <a:t>C:\haskell&gt;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F9C5C6-F226-8948-3B79-465EF6C57176}"/>
              </a:ext>
            </a:extLst>
          </p:cNvPr>
          <p:cNvSpPr txBox="1"/>
          <p:nvPr/>
        </p:nvSpPr>
        <p:spPr>
          <a:xfrm>
            <a:off x="134912" y="692727"/>
            <a:ext cx="8437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u="sng" dirty="0"/>
              <a:t>Repaso de algunos comandos importantes por consola de Haskell</a:t>
            </a: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id="{A65A1A64-0B93-0F67-4814-7D88E4638485}"/>
              </a:ext>
            </a:extLst>
          </p:cNvPr>
          <p:cNvSpPr/>
          <p:nvPr/>
        </p:nvSpPr>
        <p:spPr>
          <a:xfrm>
            <a:off x="7015398" y="1154392"/>
            <a:ext cx="4237958" cy="631246"/>
          </a:xfrm>
          <a:prstGeom prst="wedgeRectCallout">
            <a:avLst>
              <a:gd name="adj1" fmla="val -108964"/>
              <a:gd name="adj2" fmla="val 2450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Inicializa el Interprete </a:t>
            </a:r>
            <a:r>
              <a:rPr lang="es-419" b="1" dirty="0"/>
              <a:t>GHCI </a:t>
            </a:r>
            <a:r>
              <a:rPr lang="es-419" dirty="0"/>
              <a:t>de Haskell</a:t>
            </a:r>
          </a:p>
          <a:p>
            <a:pPr algn="ctr"/>
            <a:r>
              <a:rPr lang="es-419" dirty="0"/>
              <a:t>y carga el archive “ejercicios.hs”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39815508-8D2B-DB4A-C170-523EC8FA6110}"/>
              </a:ext>
            </a:extLst>
          </p:cNvPr>
          <p:cNvSpPr/>
          <p:nvPr/>
        </p:nvSpPr>
        <p:spPr>
          <a:xfrm>
            <a:off x="6343339" y="3208915"/>
            <a:ext cx="3715061" cy="631246"/>
          </a:xfrm>
          <a:prstGeom prst="wedgeRectCallout">
            <a:avLst>
              <a:gd name="adj1" fmla="val -131560"/>
              <a:gd name="adj2" fmla="val 292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2400" b="1" dirty="0">
                <a:latin typeface="Bell MT" panose="02020503060305020303" pitchFamily="18" charset="0"/>
              </a:rPr>
              <a:t>:l</a:t>
            </a:r>
            <a:r>
              <a:rPr lang="es-419" sz="2400" b="1" dirty="0"/>
              <a:t>   </a:t>
            </a:r>
            <a:r>
              <a:rPr lang="es-419" dirty="0"/>
              <a:t>o  </a:t>
            </a:r>
            <a:r>
              <a:rPr lang="es-419" sz="2000" b="1" dirty="0">
                <a:latin typeface="Bell MT" panose="02020503060305020303" pitchFamily="18" charset="0"/>
              </a:rPr>
              <a:t>:load   </a:t>
            </a:r>
          </a:p>
          <a:p>
            <a:r>
              <a:rPr lang="es-419" dirty="0"/>
              <a:t>carga o recarga el programa en </a:t>
            </a:r>
            <a:r>
              <a:rPr lang="es-419" b="1" dirty="0"/>
              <a:t>GHCi</a:t>
            </a:r>
          </a:p>
        </p:txBody>
      </p:sp>
      <p:sp>
        <p:nvSpPr>
          <p:cNvPr id="14" name="Bocadillo: rectángulo 13">
            <a:extLst>
              <a:ext uri="{FF2B5EF4-FFF2-40B4-BE49-F238E27FC236}">
                <a16:creationId xmlns:a16="http://schemas.microsoft.com/office/drawing/2014/main" id="{86FE5AD5-9EC8-9DD2-5349-C561FC0CA01C}"/>
              </a:ext>
            </a:extLst>
          </p:cNvPr>
          <p:cNvSpPr/>
          <p:nvPr/>
        </p:nvSpPr>
        <p:spPr>
          <a:xfrm>
            <a:off x="6295869" y="4336985"/>
            <a:ext cx="3715061" cy="631246"/>
          </a:xfrm>
          <a:prstGeom prst="wedgeRectCallout">
            <a:avLst>
              <a:gd name="adj1" fmla="val -173120"/>
              <a:gd name="adj2" fmla="val 268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2400" b="1" dirty="0">
                <a:latin typeface="Bell MT" panose="02020503060305020303" pitchFamily="18" charset="0"/>
              </a:rPr>
              <a:t>:q</a:t>
            </a:r>
            <a:r>
              <a:rPr lang="es-419" sz="2400" b="1" dirty="0"/>
              <a:t>   </a:t>
            </a:r>
            <a:r>
              <a:rPr lang="es-419" dirty="0"/>
              <a:t>o  </a:t>
            </a:r>
            <a:r>
              <a:rPr lang="es-419" sz="2000" b="1" dirty="0">
                <a:latin typeface="Bell MT" panose="02020503060305020303" pitchFamily="18" charset="0"/>
              </a:rPr>
              <a:t>:</a:t>
            </a:r>
            <a:r>
              <a:rPr lang="en-IE" sz="2000" b="1" dirty="0">
                <a:latin typeface="Bell MT" panose="02020503060305020303" pitchFamily="18" charset="0"/>
              </a:rPr>
              <a:t>quit</a:t>
            </a:r>
            <a:r>
              <a:rPr lang="es-419" sz="2000" b="1" dirty="0">
                <a:latin typeface="Bell MT" panose="02020503060305020303" pitchFamily="18" charset="0"/>
              </a:rPr>
              <a:t>   </a:t>
            </a:r>
          </a:p>
          <a:p>
            <a:r>
              <a:rPr lang="es-419" dirty="0"/>
              <a:t>Sale del interprete </a:t>
            </a:r>
            <a:r>
              <a:rPr lang="es-419" b="1" dirty="0"/>
              <a:t>GHCi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711EB52-A825-8510-73AD-B521A355E854}"/>
              </a:ext>
            </a:extLst>
          </p:cNvPr>
          <p:cNvSpPr txBox="1"/>
          <p:nvPr/>
        </p:nvSpPr>
        <p:spPr>
          <a:xfrm>
            <a:off x="8153399" y="5966085"/>
            <a:ext cx="270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hlinkClick r:id="rId3" action="ppaction://hlinksldjump"/>
              </a:rPr>
              <a:t>Ver Anexo Comandos GHCI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35412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7703</TotalTime>
  <Words>5055</Words>
  <Application>Microsoft Office PowerPoint</Application>
  <PresentationFormat>Panorámica</PresentationFormat>
  <Paragraphs>1002</Paragraphs>
  <Slides>78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79" baseType="lpstr">
      <vt:lpstr>Tema de Office</vt:lpstr>
      <vt:lpstr>Presentación</vt:lpstr>
      <vt:lpstr>Índice – Repaso de Temas – Ejemplos de ejercicios prácticos</vt:lpstr>
      <vt:lpstr>Repaso – IDE - Haskell</vt:lpstr>
      <vt:lpstr>Trabajando con Visual Studio Code en Haskell</vt:lpstr>
      <vt:lpstr>Función sumarSiguiente - Ejemplo de funciones básicas</vt:lpstr>
      <vt:lpstr>Función sumarSiguiente - Ejemplo de funciones básicas</vt:lpstr>
      <vt:lpstr>Trabajando con WinGHCi en Haskell</vt:lpstr>
      <vt:lpstr>Trabajando con WinGHCi en Haskell</vt:lpstr>
      <vt:lpstr>Comandos por consola GHCI</vt:lpstr>
      <vt:lpstr>Repaso de la Sintaxis de definición de Funciones</vt:lpstr>
      <vt:lpstr>Repaso de la Sintaxis en Haskell</vt:lpstr>
      <vt:lpstr>Repaso de la Sintaxis en Haskell</vt:lpstr>
      <vt:lpstr>Repaso de la Sintaxis en Haskell</vt:lpstr>
      <vt:lpstr>Repaso de Ejercicios básicos</vt:lpstr>
      <vt:lpstr>Ejercicio01</vt:lpstr>
      <vt:lpstr>Ejercicio01 Función sumarSiguiente - Ejemplo de funciones básicas</vt:lpstr>
      <vt:lpstr>Ejercicio01 Función sumarSiguiente – Uso de WinGHCi</vt:lpstr>
      <vt:lpstr>Ejercicio02</vt:lpstr>
      <vt:lpstr>Ejercicio02 Función Calcular Superficie</vt:lpstr>
      <vt:lpstr>Ejercicio 02 - Función superficie – Repaso de funciones básicas</vt:lpstr>
      <vt:lpstr>Ejercicio03</vt:lpstr>
      <vt:lpstr>Ejercicio03 - Función perímetro</vt:lpstr>
      <vt:lpstr>Ejercicio04</vt:lpstr>
      <vt:lpstr>Ejercicio04 - Función …..</vt:lpstr>
      <vt:lpstr>Repaso de Estructuras de Control en Haskell</vt:lpstr>
      <vt:lpstr>Estructuras de Control en Haskell</vt:lpstr>
      <vt:lpstr>Ejercicio05</vt:lpstr>
      <vt:lpstr>Ejercicio05 – Ejemplo – if - Estructuras de Control</vt:lpstr>
      <vt:lpstr>Ejercicio05 – Ejemplo – case - Estructuras de Control</vt:lpstr>
      <vt:lpstr>Ejercicio05 – Ejemplo – guardas - Estructuras de Control</vt:lpstr>
      <vt:lpstr>Repaso del concepto de Recursión</vt:lpstr>
      <vt:lpstr>Repaso del concepto de Recursión</vt:lpstr>
      <vt:lpstr>Repaso del concepto de Recursión</vt:lpstr>
      <vt:lpstr>Ejercicio05 – Ejemplo – guardas - Estructuras de Control</vt:lpstr>
      <vt:lpstr>Ejercicio06</vt:lpstr>
      <vt:lpstr>Ejercicio06 – Manejo de Listas en Haskell..</vt:lpstr>
      <vt:lpstr>Ejercicio06 – Manejo de Listas en Haskell..</vt:lpstr>
      <vt:lpstr>Ejercicio06 – Manejo de Listas en Haskell..</vt:lpstr>
      <vt:lpstr>Más ejemplos</vt:lpstr>
      <vt:lpstr>Ejercicio07 – Sucesión de Fibonacci en Haskell..</vt:lpstr>
      <vt:lpstr>Ejercicio08 – Ejemplo de la estructura if en Haskell..</vt:lpstr>
      <vt:lpstr>Ejercicio08 – Ejemplo de guardas en Haskell..</vt:lpstr>
      <vt:lpstr>Ejercicio08 – Ejemplo de la estructura “case” en Haskell..</vt:lpstr>
      <vt:lpstr>Repaso del Listas en Haskell</vt:lpstr>
      <vt:lpstr>Repaso del Listas en Haskell</vt:lpstr>
      <vt:lpstr>Ejercicio09 – Ejemplo de “listas” en Haskell..</vt:lpstr>
      <vt:lpstr>Ejercicio10 – Ejemplo de Funciones Predefinidas de “listas” en Haskell..</vt:lpstr>
      <vt:lpstr>Ejercicio10 – Ejemplo de Funciones Predefinidas de “listas” en Haskell..</vt:lpstr>
      <vt:lpstr>Ejercicio10 – Ejemplo de Funciones Predefinidas de “listas” en Haskell..</vt:lpstr>
      <vt:lpstr>Ejercicio10 – Ejemplo de Funciones Predefinidas de “listas” en Haskell..</vt:lpstr>
      <vt:lpstr>Ejercicio10 – Ejemplo de Funciones Predefinidas de “listas” en Haskell..</vt:lpstr>
      <vt:lpstr>Más ejemplos</vt:lpstr>
      <vt:lpstr>Ejercicio11 – Más ejemplos de ejercicios en Haskell..</vt:lpstr>
      <vt:lpstr>Listas por Comprensión</vt:lpstr>
      <vt:lpstr>Listas por Comprensión - Repaso</vt:lpstr>
      <vt:lpstr>Listas por Comprensión - Repaso</vt:lpstr>
      <vt:lpstr>Listas por Comprensión - Ejemplos</vt:lpstr>
      <vt:lpstr>Listas por Comprensión - Ejemplos</vt:lpstr>
      <vt:lpstr>Clasificación de Funciones</vt:lpstr>
      <vt:lpstr>Clasificación de Funciones - repaso</vt:lpstr>
      <vt:lpstr>repaso Funciones Puras - ejemplos</vt:lpstr>
      <vt:lpstr>repaso – Funciones de Orden Superior - ejemplos</vt:lpstr>
      <vt:lpstr>repaso – Funciones Lambda- ejemplos</vt:lpstr>
      <vt:lpstr>repaso – Funciones Lambda- ejemplos</vt:lpstr>
      <vt:lpstr>Anexo</vt:lpstr>
      <vt:lpstr>Anexo - Ejemplo de funciones básicas</vt:lpstr>
      <vt:lpstr>Anexo - Comandos GHCI</vt:lpstr>
      <vt:lpstr>Anexo – Contraejemplo de funciones “no puras” paradigma imperativo</vt:lpstr>
      <vt:lpstr>Repaso de Aplicación de Funciones</vt:lpstr>
      <vt:lpstr>Repaso de Aplicación de Funciones</vt:lpstr>
      <vt:lpstr>Repaso de Aplicación de Funciones</vt:lpstr>
      <vt:lpstr>Anexo - Uso de funciones combinadas</vt:lpstr>
      <vt:lpstr>Anexo – Módulo Prelude</vt:lpstr>
      <vt:lpstr>Anexo – Func. currificadas (parcializadas) y no currificadas (no parcializadas). </vt:lpstr>
      <vt:lpstr>Anexo – Errores de tabulación y espacios en Haskell</vt:lpstr>
      <vt:lpstr>Cursos de Haskell</vt:lpstr>
      <vt:lpstr>Bibliografía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Usuario</dc:creator>
  <cp:lastModifiedBy>Ariel Villar</cp:lastModifiedBy>
  <cp:revision>366</cp:revision>
  <dcterms:created xsi:type="dcterms:W3CDTF">2023-03-26T14:14:23Z</dcterms:created>
  <dcterms:modified xsi:type="dcterms:W3CDTF">2024-10-15T11:31:13Z</dcterms:modified>
</cp:coreProperties>
</file>