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63" r:id="rId3"/>
    <p:sldId id="297" r:id="rId4"/>
    <p:sldId id="269" r:id="rId5"/>
    <p:sldId id="261" r:id="rId6"/>
    <p:sldId id="298" r:id="rId7"/>
    <p:sldId id="299" r:id="rId8"/>
    <p:sldId id="302" r:id="rId9"/>
    <p:sldId id="300" r:id="rId10"/>
    <p:sldId id="303" r:id="rId11"/>
    <p:sldId id="304" r:id="rId12"/>
    <p:sldId id="305" r:id="rId13"/>
    <p:sldId id="306" r:id="rId14"/>
    <p:sldId id="278" r:id="rId15"/>
  </p:sldIdLst>
  <p:sldSz cx="9144000" cy="5143500" type="screen16x9"/>
  <p:notesSz cx="6858000" cy="9144000"/>
  <p:embeddedFontLst>
    <p:embeddedFont>
      <p:font typeface="Barlow" pitchFamily="2" charset="77"/>
      <p:regular r:id="rId17"/>
      <p:bold r:id="rId18"/>
      <p:italic r:id="rId19"/>
      <p:boldItalic r:id="rId20"/>
    </p:embeddedFont>
    <p:embeddedFont>
      <p:font typeface="Barlow Light" panose="020F030202020403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playfair display" pitchFamily="2" charset="77"/>
      <p:regular r:id="rId29"/>
      <p:bold r:id="rId30"/>
      <p:italic r:id="rId31"/>
      <p:boldItalic r:id="rId32"/>
    </p:embeddedFont>
    <p:embeddedFont>
      <p:font typeface="Raleway Thin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8"/>
    <p:restoredTop sz="95838" autoAdjust="0"/>
  </p:normalViewPr>
  <p:slideViewPr>
    <p:cSldViewPr snapToGrid="0">
      <p:cViewPr varScale="1">
        <p:scale>
          <a:sx n="189" d="100"/>
          <a:sy n="189" d="100"/>
        </p:scale>
        <p:origin x="130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91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668549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uelcortinhas/house-price-prediction-seattle" TargetMode="External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s://www.listendata.com/2020/11/zip-code-to-latitude-and-longitud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House Price Prediction Project</a:t>
            </a:r>
            <a:endParaRPr sz="4000" dirty="0"/>
          </a:p>
        </p:txBody>
      </p:sp>
      <p:sp>
        <p:nvSpPr>
          <p:cNvPr id="2" name="Google Shape;4734;p49">
            <a:extLst>
              <a:ext uri="{FF2B5EF4-FFF2-40B4-BE49-F238E27FC236}">
                <a16:creationId xmlns:a16="http://schemas.microsoft.com/office/drawing/2014/main" id="{0AE93285-19EA-26D1-AD0E-0101366B3133}"/>
              </a:ext>
            </a:extLst>
          </p:cNvPr>
          <p:cNvSpPr/>
          <p:nvPr/>
        </p:nvSpPr>
        <p:spPr>
          <a:xfrm>
            <a:off x="4029501" y="1966114"/>
            <a:ext cx="515848" cy="49979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03428-6441-9AEA-28F6-79ACBDA45455}"/>
              </a:ext>
            </a:extLst>
          </p:cNvPr>
          <p:cNvSpPr txBox="1"/>
          <p:nvPr/>
        </p:nvSpPr>
        <p:spPr>
          <a:xfrm>
            <a:off x="1859478" y="3316306"/>
            <a:ext cx="31912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By: Tomas H, Rita E, Sandra N, </a:t>
            </a:r>
            <a:r>
              <a:rPr lang="en-US" sz="1300" dirty="0" err="1"/>
              <a:t>Ihechi</a:t>
            </a:r>
            <a:r>
              <a:rPr lang="en-US" sz="1300" dirty="0"/>
              <a:t> D</a:t>
            </a:r>
            <a:endParaRPr lang="en-CA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3606-3969-B2B8-0BF6-9407DC56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2:Analysis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E6B34-CF7B-A9BE-7CFB-8852D3671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359" y="1860579"/>
            <a:ext cx="4885765" cy="2857204"/>
          </a:xfrm>
        </p:spPr>
        <p:txBody>
          <a:bodyPr/>
          <a:lstStyle/>
          <a:p>
            <a:r>
              <a:rPr lang="en-US" sz="1400" dirty="0"/>
              <a:t>A few changes were made to improve the model, which includes:</a:t>
            </a:r>
          </a:p>
          <a:p>
            <a:pPr marL="571500" indent="-457200">
              <a:buAutoNum type="arabicPeriod"/>
            </a:pPr>
            <a:r>
              <a:rPr lang="en-US" sz="1400" dirty="0"/>
              <a:t>Combining the train and the test data frame to create our own split for the model.</a:t>
            </a:r>
          </a:p>
          <a:p>
            <a:pPr marL="571500" indent="-457200">
              <a:buAutoNum type="arabicPeriod"/>
            </a:pPr>
            <a:r>
              <a:rPr lang="en-US" sz="1400" dirty="0"/>
              <a:t>New features were added: Population and Average Income Per Household.</a:t>
            </a:r>
          </a:p>
          <a:p>
            <a:pPr marL="571500" indent="-457200">
              <a:buAutoNum type="arabicPeriod"/>
            </a:pPr>
            <a:r>
              <a:rPr lang="en-US" sz="1400" dirty="0"/>
              <a:t>The X values of the data were scaled.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86E7-F1D2-1C03-B5F4-EAE94052A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57D5843-EDA1-5657-61C5-85555E29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644" y="1090195"/>
            <a:ext cx="3425265" cy="1312838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EB6233C2-DC44-CB0D-4060-0A35BE5A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124" y="2656219"/>
            <a:ext cx="3425266" cy="126592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C4D8AF1-BE90-847E-F56D-940EDE877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29" y="4152291"/>
            <a:ext cx="3173506" cy="61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8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37A7-B85A-9FF4-2BFD-9290250A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13B5-C4AC-5AC6-B45B-A3E8BF3D5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586753"/>
            <a:ext cx="4545106" cy="281681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CA" sz="140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  <a:cs typeface="Al Bayan Plain" pitchFamily="2" charset="-78"/>
              </a:rPr>
              <a:t>Linear Regression model: the model score is 24%. It is still poor but there is a slight improvement compared to the previous result we attained. The mean absolute error is approximately 274821.3 with the root mean squared error of approximately 1019983.08.</a:t>
            </a: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Random Forest model: the mean absolute error was approximately 294627.4 and the root mean squared error was approximately 542.80</a:t>
            </a: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-apple-system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CA" sz="1400" i="0" dirty="0">
                <a:solidFill>
                  <a:schemeClr val="bg2">
                    <a:lumMod val="50000"/>
                  </a:schemeClr>
                </a:solidFill>
                <a:effectLst/>
                <a:latin typeface="Barlow" pitchFamily="2" charset="77"/>
              </a:rPr>
              <a:t>KN Regression model: The mean absolute error was approximately 500116.05 and the root mean squared error was approximately 707.19.</a:t>
            </a:r>
            <a:endParaRPr lang="en-CA" sz="1600" dirty="0">
              <a:solidFill>
                <a:schemeClr val="bg2">
                  <a:lumMod val="50000"/>
                </a:schemeClr>
              </a:solidFill>
              <a:latin typeface="Barlow" pitchFamily="2" charset="77"/>
              <a:cs typeface="Al Bayan Plain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817DB-53F6-C34E-B34B-227982A82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AA73237-E6B1-FA2D-CC0E-9C0D67AF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682" y="630948"/>
            <a:ext cx="2621789" cy="1843679"/>
          </a:xfrm>
          <a:prstGeom prst="rect">
            <a:avLst/>
          </a:prstGeom>
        </p:spPr>
      </p:pic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59E3E4A-786D-944E-1D36-2BC550D6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591" y="2593560"/>
            <a:ext cx="2697973" cy="108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1B604-11FC-68B2-B5BD-F79EE067ED93}"/>
              </a:ext>
            </a:extLst>
          </p:cNvPr>
          <p:cNvSpPr txBox="1"/>
          <p:nvPr/>
        </p:nvSpPr>
        <p:spPr>
          <a:xfrm>
            <a:off x="5002306" y="99306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EDAF1-407F-48E6-28C8-C1EB320ABF2D}"/>
              </a:ext>
            </a:extLst>
          </p:cNvPr>
          <p:cNvSpPr txBox="1"/>
          <p:nvPr/>
        </p:nvSpPr>
        <p:spPr>
          <a:xfrm>
            <a:off x="5002306" y="282713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C4320-9C44-7037-51BB-4B7CB25B128B}"/>
              </a:ext>
            </a:extLst>
          </p:cNvPr>
          <p:cNvSpPr txBox="1"/>
          <p:nvPr/>
        </p:nvSpPr>
        <p:spPr>
          <a:xfrm>
            <a:off x="5002306" y="411985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pic>
        <p:nvPicPr>
          <p:cNvPr id="13" name="Picture 12" descr="Graphical user interface, text, application, chat or text message, email&#10;&#10;Description automatically generated">
            <a:extLst>
              <a:ext uri="{FF2B5EF4-FFF2-40B4-BE49-F238E27FC236}">
                <a16:creationId xmlns:a16="http://schemas.microsoft.com/office/drawing/2014/main" id="{1800F311-3FC5-2AD7-115B-7DDE7FC58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682" y="3676260"/>
            <a:ext cx="2620082" cy="135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5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91B9-DE4A-600E-C732-D326A893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Future Analysis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E0373-2AB1-EBAB-AE25-84F9EC6C6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Evaluate the performance of the model by adding and removing different features.</a:t>
            </a:r>
          </a:p>
          <a:p>
            <a:r>
              <a:rPr lang="en-US" sz="1200" dirty="0"/>
              <a:t>Testing and comparing newer models.</a:t>
            </a:r>
          </a:p>
          <a:p>
            <a:r>
              <a:rPr lang="en-US" sz="1200" dirty="0"/>
              <a:t>Evaluating the model using multiple train/test split to improve performance.</a:t>
            </a:r>
          </a:p>
          <a:p>
            <a:r>
              <a:rPr lang="en-US" sz="1200" dirty="0"/>
              <a:t>Combining multiple models instead of using a single model for prediction.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81A18-B08B-FC56-3F8C-361953A52E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78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DEA7-9D07-DF2C-6B8A-9AC480A2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Ideas that can be done differently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B787-ED4E-8B27-BC05-89CCEE5AC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Continue developing the model to achieve a higher accuracy score.</a:t>
            </a:r>
          </a:p>
          <a:p>
            <a:r>
              <a:rPr lang="en-US" sz="1200" dirty="0"/>
              <a:t>Build a more complex dashboard with more diagrams.</a:t>
            </a:r>
          </a:p>
          <a:p>
            <a:r>
              <a:rPr lang="en-US" sz="1200" dirty="0"/>
              <a:t>Adding/dropping more features based on importance for the model.</a:t>
            </a:r>
          </a:p>
          <a:p>
            <a:r>
              <a:rPr lang="en-US" sz="1200" dirty="0"/>
              <a:t>Using a different dataset that is larger and contains a longer time span.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B5A77-60AA-921E-2A12-F7ED6C5EA1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929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2372821" y="1202438"/>
            <a:ext cx="5042899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2372822" y="2021059"/>
            <a:ext cx="5368482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   Any questions?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Please email or message us on Slack.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1505389" y="1614749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2000" b="1" dirty="0"/>
              <a:t>Hot topic!</a:t>
            </a:r>
            <a:r>
              <a:rPr lang="en-CA" sz="2000" b="1" i="0" dirty="0">
                <a:solidFill>
                  <a:srgbClr val="000000"/>
                </a:solidFill>
                <a:effectLst/>
                <a:latin typeface="playfair display" panose="020B0604020202020204" pitchFamily="2" charset="0"/>
              </a:rPr>
              <a:t>🔥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 housing market is widely talked about, especially since the start of the COVID-19 pandemic.</a:t>
            </a:r>
            <a:endParaRPr dirty="0"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6868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we choose this topic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5066815" y="1593968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/>
              <a:t>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 are all impacted by the housing market in one way or another so this is an important topic for us.</a:t>
            </a:r>
            <a:endParaRPr dirty="0"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115" name="Google Shape;5341;p50">
            <a:extLst>
              <a:ext uri="{FF2B5EF4-FFF2-40B4-BE49-F238E27FC236}">
                <a16:creationId xmlns:a16="http://schemas.microsoft.com/office/drawing/2014/main" id="{DA0BB2BB-4E87-676D-EFEF-F2DAC3931E90}"/>
              </a:ext>
            </a:extLst>
          </p:cNvPr>
          <p:cNvGrpSpPr/>
          <p:nvPr/>
        </p:nvGrpSpPr>
        <p:grpSpPr>
          <a:xfrm>
            <a:off x="5936672" y="1691046"/>
            <a:ext cx="312413" cy="271857"/>
            <a:chOff x="10914672" y="5489861"/>
            <a:chExt cx="719842" cy="720102"/>
          </a:xfrm>
        </p:grpSpPr>
        <p:sp>
          <p:nvSpPr>
            <p:cNvPr id="1116" name="Google Shape;5342;p50">
              <a:extLst>
                <a:ext uri="{FF2B5EF4-FFF2-40B4-BE49-F238E27FC236}">
                  <a16:creationId xmlns:a16="http://schemas.microsoft.com/office/drawing/2014/main" id="{28A9A5B4-8C2C-7BF9-8E36-04D2E1BE35FB}"/>
                </a:ext>
              </a:extLst>
            </p:cNvPr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5343;p50">
              <a:extLst>
                <a:ext uri="{FF2B5EF4-FFF2-40B4-BE49-F238E27FC236}">
                  <a16:creationId xmlns:a16="http://schemas.microsoft.com/office/drawing/2014/main" id="{8F86EC40-B689-CAB1-7BA9-8CD1D11AA277}"/>
                </a:ext>
              </a:extLst>
            </p:cNvPr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5344;p50">
              <a:extLst>
                <a:ext uri="{FF2B5EF4-FFF2-40B4-BE49-F238E27FC236}">
                  <a16:creationId xmlns:a16="http://schemas.microsoft.com/office/drawing/2014/main" id="{2099AA45-5C27-25E7-D78C-A7C42957AB77}"/>
                </a:ext>
              </a:extLst>
            </p:cNvPr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5345;p50">
              <a:extLst>
                <a:ext uri="{FF2B5EF4-FFF2-40B4-BE49-F238E27FC236}">
                  <a16:creationId xmlns:a16="http://schemas.microsoft.com/office/drawing/2014/main" id="{0571FF3E-4B06-14E5-D532-84607A952A5C}"/>
                </a:ext>
              </a:extLst>
            </p:cNvPr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5346;p50">
              <a:extLst>
                <a:ext uri="{FF2B5EF4-FFF2-40B4-BE49-F238E27FC236}">
                  <a16:creationId xmlns:a16="http://schemas.microsoft.com/office/drawing/2014/main" id="{2DF3C73C-ADD6-8E01-8756-7D9F82E7397B}"/>
                </a:ext>
              </a:extLst>
            </p:cNvPr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5347;p50">
              <a:extLst>
                <a:ext uri="{FF2B5EF4-FFF2-40B4-BE49-F238E27FC236}">
                  <a16:creationId xmlns:a16="http://schemas.microsoft.com/office/drawing/2014/main" id="{FD7DE2A9-C578-D1F1-3F02-7AAEDAEFDAAE}"/>
                </a:ext>
              </a:extLst>
            </p:cNvPr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5348;p50">
              <a:extLst>
                <a:ext uri="{FF2B5EF4-FFF2-40B4-BE49-F238E27FC236}">
                  <a16:creationId xmlns:a16="http://schemas.microsoft.com/office/drawing/2014/main" id="{291C77FB-FBEC-A4DB-AD72-AC486CD033D8}"/>
                </a:ext>
              </a:extLst>
            </p:cNvPr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5349;p50">
              <a:extLst>
                <a:ext uri="{FF2B5EF4-FFF2-40B4-BE49-F238E27FC236}">
                  <a16:creationId xmlns:a16="http://schemas.microsoft.com/office/drawing/2014/main" id="{03D2B77F-EFC0-939A-877D-D9E2D6A1419F}"/>
                </a:ext>
              </a:extLst>
            </p:cNvPr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5350;p50">
              <a:extLst>
                <a:ext uri="{FF2B5EF4-FFF2-40B4-BE49-F238E27FC236}">
                  <a16:creationId xmlns:a16="http://schemas.microsoft.com/office/drawing/2014/main" id="{BC7CBA72-DC76-F38F-4E9B-356C3AE90041}"/>
                </a:ext>
              </a:extLst>
            </p:cNvPr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5351;p50">
              <a:extLst>
                <a:ext uri="{FF2B5EF4-FFF2-40B4-BE49-F238E27FC236}">
                  <a16:creationId xmlns:a16="http://schemas.microsoft.com/office/drawing/2014/main" id="{CF0EB1F2-340B-9BBD-E819-63BD9C4AEBBC}"/>
                </a:ext>
              </a:extLst>
            </p:cNvPr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5352;p50">
              <a:extLst>
                <a:ext uri="{FF2B5EF4-FFF2-40B4-BE49-F238E27FC236}">
                  <a16:creationId xmlns:a16="http://schemas.microsoft.com/office/drawing/2014/main" id="{FD8BA91E-3D2D-FA86-174E-84DE08570565}"/>
                </a:ext>
              </a:extLst>
            </p:cNvPr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5353;p50">
              <a:extLst>
                <a:ext uri="{FF2B5EF4-FFF2-40B4-BE49-F238E27FC236}">
                  <a16:creationId xmlns:a16="http://schemas.microsoft.com/office/drawing/2014/main" id="{942F09B8-F12A-11F1-4D42-F5C358FF08E5}"/>
                </a:ext>
              </a:extLst>
            </p:cNvPr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 we plan to answer</a:t>
            </a:r>
            <a:endParaRPr dirty="0"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94632" y="1957750"/>
            <a:ext cx="5443889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/>
            <a:r>
              <a:rPr lang="en-US" sz="2000" i="0" dirty="0">
                <a:solidFill>
                  <a:srgbClr val="000000"/>
                </a:solidFill>
                <a:effectLst/>
                <a:latin typeface="Barlow Light" panose="00000400000000000000" pitchFamily="2" charset="0"/>
              </a:rPr>
              <a:t>How accurately can a model predict the sale price of  a house?</a:t>
            </a:r>
            <a:r>
              <a:rPr lang="en" sz="2000" dirty="0">
                <a:latin typeface="Barlow Light" panose="00000400000000000000" pitchFamily="2" charset="0"/>
              </a:rPr>
              <a:t>  </a:t>
            </a:r>
          </a:p>
          <a:p>
            <a:pPr marL="342900"/>
            <a:r>
              <a:rPr lang="en" sz="2000" dirty="0">
                <a:solidFill>
                  <a:srgbClr val="000000"/>
                </a:solidFill>
                <a:latin typeface="Barlow Light" panose="00000400000000000000" pitchFamily="2" charset="0"/>
              </a:rPr>
              <a:t>What are the most important features that can impact the price of a house? </a:t>
            </a:r>
            <a:endParaRPr lang="en-CA" sz="2000" dirty="0">
              <a:solidFill>
                <a:srgbClr val="000000"/>
              </a:solidFill>
              <a:latin typeface="Barlow Light" panose="00000400000000000000" pitchFamily="2" charset="0"/>
            </a:endParaRPr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28" name="Google Shape;383;p14">
            <a:extLst>
              <a:ext uri="{FF2B5EF4-FFF2-40B4-BE49-F238E27FC236}">
                <a16:creationId xmlns:a16="http://schemas.microsoft.com/office/drawing/2014/main" id="{A5F42499-89C1-B9D1-A958-097C88205712}"/>
              </a:ext>
            </a:extLst>
          </p:cNvPr>
          <p:cNvGrpSpPr/>
          <p:nvPr/>
        </p:nvGrpSpPr>
        <p:grpSpPr>
          <a:xfrm>
            <a:off x="6554016" y="1893812"/>
            <a:ext cx="885996" cy="2673675"/>
            <a:chOff x="5678143" y="1151382"/>
            <a:chExt cx="345795" cy="1043508"/>
          </a:xfrm>
        </p:grpSpPr>
        <p:sp>
          <p:nvSpPr>
            <p:cNvPr id="1129" name="Google Shape;384;p14">
              <a:extLst>
                <a:ext uri="{FF2B5EF4-FFF2-40B4-BE49-F238E27FC236}">
                  <a16:creationId xmlns:a16="http://schemas.microsoft.com/office/drawing/2014/main" id="{8A00D35B-E514-6CBD-DCA7-3853CE92DF60}"/>
                </a:ext>
              </a:extLst>
            </p:cNvPr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385;p14">
              <a:extLst>
                <a:ext uri="{FF2B5EF4-FFF2-40B4-BE49-F238E27FC236}">
                  <a16:creationId xmlns:a16="http://schemas.microsoft.com/office/drawing/2014/main" id="{69CDA709-C89D-E970-FE69-08C32388CA9C}"/>
                </a:ext>
              </a:extLst>
            </p:cNvPr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386;p14">
              <a:extLst>
                <a:ext uri="{FF2B5EF4-FFF2-40B4-BE49-F238E27FC236}">
                  <a16:creationId xmlns:a16="http://schemas.microsoft.com/office/drawing/2014/main" id="{9545A6B4-9542-552C-2A81-64317247F1DA}"/>
                </a:ext>
              </a:extLst>
            </p:cNvPr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387;p14">
              <a:extLst>
                <a:ext uri="{FF2B5EF4-FFF2-40B4-BE49-F238E27FC236}">
                  <a16:creationId xmlns:a16="http://schemas.microsoft.com/office/drawing/2014/main" id="{BF9D2F9F-218E-8AF8-E0C6-2B7420F64DA4}"/>
                </a:ext>
              </a:extLst>
            </p:cNvPr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388;p14">
              <a:extLst>
                <a:ext uri="{FF2B5EF4-FFF2-40B4-BE49-F238E27FC236}">
                  <a16:creationId xmlns:a16="http://schemas.microsoft.com/office/drawing/2014/main" id="{9A4C42C8-5C8F-1F14-2D77-B1C98553181F}"/>
                </a:ext>
              </a:extLst>
            </p:cNvPr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389;p14">
              <a:extLst>
                <a:ext uri="{FF2B5EF4-FFF2-40B4-BE49-F238E27FC236}">
                  <a16:creationId xmlns:a16="http://schemas.microsoft.com/office/drawing/2014/main" id="{9C1A9349-1CFD-03AB-D173-35BE3156E155}"/>
                </a:ext>
              </a:extLst>
            </p:cNvPr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390;p14">
              <a:extLst>
                <a:ext uri="{FF2B5EF4-FFF2-40B4-BE49-F238E27FC236}">
                  <a16:creationId xmlns:a16="http://schemas.microsoft.com/office/drawing/2014/main" id="{E5315112-4BEF-C7DA-8D5E-67DED130675B}"/>
                </a:ext>
              </a:extLst>
            </p:cNvPr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391;p14">
              <a:extLst>
                <a:ext uri="{FF2B5EF4-FFF2-40B4-BE49-F238E27FC236}">
                  <a16:creationId xmlns:a16="http://schemas.microsoft.com/office/drawing/2014/main" id="{8F1AB772-6A85-61D4-6BF6-FD1C720084B2}"/>
                </a:ext>
              </a:extLst>
            </p:cNvPr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392;p14">
              <a:extLst>
                <a:ext uri="{FF2B5EF4-FFF2-40B4-BE49-F238E27FC236}">
                  <a16:creationId xmlns:a16="http://schemas.microsoft.com/office/drawing/2014/main" id="{95875545-3C6F-9130-B0CE-7C006E24BD03}"/>
                </a:ext>
              </a:extLst>
            </p:cNvPr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393;p14">
              <a:extLst>
                <a:ext uri="{FF2B5EF4-FFF2-40B4-BE49-F238E27FC236}">
                  <a16:creationId xmlns:a16="http://schemas.microsoft.com/office/drawing/2014/main" id="{87F9B0FE-71EB-7EFD-2E9B-63063A230F01}"/>
                </a:ext>
              </a:extLst>
            </p:cNvPr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394;p14">
              <a:extLst>
                <a:ext uri="{FF2B5EF4-FFF2-40B4-BE49-F238E27FC236}">
                  <a16:creationId xmlns:a16="http://schemas.microsoft.com/office/drawing/2014/main" id="{B49C0C8A-05D8-4717-9EC7-49CDC33CD0C7}"/>
                </a:ext>
              </a:extLst>
            </p:cNvPr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395;p14">
              <a:extLst>
                <a:ext uri="{FF2B5EF4-FFF2-40B4-BE49-F238E27FC236}">
                  <a16:creationId xmlns:a16="http://schemas.microsoft.com/office/drawing/2014/main" id="{BA91633C-84E3-7EBB-7184-4CB7174F89D4}"/>
                </a:ext>
              </a:extLst>
            </p:cNvPr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396;p14">
              <a:extLst>
                <a:ext uri="{FF2B5EF4-FFF2-40B4-BE49-F238E27FC236}">
                  <a16:creationId xmlns:a16="http://schemas.microsoft.com/office/drawing/2014/main" id="{7DDFD3CA-27DF-3638-E280-6B98C6A339E2}"/>
                </a:ext>
              </a:extLst>
            </p:cNvPr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397;p14">
              <a:extLst>
                <a:ext uri="{FF2B5EF4-FFF2-40B4-BE49-F238E27FC236}">
                  <a16:creationId xmlns:a16="http://schemas.microsoft.com/office/drawing/2014/main" id="{511FD4EC-EEDA-CC40-A1F4-572152EF8E6A}"/>
                </a:ext>
              </a:extLst>
            </p:cNvPr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398;p14">
              <a:extLst>
                <a:ext uri="{FF2B5EF4-FFF2-40B4-BE49-F238E27FC236}">
                  <a16:creationId xmlns:a16="http://schemas.microsoft.com/office/drawing/2014/main" id="{987786F9-8153-F503-0015-091DA5CDB9AD}"/>
                </a:ext>
              </a:extLst>
            </p:cNvPr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399;p14">
              <a:extLst>
                <a:ext uri="{FF2B5EF4-FFF2-40B4-BE49-F238E27FC236}">
                  <a16:creationId xmlns:a16="http://schemas.microsoft.com/office/drawing/2014/main" id="{FD3B6CD5-AA15-4A90-01CE-4CDE9259B2F8}"/>
                </a:ext>
              </a:extLst>
            </p:cNvPr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400;p14">
              <a:extLst>
                <a:ext uri="{FF2B5EF4-FFF2-40B4-BE49-F238E27FC236}">
                  <a16:creationId xmlns:a16="http://schemas.microsoft.com/office/drawing/2014/main" id="{D181AA03-0F49-6A56-000E-11FB0058F0D2}"/>
                </a:ext>
              </a:extLst>
            </p:cNvPr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47" name="Graphic 1146" descr="A cloud though bubble">
            <a:extLst>
              <a:ext uri="{FF2B5EF4-FFF2-40B4-BE49-F238E27FC236}">
                <a16:creationId xmlns:a16="http://schemas.microsoft.com/office/drawing/2014/main" id="{EB8BECC6-5F49-96A9-FD42-DD6904E0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7805" y="1009500"/>
            <a:ext cx="991656" cy="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60218" y="204053"/>
            <a:ext cx="7966364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  <a:latin typeface="Raleway Thin" pitchFamily="2" charset="0"/>
              </a:rPr>
              <a:t>Dataset Used: </a:t>
            </a:r>
            <a:r>
              <a:rPr lang="en-US" sz="2000" b="1" dirty="0">
                <a:solidFill>
                  <a:schemeClr val="bg1"/>
                </a:solidFill>
                <a:latin typeface="Raleway Thin" pitchFamily="2" charset="0"/>
              </a:rPr>
              <a:t>R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Raleway Thin" pitchFamily="2" charset="0"/>
              </a:rPr>
              <a:t>eal dataset of house prices sold in Seattle, Washington, USA between August and December 2022</a:t>
            </a:r>
            <a:endParaRPr sz="2000" b="1" dirty="0">
              <a:solidFill>
                <a:schemeClr val="bg1"/>
              </a:solidFill>
              <a:latin typeface="Raleway Thin" pitchFamily="2" charset="0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843327" y="1697180"/>
            <a:ext cx="1054749" cy="306117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Seattle, Washington</a:t>
            </a:r>
            <a:endParaRPr sz="1000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4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399816" y="1295304"/>
            <a:ext cx="4513815" cy="3560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-US" sz="1300" b="1" dirty="0"/>
              <a:t>First dataset</a:t>
            </a:r>
            <a:r>
              <a:rPr lang="en-US" sz="1300" dirty="0"/>
              <a:t>: Well-structured testing and training CSV files from Kaggle (</a:t>
            </a:r>
            <a:r>
              <a:rPr lang="en-US" sz="1300" dirty="0">
                <a:hlinkClick r:id="rId3"/>
              </a:rPr>
              <a:t>dataset link</a:t>
            </a:r>
            <a:r>
              <a:rPr lang="en-US" sz="1300" dirty="0"/>
              <a:t>)</a:t>
            </a:r>
          </a:p>
          <a:p>
            <a:pPr lvl="1"/>
            <a:r>
              <a:rPr lang="en-US" sz="1300" dirty="0"/>
              <a:t>8 columns: ‘beds’, ‘baths’, ‘size’, ‘size_units’,   ‘lot_size’, ‘lot_size_units’, ‘zip_code’,  and ‘price’</a:t>
            </a:r>
          </a:p>
          <a:p>
            <a:pPr lvl="1"/>
            <a:r>
              <a:rPr lang="en-US" sz="1300" dirty="0"/>
              <a:t>Target column is ‘price’, and all other columns are the features</a:t>
            </a:r>
          </a:p>
          <a:p>
            <a:r>
              <a:rPr lang="en-US" sz="1300" b="1" dirty="0"/>
              <a:t>Second dataset</a:t>
            </a:r>
            <a:r>
              <a:rPr lang="en-US" sz="1300" dirty="0"/>
              <a:t>: All Zip Codes in the United States with their coordinates (</a:t>
            </a:r>
            <a:r>
              <a:rPr lang="en-US" sz="1300" dirty="0">
                <a:hlinkClick r:id="rId4"/>
              </a:rPr>
              <a:t>dataset link</a:t>
            </a:r>
            <a:r>
              <a:rPr lang="en-US" sz="1300" dirty="0"/>
              <a:t>) </a:t>
            </a:r>
          </a:p>
          <a:p>
            <a:pPr lvl="1"/>
            <a:r>
              <a:rPr lang="en-US" sz="1300" dirty="0"/>
              <a:t>Used VLOOKUP in Excel to find the corresponding coordinates (‘</a:t>
            </a:r>
            <a:r>
              <a:rPr lang="en-US" sz="1300" dirty="0" err="1"/>
              <a:t>lat</a:t>
            </a:r>
            <a:r>
              <a:rPr lang="en-US" sz="1300" dirty="0"/>
              <a:t>’, ‘</a:t>
            </a:r>
            <a:r>
              <a:rPr lang="en-US" sz="1300" dirty="0" err="1"/>
              <a:t>lon</a:t>
            </a:r>
            <a:r>
              <a:rPr lang="en-US" sz="1300" dirty="0"/>
              <a:t>’) from the second dataset to the Zip Code in the first dataset (testing and training files)</a:t>
            </a:r>
          </a:p>
          <a:p>
            <a:pPr lvl="1"/>
            <a:r>
              <a:rPr lang="en-US" sz="1300" dirty="0"/>
              <a:t>File was then merged with the testing and training files using Pandas to create the final Data Frame</a:t>
            </a:r>
          </a:p>
          <a:p>
            <a:pPr marL="571500" lvl="1" indent="0">
              <a:buNone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F40007F2-2D5F-3056-00DA-1A264552BD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3"/>
          <a:stretch/>
        </p:blipFill>
        <p:spPr>
          <a:xfrm>
            <a:off x="5148007" y="1212178"/>
            <a:ext cx="1728095" cy="181504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7EC77F7-EA57-2303-C61D-084D81FB8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6089" y="1226032"/>
            <a:ext cx="1728095" cy="173364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3DE523A-3A91-9210-4A8D-FAD0CAA11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618" y="3084030"/>
            <a:ext cx="3879273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7340-62FE-85CE-715D-4A8BFFC2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5600"/>
            <a:ext cx="6487706" cy="686651"/>
          </a:xfrm>
        </p:spPr>
        <p:txBody>
          <a:bodyPr/>
          <a:lstStyle/>
          <a:p>
            <a:r>
              <a:rPr lang="en-US" dirty="0"/>
              <a:t>Tools &amp; Technologies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6A0AE-1818-D6D8-F4EB-896FB4D9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01435"/>
            <a:ext cx="6117412" cy="2640900"/>
          </a:xfrm>
        </p:spPr>
        <p:txBody>
          <a:bodyPr/>
          <a:lstStyle/>
          <a:p>
            <a:r>
              <a:rPr lang="en-US" dirty="0"/>
              <a:t>Visualization: Tableau, Seaborn, Matplotlib</a:t>
            </a:r>
          </a:p>
          <a:p>
            <a:r>
              <a:rPr lang="en-US" dirty="0"/>
              <a:t>Data Analysis: Jupyter Notebook, Excel</a:t>
            </a:r>
          </a:p>
          <a:p>
            <a:r>
              <a:rPr lang="en-US" dirty="0"/>
              <a:t>Algorithms: Linear Regression, Random Forest Regression, k-Nearest Neighbours (k-NN)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EC28B-476D-2710-774B-D50906A5BF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pSp>
        <p:nvGrpSpPr>
          <p:cNvPr id="5" name="Google Shape;119;p17">
            <a:extLst>
              <a:ext uri="{FF2B5EF4-FFF2-40B4-BE49-F238E27FC236}">
                <a16:creationId xmlns:a16="http://schemas.microsoft.com/office/drawing/2014/main" id="{78D17066-73B6-35E1-A21B-DB6C6CD13EAB}"/>
              </a:ext>
            </a:extLst>
          </p:cNvPr>
          <p:cNvGrpSpPr/>
          <p:nvPr/>
        </p:nvGrpSpPr>
        <p:grpSpPr>
          <a:xfrm>
            <a:off x="5971952" y="1217509"/>
            <a:ext cx="2714848" cy="3653541"/>
            <a:chOff x="5503615" y="983605"/>
            <a:chExt cx="3588221" cy="4828894"/>
          </a:xfrm>
        </p:grpSpPr>
        <p:pic>
          <p:nvPicPr>
            <p:cNvPr id="6" name="Google Shape;120;p17">
              <a:extLst>
                <a:ext uri="{FF2B5EF4-FFF2-40B4-BE49-F238E27FC236}">
                  <a16:creationId xmlns:a16="http://schemas.microsoft.com/office/drawing/2014/main" id="{B6CC723C-1F87-2541-6BBA-2308827FC08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1;p17">
              <a:extLst>
                <a:ext uri="{FF2B5EF4-FFF2-40B4-BE49-F238E27FC236}">
                  <a16:creationId xmlns:a16="http://schemas.microsoft.com/office/drawing/2014/main" id="{438DD6C6-5286-88CB-013D-25AE5961896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3295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569F-7050-A9B2-E2C3-E77EE94D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20185"/>
            <a:ext cx="7499445" cy="727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Using Seaborn, we were able to gather insights on the relationships between factors by creating different types of diagrams. </a:t>
            </a:r>
            <a:endParaRPr lang="en-CA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0774BFD-B47A-AA14-09EF-B0281DF1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18" y="2392443"/>
            <a:ext cx="8343882" cy="19111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A7786-18A4-6576-3394-D28C05054B6D}"/>
              </a:ext>
            </a:extLst>
          </p:cNvPr>
          <p:cNvSpPr txBox="1"/>
          <p:nvPr/>
        </p:nvSpPr>
        <p:spPr>
          <a:xfrm>
            <a:off x="3719014" y="1992333"/>
            <a:ext cx="118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  <a:sym typeface="Barlow Light"/>
              </a:rPr>
              <a:t>Pairplot</a:t>
            </a:r>
            <a:endParaRPr lang="en-CA" sz="2000" b="1" u="sng" dirty="0">
              <a:solidFill>
                <a:schemeClr val="dk1"/>
              </a:solidFill>
              <a:latin typeface="Barlow Light"/>
              <a:sym typeface="Barlow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12861-C7D9-8214-AF95-2C1C00B938EF}"/>
              </a:ext>
            </a:extLst>
          </p:cNvPr>
          <p:cNvSpPr txBox="1"/>
          <p:nvPr/>
        </p:nvSpPr>
        <p:spPr>
          <a:xfrm>
            <a:off x="2296234" y="4371286"/>
            <a:ext cx="3821374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Diagrams showing price against the different features.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7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8717-70C8-287D-BA89-CBE1507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6933063" cy="1082700"/>
          </a:xfrm>
        </p:spPr>
        <p:txBody>
          <a:bodyPr/>
          <a:lstStyle/>
          <a:p>
            <a:r>
              <a:rPr lang="en-CA" sz="4000" dirty="0"/>
              <a:t>Data Exploration Phase Cont.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DC5E-FC63-7E56-ABC9-A180A95691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BB14187-B01C-48DD-CD73-99688EC07E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8"/>
          <a:stretch/>
        </p:blipFill>
        <p:spPr>
          <a:xfrm>
            <a:off x="5032421" y="1512250"/>
            <a:ext cx="3250657" cy="25829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CB5A36-97CB-11F1-0C65-0F375A76CECA}"/>
              </a:ext>
            </a:extLst>
          </p:cNvPr>
          <p:cNvSpPr txBox="1"/>
          <p:nvPr/>
        </p:nvSpPr>
        <p:spPr>
          <a:xfrm>
            <a:off x="1884502" y="1149014"/>
            <a:ext cx="89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Bar</a:t>
            </a:r>
            <a:r>
              <a:rPr lang="en-US" sz="1800" b="1" u="sng" dirty="0">
                <a:solidFill>
                  <a:schemeClr val="dk1"/>
                </a:solidFill>
                <a:latin typeface="Barlow Light"/>
              </a:rPr>
              <a:t> </a:t>
            </a:r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Plot</a:t>
            </a:r>
            <a:endParaRPr lang="en-CA" sz="1800" b="1" u="sng" dirty="0">
              <a:solidFill>
                <a:schemeClr val="dk1"/>
              </a:solidFill>
              <a:latin typeface="Barlow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9E6FE-2BAE-7F62-1E50-B148FD29329C}"/>
              </a:ext>
            </a:extLst>
          </p:cNvPr>
          <p:cNvSpPr txBox="1"/>
          <p:nvPr/>
        </p:nvSpPr>
        <p:spPr>
          <a:xfrm>
            <a:off x="6169161" y="1164403"/>
            <a:ext cx="1320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dk1"/>
                </a:solidFill>
                <a:latin typeface="Barlow Light"/>
              </a:rPr>
              <a:t>Heatmap</a:t>
            </a:r>
            <a:endParaRPr lang="en-CA" sz="2000" b="1" u="sng" dirty="0">
              <a:solidFill>
                <a:schemeClr val="dk1"/>
              </a:solidFill>
              <a:latin typeface="Barlow Light"/>
            </a:endParaRPr>
          </a:p>
        </p:txBody>
      </p: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37D5101-CA6B-859E-27FF-E7CEA303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6" y="1530538"/>
            <a:ext cx="3530251" cy="2742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5CEA43-D7E3-4612-C0AD-1ED3CB2D4A23}"/>
              </a:ext>
            </a:extLst>
          </p:cNvPr>
          <p:cNvSpPr txBox="1"/>
          <p:nvPr/>
        </p:nvSpPr>
        <p:spPr>
          <a:xfrm>
            <a:off x="726935" y="432789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Bar plot illustrating the relationship between price and zip codes.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31FE4-C387-9D6E-33EF-58A46794550B}"/>
              </a:ext>
            </a:extLst>
          </p:cNvPr>
          <p:cNvSpPr txBox="1"/>
          <p:nvPr/>
        </p:nvSpPr>
        <p:spPr>
          <a:xfrm>
            <a:off x="4977557" y="4327891"/>
            <a:ext cx="338464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Barlow Light" panose="00000400000000000000" pitchFamily="2" charset="0"/>
              </a:rPr>
              <a:t>Heatmap showing correlations between each of the features. </a:t>
            </a:r>
            <a:endParaRPr lang="en-CA" sz="1200" dirty="0">
              <a:latin typeface="Barlow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4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BD4F-372E-BD11-9F32-6806F30B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Phase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C677B-63D7-2C13-3AB2-ED5F0073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61129"/>
            <a:ext cx="3964675" cy="3497474"/>
          </a:xfrm>
        </p:spPr>
        <p:txBody>
          <a:bodyPr/>
          <a:lstStyle/>
          <a:p>
            <a:r>
              <a:rPr lang="en-US" sz="1300" dirty="0"/>
              <a:t>Our linear regression model performed poorly overall with a model train score of 0.21 and test score of 0.13. </a:t>
            </a:r>
          </a:p>
          <a:p>
            <a:r>
              <a:rPr lang="en-US" sz="1300" dirty="0"/>
              <a:t>The mean absolute error (MAE) was also very high with a score of 306819.77 and a root mean squared error (RMSE) of 553.91. </a:t>
            </a:r>
          </a:p>
          <a:p>
            <a:r>
              <a:rPr lang="en-US" sz="1300" dirty="0"/>
              <a:t>While we are not satisfied with these scores, we achieved our goal of building a simple functioning model for deliverable 2. </a:t>
            </a:r>
          </a:p>
          <a:p>
            <a:r>
              <a:rPr lang="en-US" sz="1300" dirty="0"/>
              <a:t>For deliverable 3, we plan to use scaling, adding more features, and trying different models to determine the best model to use.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AFAD2-B493-34B3-DEEB-C45DC4B919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335EAA-AF27-A022-9928-BE02FB98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41132"/>
            <a:ext cx="3830036" cy="346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73162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728</Words>
  <Application>Microsoft Macintosh PowerPoint</Application>
  <PresentationFormat>On-screen Show (16:9)</PresentationFormat>
  <Paragraphs>79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Raleway Thin</vt:lpstr>
      <vt:lpstr>playfair display</vt:lpstr>
      <vt:lpstr>Calibri</vt:lpstr>
      <vt:lpstr>Wingdings</vt:lpstr>
      <vt:lpstr>Barlow Light</vt:lpstr>
      <vt:lpstr>-apple-system</vt:lpstr>
      <vt:lpstr>Barlow</vt:lpstr>
      <vt:lpstr>Gaoler template</vt:lpstr>
      <vt:lpstr>House Price Prediction Project</vt:lpstr>
      <vt:lpstr>Why did we choose this topic?</vt:lpstr>
      <vt:lpstr>Questions we plan to answer</vt:lpstr>
      <vt:lpstr>Dataset Used: Real dataset of house prices sold in Seattle, Washington, USA between August and December 2022</vt:lpstr>
      <vt:lpstr>Dataset Description</vt:lpstr>
      <vt:lpstr>Tools &amp; Technologies </vt:lpstr>
      <vt:lpstr>Data Exploration Phase</vt:lpstr>
      <vt:lpstr>Data Exploration Phase Cont.</vt:lpstr>
      <vt:lpstr>Analysis Phase</vt:lpstr>
      <vt:lpstr>Part 2:Analysis Phase</vt:lpstr>
      <vt:lpstr>Results</vt:lpstr>
      <vt:lpstr>Future Analysis Recommendations</vt:lpstr>
      <vt:lpstr>Ideas that can be done differently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Project</dc:title>
  <dc:creator>Tomas Habte</dc:creator>
  <cp:lastModifiedBy>Rita Ezeoke</cp:lastModifiedBy>
  <cp:revision>98</cp:revision>
  <dcterms:modified xsi:type="dcterms:W3CDTF">2023-02-08T03:00:24Z</dcterms:modified>
</cp:coreProperties>
</file>