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09" r:id="rId3"/>
    <p:sldId id="263" r:id="rId4"/>
    <p:sldId id="297" r:id="rId5"/>
    <p:sldId id="269" r:id="rId6"/>
    <p:sldId id="261" r:id="rId7"/>
    <p:sldId id="298" r:id="rId8"/>
    <p:sldId id="299" r:id="rId9"/>
    <p:sldId id="302" r:id="rId10"/>
    <p:sldId id="307" r:id="rId11"/>
    <p:sldId id="300" r:id="rId12"/>
    <p:sldId id="303" r:id="rId13"/>
    <p:sldId id="304" r:id="rId14"/>
    <p:sldId id="305" r:id="rId15"/>
    <p:sldId id="306" r:id="rId16"/>
    <p:sldId id="310" r:id="rId17"/>
    <p:sldId id="278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8"/>
    <p:restoredTop sz="95838" autoAdjust="0"/>
  </p:normalViewPr>
  <p:slideViewPr>
    <p:cSldViewPr snapToGrid="0">
      <p:cViewPr varScale="1">
        <p:scale>
          <a:sx n="140" d="100"/>
          <a:sy n="140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187184" cy="1082700"/>
          </a:xfrm>
        </p:spPr>
        <p:txBody>
          <a:bodyPr/>
          <a:lstStyle/>
          <a:p>
            <a:r>
              <a:rPr lang="en-US" dirty="0"/>
              <a:t>Model 1: 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4322065" cy="3497474"/>
          </a:xfrm>
        </p:spPr>
        <p:txBody>
          <a:bodyPr/>
          <a:lstStyle/>
          <a:p>
            <a:r>
              <a:rPr lang="en-US" sz="1500" dirty="0"/>
              <a:t>Since we already had the test and train data CSV files, we performed the following steps: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Defined the features and target variables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Split the train and test data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Fitted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F9295A-0296-C9A5-B892-751AFB2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7"/>
          <a:stretch/>
        </p:blipFill>
        <p:spPr>
          <a:xfrm>
            <a:off x="5407152" y="1240560"/>
            <a:ext cx="3073506" cy="10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3792ACB-E6C2-B78B-751E-0B1D5ACF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52" y="2516019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114BE-E582-7112-A5F3-BC61EF7C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3744986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51685-90BC-554B-504D-849D0B5CC56F}"/>
              </a:ext>
            </a:extLst>
          </p:cNvPr>
          <p:cNvSpPr txBox="1"/>
          <p:nvPr/>
        </p:nvSpPr>
        <p:spPr>
          <a:xfrm>
            <a:off x="5049399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AB6E6-4C08-76F9-25D1-6557B645006C}"/>
              </a:ext>
            </a:extLst>
          </p:cNvPr>
          <p:cNvSpPr txBox="1"/>
          <p:nvPr/>
        </p:nvSpPr>
        <p:spPr>
          <a:xfrm>
            <a:off x="5056223" y="2417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302B-C24B-20D4-D051-0B57F257DCC6}"/>
              </a:ext>
            </a:extLst>
          </p:cNvPr>
          <p:cNvSpPr txBox="1"/>
          <p:nvPr/>
        </p:nvSpPr>
        <p:spPr>
          <a:xfrm>
            <a:off x="5063047" y="36341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293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2424"/>
            <a:ext cx="7187184" cy="1082700"/>
          </a:xfrm>
        </p:spPr>
        <p:txBody>
          <a:bodyPr/>
          <a:lstStyle/>
          <a:p>
            <a:r>
              <a:rPr lang="en-US" dirty="0"/>
              <a:t>Model 1: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339057"/>
          </a:xfrm>
        </p:spPr>
        <p:txBody>
          <a:bodyPr/>
          <a:lstStyle/>
          <a:p>
            <a:r>
              <a:rPr lang="en-US" sz="1300" dirty="0"/>
              <a:t>We found that the most important feature is the zip code followed by the house size. </a:t>
            </a:r>
          </a:p>
          <a:p>
            <a:r>
              <a:rPr lang="en-US" sz="1300" dirty="0"/>
              <a:t>Our linear regression model performed poorly with a train score of 21% and a test score of 13%.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were not satisfied with these results, we achieved our initial goal of building a simple functioning model.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20AE7F-A9F2-4312-149B-1B9F2782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636" y="1409148"/>
            <a:ext cx="3504965" cy="2719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701051" cy="1082700"/>
          </a:xfrm>
        </p:spPr>
        <p:txBody>
          <a:bodyPr/>
          <a:lstStyle/>
          <a:p>
            <a:r>
              <a:rPr lang="en-US" sz="4000" dirty="0"/>
              <a:t>New Models: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9" y="1311866"/>
            <a:ext cx="4885765" cy="2857204"/>
          </a:xfrm>
        </p:spPr>
        <p:txBody>
          <a:bodyPr/>
          <a:lstStyle/>
          <a:p>
            <a:r>
              <a:rPr lang="en-US" sz="1400" dirty="0"/>
              <a:t>We made the following changes to help improve the model: 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70" y="1275328"/>
            <a:ext cx="3304560" cy="109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5512563" y="2610801"/>
            <a:ext cx="3304560" cy="102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9" y="3876960"/>
            <a:ext cx="3364913" cy="7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BAAF-B205-2848-81DD-18867B9804A4}"/>
              </a:ext>
            </a:extLst>
          </p:cNvPr>
          <p:cNvSpPr txBox="1"/>
          <p:nvPr/>
        </p:nvSpPr>
        <p:spPr>
          <a:xfrm>
            <a:off x="5076695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0184-C3AE-9F93-84D5-BDB32968D4CB}"/>
              </a:ext>
            </a:extLst>
          </p:cNvPr>
          <p:cNvSpPr txBox="1"/>
          <p:nvPr/>
        </p:nvSpPr>
        <p:spPr>
          <a:xfrm>
            <a:off x="5107991" y="25717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3A27-00D6-DAA1-FC92-E2DC3D989F4D}"/>
              </a:ext>
            </a:extLst>
          </p:cNvPr>
          <p:cNvSpPr txBox="1"/>
          <p:nvPr/>
        </p:nvSpPr>
        <p:spPr>
          <a:xfrm>
            <a:off x="5110934" y="37823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 Models: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127" y="1311326"/>
            <a:ext cx="4545106" cy="21438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24%. The MAE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274821 and the RMSE was 1019983.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This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is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a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poor result but it is a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modest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improvement compared to the result of our first model. 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MAE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 was 294627 and the RMSE was 543.</a:t>
            </a:r>
            <a:endParaRPr lang="en-CA" sz="140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KNN Regression model: the MAE was 500116 and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RMSE 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was 707.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86"/>
          <a:stretch/>
        </p:blipFill>
        <p:spPr>
          <a:xfrm>
            <a:off x="5842119" y="781516"/>
            <a:ext cx="2621789" cy="1041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8" y="2124134"/>
            <a:ext cx="2620083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398098" y="720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439042" y="2058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459514" y="34629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56"/>
          <a:stretch/>
        </p:blipFill>
        <p:spPr>
          <a:xfrm>
            <a:off x="5869412" y="3515219"/>
            <a:ext cx="2620082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A3C6F-1AD7-5969-750C-F1F62D3F9184}"/>
              </a:ext>
            </a:extLst>
          </p:cNvPr>
          <p:cNvSpPr txBox="1"/>
          <p:nvPr/>
        </p:nvSpPr>
        <p:spPr>
          <a:xfrm>
            <a:off x="511791" y="3698543"/>
            <a:ext cx="437921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adding new features and testing different models, we successfully improved the model results.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625989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251300"/>
            <a:ext cx="7704163" cy="2640900"/>
          </a:xfrm>
        </p:spPr>
        <p:txBody>
          <a:bodyPr/>
          <a:lstStyle/>
          <a:p>
            <a:r>
              <a:rPr lang="en-US" sz="1600" dirty="0"/>
              <a:t>Testing and comparing newer models to find the best results.</a:t>
            </a:r>
          </a:p>
          <a:p>
            <a:r>
              <a:rPr lang="en-US" sz="1600" dirty="0"/>
              <a:t>Evaluating the model using multiple train/test split to improve performance.</a:t>
            </a:r>
          </a:p>
          <a:p>
            <a:r>
              <a:rPr lang="en-US" sz="1600" dirty="0"/>
              <a:t>Combining different models instead of using a single model.</a:t>
            </a:r>
          </a:p>
          <a:p>
            <a:r>
              <a:rPr lang="en-US" sz="1600" dirty="0"/>
              <a:t>Evaluating the performance of the model by adding and removing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oogle Shape;1061;p49">
            <a:extLst>
              <a:ext uri="{FF2B5EF4-FFF2-40B4-BE49-F238E27FC236}">
                <a16:creationId xmlns:a16="http://schemas.microsoft.com/office/drawing/2014/main" id="{9C2EAD4A-A1D0-38D0-7B64-F80F4BFF9767}"/>
              </a:ext>
            </a:extLst>
          </p:cNvPr>
          <p:cNvGrpSpPr/>
          <p:nvPr/>
        </p:nvGrpSpPr>
        <p:grpSpPr>
          <a:xfrm>
            <a:off x="6953532" y="436995"/>
            <a:ext cx="460705" cy="491455"/>
            <a:chOff x="9901824" y="937343"/>
            <a:chExt cx="744273" cy="793950"/>
          </a:xfrm>
        </p:grpSpPr>
        <p:grpSp>
          <p:nvGrpSpPr>
            <p:cNvPr id="6" name="Google Shape;1062;p49">
              <a:extLst>
                <a:ext uri="{FF2B5EF4-FFF2-40B4-BE49-F238E27FC236}">
                  <a16:creationId xmlns:a16="http://schemas.microsoft.com/office/drawing/2014/main" id="{1E78852B-F438-B0B6-6003-7C7FD4FBCE4C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" name="Google Shape;1063;p49">
                <a:extLst>
                  <a:ext uri="{FF2B5EF4-FFF2-40B4-BE49-F238E27FC236}">
                    <a16:creationId xmlns:a16="http://schemas.microsoft.com/office/drawing/2014/main" id="{51F1270F-CC60-F516-B410-A5BA836AA84A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64;p49">
                <a:extLst>
                  <a:ext uri="{FF2B5EF4-FFF2-40B4-BE49-F238E27FC236}">
                    <a16:creationId xmlns:a16="http://schemas.microsoft.com/office/drawing/2014/main" id="{456CF5E6-E9CC-5B88-5740-E5EBE82E1D53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65;p49">
                <a:extLst>
                  <a:ext uri="{FF2B5EF4-FFF2-40B4-BE49-F238E27FC236}">
                    <a16:creationId xmlns:a16="http://schemas.microsoft.com/office/drawing/2014/main" id="{C30133E1-7858-E8A5-35C3-14608E11D032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49">
                <a:extLst>
                  <a:ext uri="{FF2B5EF4-FFF2-40B4-BE49-F238E27FC236}">
                    <a16:creationId xmlns:a16="http://schemas.microsoft.com/office/drawing/2014/main" id="{87B41C15-7F21-6388-14B1-2F0329C365F8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49">
                <a:extLst>
                  <a:ext uri="{FF2B5EF4-FFF2-40B4-BE49-F238E27FC236}">
                    <a16:creationId xmlns:a16="http://schemas.microsoft.com/office/drawing/2014/main" id="{63B30104-C0E7-BB4B-9CAD-35709EF88094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49">
                <a:extLst>
                  <a:ext uri="{FF2B5EF4-FFF2-40B4-BE49-F238E27FC236}">
                    <a16:creationId xmlns:a16="http://schemas.microsoft.com/office/drawing/2014/main" id="{5A10C578-0ACE-91FE-5257-995F343F29BD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49">
                <a:extLst>
                  <a:ext uri="{FF2B5EF4-FFF2-40B4-BE49-F238E27FC236}">
                    <a16:creationId xmlns:a16="http://schemas.microsoft.com/office/drawing/2014/main" id="{773AEB26-ABA9-D4BB-952A-5D8D91F367C0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49">
                <a:extLst>
                  <a:ext uri="{FF2B5EF4-FFF2-40B4-BE49-F238E27FC236}">
                    <a16:creationId xmlns:a16="http://schemas.microsoft.com/office/drawing/2014/main" id="{293C50B2-C195-3880-C00E-69DC58E85DCB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49">
                <a:extLst>
                  <a:ext uri="{FF2B5EF4-FFF2-40B4-BE49-F238E27FC236}">
                    <a16:creationId xmlns:a16="http://schemas.microsoft.com/office/drawing/2014/main" id="{6867995B-E541-91C4-019D-46EF4524D070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49">
                <a:extLst>
                  <a:ext uri="{FF2B5EF4-FFF2-40B4-BE49-F238E27FC236}">
                    <a16:creationId xmlns:a16="http://schemas.microsoft.com/office/drawing/2014/main" id="{901F3D44-E41C-1015-265D-22EA921EAB47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1073;p49">
              <a:extLst>
                <a:ext uri="{FF2B5EF4-FFF2-40B4-BE49-F238E27FC236}">
                  <a16:creationId xmlns:a16="http://schemas.microsoft.com/office/drawing/2014/main" id="{AC00ABA7-4E90-9E6C-85CD-E9503265CD1A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4;p49">
              <a:extLst>
                <a:ext uri="{FF2B5EF4-FFF2-40B4-BE49-F238E27FC236}">
                  <a16:creationId xmlns:a16="http://schemas.microsoft.com/office/drawing/2014/main" id="{24635997-D132-4B8B-98A1-0087C9D379AD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5;p49">
              <a:extLst>
                <a:ext uri="{FF2B5EF4-FFF2-40B4-BE49-F238E27FC236}">
                  <a16:creationId xmlns:a16="http://schemas.microsoft.com/office/drawing/2014/main" id="{856C3107-8693-3BEE-974A-B9D8BF2338E4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6;p49">
              <a:extLst>
                <a:ext uri="{FF2B5EF4-FFF2-40B4-BE49-F238E27FC236}">
                  <a16:creationId xmlns:a16="http://schemas.microsoft.com/office/drawing/2014/main" id="{5CA5AFFA-89D9-417C-88B6-CDA378601E0B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7;p49">
              <a:extLst>
                <a:ext uri="{FF2B5EF4-FFF2-40B4-BE49-F238E27FC236}">
                  <a16:creationId xmlns:a16="http://schemas.microsoft.com/office/drawing/2014/main" id="{204CBB00-DC4E-DBE3-4EC0-BD0955B97DC1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8;p49">
              <a:extLst>
                <a:ext uri="{FF2B5EF4-FFF2-40B4-BE49-F238E27FC236}">
                  <a16:creationId xmlns:a16="http://schemas.microsoft.com/office/drawing/2014/main" id="{87CA00F6-2A1E-0272-E9CE-E90CEA8CCA0A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05767" cy="1082700"/>
          </a:xfrm>
        </p:spPr>
        <p:txBody>
          <a:bodyPr/>
          <a:lstStyle/>
          <a:p>
            <a:r>
              <a:rPr lang="en-US" sz="3200" dirty="0"/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06537"/>
            <a:ext cx="6707876" cy="2148663"/>
          </a:xfrm>
        </p:spPr>
        <p:txBody>
          <a:bodyPr/>
          <a:lstStyle/>
          <a:p>
            <a:r>
              <a:rPr lang="en-US" sz="1600" dirty="0"/>
              <a:t>Continue developing the model to achieve a higher accuracy score.</a:t>
            </a:r>
          </a:p>
          <a:p>
            <a:r>
              <a:rPr lang="en-US" sz="1600" dirty="0"/>
              <a:t>Build a more complex Tableau dashboard with more diagrams.</a:t>
            </a:r>
          </a:p>
          <a:p>
            <a:r>
              <a:rPr lang="en-US" sz="1600" dirty="0"/>
              <a:t>Adding/dropping more features based on importance for the model.</a:t>
            </a:r>
          </a:p>
          <a:p>
            <a:r>
              <a:rPr lang="en-US" sz="16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3" name="Google Shape;807;p48">
            <a:extLst>
              <a:ext uri="{FF2B5EF4-FFF2-40B4-BE49-F238E27FC236}">
                <a16:creationId xmlns:a16="http://schemas.microsoft.com/office/drawing/2014/main" id="{4B7C7080-A0B7-62B5-CA62-D2E3FEC28617}"/>
              </a:ext>
            </a:extLst>
          </p:cNvPr>
          <p:cNvGrpSpPr/>
          <p:nvPr/>
        </p:nvGrpSpPr>
        <p:grpSpPr>
          <a:xfrm>
            <a:off x="4731906" y="527967"/>
            <a:ext cx="358351" cy="381822"/>
            <a:chOff x="5970800" y="1619250"/>
            <a:chExt cx="428650" cy="456725"/>
          </a:xfrm>
          <a:solidFill>
            <a:schemeClr val="accent1"/>
          </a:solidFill>
        </p:grpSpPr>
        <p:sp>
          <p:nvSpPr>
            <p:cNvPr id="14" name="Google Shape;808;p48">
              <a:extLst>
                <a:ext uri="{FF2B5EF4-FFF2-40B4-BE49-F238E27FC236}">
                  <a16:creationId xmlns:a16="http://schemas.microsoft.com/office/drawing/2014/main" id="{8EC9A504-A63A-4022-15A8-D9E01A57775E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809;p48">
              <a:extLst>
                <a:ext uri="{FF2B5EF4-FFF2-40B4-BE49-F238E27FC236}">
                  <a16:creationId xmlns:a16="http://schemas.microsoft.com/office/drawing/2014/main" id="{F5078F6B-E21C-C5C4-4EB2-480C50D5DB3E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810;p48">
              <a:extLst>
                <a:ext uri="{FF2B5EF4-FFF2-40B4-BE49-F238E27FC236}">
                  <a16:creationId xmlns:a16="http://schemas.microsoft.com/office/drawing/2014/main" id="{07E40C1C-6BE4-E09F-0F9A-8DA73C45B508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811;p48">
              <a:extLst>
                <a:ext uri="{FF2B5EF4-FFF2-40B4-BE49-F238E27FC236}">
                  <a16:creationId xmlns:a16="http://schemas.microsoft.com/office/drawing/2014/main" id="{E5E54555-E834-23B6-8711-AB33177EA324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12;p48">
              <a:extLst>
                <a:ext uri="{FF2B5EF4-FFF2-40B4-BE49-F238E27FC236}">
                  <a16:creationId xmlns:a16="http://schemas.microsoft.com/office/drawing/2014/main" id="{80000A84-59C0-A198-A9A3-ED3CFE37B8AA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92D-8E4D-9867-DC21-77BCBFD8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62D-4619-7810-045C-942051EC0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5" name="Google Shape;340;p32">
            <a:extLst>
              <a:ext uri="{FF2B5EF4-FFF2-40B4-BE49-F238E27FC236}">
                <a16:creationId xmlns:a16="http://schemas.microsoft.com/office/drawing/2014/main" id="{D8F3A867-3109-54B4-9B81-30B51B57B884}"/>
              </a:ext>
            </a:extLst>
          </p:cNvPr>
          <p:cNvGrpSpPr/>
          <p:nvPr/>
        </p:nvGrpSpPr>
        <p:grpSpPr>
          <a:xfrm>
            <a:off x="1595315" y="1385248"/>
            <a:ext cx="5953369" cy="3251502"/>
            <a:chOff x="1177450" y="241631"/>
            <a:chExt cx="6173152" cy="3616776"/>
          </a:xfrm>
        </p:grpSpPr>
        <p:sp>
          <p:nvSpPr>
            <p:cNvPr id="6" name="Google Shape;341;p32">
              <a:extLst>
                <a:ext uri="{FF2B5EF4-FFF2-40B4-BE49-F238E27FC236}">
                  <a16:creationId xmlns:a16="http://schemas.microsoft.com/office/drawing/2014/main" id="{2CC016D4-2A8F-075F-5E40-0A8C52906B6F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42;p32">
              <a:extLst>
                <a:ext uri="{FF2B5EF4-FFF2-40B4-BE49-F238E27FC236}">
                  <a16:creationId xmlns:a16="http://schemas.microsoft.com/office/drawing/2014/main" id="{87AA476E-51A5-2963-EB90-E87BF44E12B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43;p32">
              <a:extLst>
                <a:ext uri="{FF2B5EF4-FFF2-40B4-BE49-F238E27FC236}">
                  <a16:creationId xmlns:a16="http://schemas.microsoft.com/office/drawing/2014/main" id="{38B25B11-7BAA-8EA3-5B3B-0414D7DF861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44;p32">
              <a:extLst>
                <a:ext uri="{FF2B5EF4-FFF2-40B4-BE49-F238E27FC236}">
                  <a16:creationId xmlns:a16="http://schemas.microsoft.com/office/drawing/2014/main" id="{9EC23C12-1B97-2B19-9CF0-F085A92D7BA4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86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628887" y="1289146"/>
            <a:ext cx="388622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810967" y="2121946"/>
            <a:ext cx="352206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29A-80DA-0DF1-EDFA-425F7E1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5B54-DD15-2BD2-4D3F-7E3BA1F1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64" y="1216626"/>
            <a:ext cx="5640900" cy="3599832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Reasons for Chosen Topic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Questions We Plan to Answer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Dataset Description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Tools &amp; Technologies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 Exploration Phase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Model 1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New Models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Future Analysis Recommendations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Areas of Improvement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Dashboard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Q&amp;A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E858-25FB-B748-1DFA-D6FA49C18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9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13416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590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711" y="3174268"/>
            <a:ext cx="3668448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Matplotlib, Flask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6251736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446350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760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638589" y="4374850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6201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804</Words>
  <Application>Microsoft Office PowerPoint</Application>
  <PresentationFormat>On-screen Show (16:9)</PresentationFormat>
  <Paragraphs>106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 Light</vt:lpstr>
      <vt:lpstr>Raleway Thin</vt:lpstr>
      <vt:lpstr>Calibri</vt:lpstr>
      <vt:lpstr>Barlow</vt:lpstr>
      <vt:lpstr>playfair display</vt:lpstr>
      <vt:lpstr>Arial</vt:lpstr>
      <vt:lpstr>-apple-system</vt:lpstr>
      <vt:lpstr>Wingdings</vt:lpstr>
      <vt:lpstr>Gaoler template</vt:lpstr>
      <vt:lpstr>House Price Prediction Project</vt:lpstr>
      <vt:lpstr>Agenda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Model 1: Analysis Phase</vt:lpstr>
      <vt:lpstr>Model 1: Results</vt:lpstr>
      <vt:lpstr>New Models: Analysis Phase</vt:lpstr>
      <vt:lpstr>New Models: Results</vt:lpstr>
      <vt:lpstr>Future Analysis Recommendations</vt:lpstr>
      <vt:lpstr>Areas of Improvement</vt:lpstr>
      <vt:lpstr>Dashboard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172</cp:revision>
  <dcterms:modified xsi:type="dcterms:W3CDTF">2023-02-08T05:56:03Z</dcterms:modified>
</cp:coreProperties>
</file>