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309" r:id="rId3"/>
    <p:sldId id="263" r:id="rId4"/>
    <p:sldId id="297" r:id="rId5"/>
    <p:sldId id="269" r:id="rId6"/>
    <p:sldId id="261" r:id="rId7"/>
    <p:sldId id="298" r:id="rId8"/>
    <p:sldId id="299" r:id="rId9"/>
    <p:sldId id="302" r:id="rId10"/>
    <p:sldId id="307" r:id="rId11"/>
    <p:sldId id="300" r:id="rId12"/>
    <p:sldId id="303" r:id="rId13"/>
    <p:sldId id="304" r:id="rId14"/>
    <p:sldId id="305" r:id="rId15"/>
    <p:sldId id="306" r:id="rId16"/>
    <p:sldId id="278" r:id="rId17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9"/>
      <p:bold r:id="rId20"/>
      <p:italic r:id="rId21"/>
      <p:boldItalic r:id="rId22"/>
    </p:embeddedFont>
    <p:embeddedFont>
      <p:font typeface="Barlow Light" panose="00000400000000000000" pitchFamily="2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playfair display" panose="00000500000000000000" pitchFamily="2" charset="0"/>
      <p:regular r:id="rId31"/>
      <p:bold r:id="rId32"/>
      <p:italic r:id="rId33"/>
      <p:boldItalic r:id="rId34"/>
    </p:embeddedFont>
    <p:embeddedFont>
      <p:font typeface="Raleway Thin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8"/>
    <p:restoredTop sz="95838" autoAdjust="0"/>
  </p:normalViewPr>
  <p:slideViewPr>
    <p:cSldViewPr snapToGrid="0">
      <p:cViewPr varScale="1">
        <p:scale>
          <a:sx n="140" d="100"/>
          <a:sy n="140" d="100"/>
        </p:scale>
        <p:origin x="9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presProps" Target="presProp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191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668549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amuelcortinhas/house-price-prediction-seattle" TargetMode="Externa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hyperlink" Target="https://www.listendata.com/2020/11/zip-code-to-latitude-and-longitude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House Price Prediction Project</a:t>
            </a:r>
            <a:endParaRPr sz="4000" dirty="0"/>
          </a:p>
        </p:txBody>
      </p:sp>
      <p:sp>
        <p:nvSpPr>
          <p:cNvPr id="2" name="Google Shape;4734;p49">
            <a:extLst>
              <a:ext uri="{FF2B5EF4-FFF2-40B4-BE49-F238E27FC236}">
                <a16:creationId xmlns:a16="http://schemas.microsoft.com/office/drawing/2014/main" id="{0AE93285-19EA-26D1-AD0E-0101366B3133}"/>
              </a:ext>
            </a:extLst>
          </p:cNvPr>
          <p:cNvSpPr/>
          <p:nvPr/>
        </p:nvSpPr>
        <p:spPr>
          <a:xfrm>
            <a:off x="4029501" y="1966114"/>
            <a:ext cx="515848" cy="49979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B03428-6441-9AEA-28F6-79ACBDA45455}"/>
              </a:ext>
            </a:extLst>
          </p:cNvPr>
          <p:cNvSpPr txBox="1"/>
          <p:nvPr/>
        </p:nvSpPr>
        <p:spPr>
          <a:xfrm>
            <a:off x="1859478" y="3316306"/>
            <a:ext cx="31912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By: Tomas H, Rita E, Sandra N, </a:t>
            </a:r>
            <a:r>
              <a:rPr lang="en-US" sz="1300" dirty="0" err="1"/>
              <a:t>Ihechi</a:t>
            </a:r>
            <a:r>
              <a:rPr lang="en-US" sz="1300" dirty="0"/>
              <a:t> D</a:t>
            </a:r>
            <a:endParaRPr lang="en-CA" sz="1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BD4F-372E-BD11-9F32-6806F30B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7187184" cy="1082700"/>
          </a:xfrm>
        </p:spPr>
        <p:txBody>
          <a:bodyPr/>
          <a:lstStyle/>
          <a:p>
            <a:r>
              <a:rPr lang="en-US" dirty="0"/>
              <a:t>Model 1: Analysis Phase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C677B-63D7-2C13-3AB2-ED5F00735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361129"/>
            <a:ext cx="4322065" cy="3497474"/>
          </a:xfrm>
        </p:spPr>
        <p:txBody>
          <a:bodyPr/>
          <a:lstStyle/>
          <a:p>
            <a:r>
              <a:rPr lang="en-US" sz="1500" dirty="0"/>
              <a:t>Since we already had the test and train data CSV files, we performed the following steps: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CA" sz="1500" dirty="0"/>
              <a:t>Defined the features and target variables 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CA" sz="1500" dirty="0"/>
              <a:t>Split the train and test data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CA" sz="1500" dirty="0"/>
              <a:t>Fitted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AFAD2-B493-34B3-DEEB-C45DC4B919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4F9295A-0296-C9A5-B892-751AFB256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077"/>
          <a:stretch/>
        </p:blipFill>
        <p:spPr>
          <a:xfrm>
            <a:off x="5407152" y="1240560"/>
            <a:ext cx="3073506" cy="1082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63792ACB-E6C2-B78B-751E-0B1D5ACF2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152" y="2516019"/>
            <a:ext cx="3073505" cy="10481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F3114BE-E582-7112-A5F3-BC61EF7CE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151" y="3744986"/>
            <a:ext cx="3073505" cy="10481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951685-90BC-554B-504D-849D0B5CC56F}"/>
              </a:ext>
            </a:extLst>
          </p:cNvPr>
          <p:cNvSpPr txBox="1"/>
          <p:nvPr/>
        </p:nvSpPr>
        <p:spPr>
          <a:xfrm>
            <a:off x="5049399" y="120724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1AB6E6-4C08-76F9-25D1-6557B645006C}"/>
              </a:ext>
            </a:extLst>
          </p:cNvPr>
          <p:cNvSpPr txBox="1"/>
          <p:nvPr/>
        </p:nvSpPr>
        <p:spPr>
          <a:xfrm>
            <a:off x="5056223" y="241786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57302B-C24B-20D4-D051-0B57F257DCC6}"/>
              </a:ext>
            </a:extLst>
          </p:cNvPr>
          <p:cNvSpPr txBox="1"/>
          <p:nvPr/>
        </p:nvSpPr>
        <p:spPr>
          <a:xfrm>
            <a:off x="5063047" y="3634188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329361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BD4F-372E-BD11-9F32-6806F30B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12424"/>
            <a:ext cx="7187184" cy="1082700"/>
          </a:xfrm>
        </p:spPr>
        <p:txBody>
          <a:bodyPr/>
          <a:lstStyle/>
          <a:p>
            <a:r>
              <a:rPr lang="en-US" dirty="0"/>
              <a:t>Model 1: Results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C677B-63D7-2C13-3AB2-ED5F00735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361129"/>
            <a:ext cx="3964675" cy="3497474"/>
          </a:xfrm>
        </p:spPr>
        <p:txBody>
          <a:bodyPr/>
          <a:lstStyle/>
          <a:p>
            <a:r>
              <a:rPr lang="en-US" sz="1300" dirty="0"/>
              <a:t>Our linear regression model performed poorly overall with a model train score of 0.21 and test score of 0.13. </a:t>
            </a:r>
          </a:p>
          <a:p>
            <a:r>
              <a:rPr lang="en-US" sz="1300" dirty="0"/>
              <a:t>The mean absolute error (MAE) was also very high with a score of 306819.77 and a root mean squared error (RMSE) of 553.91. </a:t>
            </a:r>
          </a:p>
          <a:p>
            <a:r>
              <a:rPr lang="en-US" sz="1300" dirty="0"/>
              <a:t>While we were not satisfied with these scores, we achieved our goal of building a simple functioning model. 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AFAD2-B493-34B3-DEEB-C45DC4B919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8335EAA-AF27-A022-9928-BE02FB984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09" y="1361129"/>
            <a:ext cx="3143424" cy="28466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19673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3606-3969-B2B8-0BF6-9407DC56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701051" cy="1082700"/>
          </a:xfrm>
        </p:spPr>
        <p:txBody>
          <a:bodyPr/>
          <a:lstStyle/>
          <a:p>
            <a:r>
              <a:rPr lang="en-US" sz="4000" dirty="0"/>
              <a:t>New Models: Analysis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E6B34-CF7B-A9BE-7CFB-8852D3671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879" y="1311866"/>
            <a:ext cx="4885765" cy="2857204"/>
          </a:xfrm>
        </p:spPr>
        <p:txBody>
          <a:bodyPr/>
          <a:lstStyle/>
          <a:p>
            <a:r>
              <a:rPr lang="en-US" sz="1400" dirty="0"/>
              <a:t>We made the following changes to help improve the model: </a:t>
            </a:r>
          </a:p>
          <a:p>
            <a:pPr marL="571500" indent="-457200">
              <a:buAutoNum type="arabicPeriod"/>
            </a:pPr>
            <a:r>
              <a:rPr lang="en-US" sz="1400" dirty="0"/>
              <a:t>Combining the train and the test data frame to create our own split for the model.</a:t>
            </a:r>
          </a:p>
          <a:p>
            <a:pPr marL="571500" indent="-457200">
              <a:buAutoNum type="arabicPeriod"/>
            </a:pPr>
            <a:r>
              <a:rPr lang="en-US" sz="1400" dirty="0"/>
              <a:t>New features were added: Population and Average Income Per Household.</a:t>
            </a:r>
          </a:p>
          <a:p>
            <a:pPr marL="571500" indent="-457200">
              <a:buAutoNum type="arabicPeriod"/>
            </a:pPr>
            <a:r>
              <a:rPr lang="en-US" sz="1400" dirty="0"/>
              <a:t>The X values of the data were scaled.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686E7-F1D2-1C03-B5F4-EAE94052A1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D57D5843-EDA1-5657-61C5-85555E299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970" y="1275328"/>
            <a:ext cx="3304560" cy="10911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EB6233C2-DC44-CB0D-4060-0A35BE5A8B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93"/>
          <a:stretch/>
        </p:blipFill>
        <p:spPr>
          <a:xfrm>
            <a:off x="5512563" y="2610801"/>
            <a:ext cx="3304560" cy="10218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C4D8AF1-BE90-847E-F56D-940EDE877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969" y="3876960"/>
            <a:ext cx="3364913" cy="7597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15BAAF-B205-2848-81DD-18867B9804A4}"/>
              </a:ext>
            </a:extLst>
          </p:cNvPr>
          <p:cNvSpPr txBox="1"/>
          <p:nvPr/>
        </p:nvSpPr>
        <p:spPr>
          <a:xfrm>
            <a:off x="5076695" y="120724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70184-C3AE-9F93-84D5-BDB32968D4CB}"/>
              </a:ext>
            </a:extLst>
          </p:cNvPr>
          <p:cNvSpPr txBox="1"/>
          <p:nvPr/>
        </p:nvSpPr>
        <p:spPr>
          <a:xfrm>
            <a:off x="5107991" y="257175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FD3A27-00D6-DAA1-FC92-E2DC3D989F4D}"/>
              </a:ext>
            </a:extLst>
          </p:cNvPr>
          <p:cNvSpPr txBox="1"/>
          <p:nvPr/>
        </p:nvSpPr>
        <p:spPr>
          <a:xfrm>
            <a:off x="5110934" y="378237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4024182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37A7-B85A-9FF4-2BFD-9290250A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New Models: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C13B5-C4AC-5AC6-B45B-A3E8BF3D5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3127" y="1311326"/>
            <a:ext cx="4545106" cy="214387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CA" sz="140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  <a:cs typeface="Al Bayan Plain" pitchFamily="2" charset="-78"/>
              </a:rPr>
              <a:t>Linear Regression model: the model score is 24%. It is still poor but there is a slight improvement compared to the result of our first model. The MAE 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latin typeface="Barlow" pitchFamily="2" charset="77"/>
                <a:cs typeface="Al Bayan Plain" pitchFamily="2" charset="-78"/>
              </a:rPr>
              <a:t>was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  <a:cs typeface="Al Bayan Plain" pitchFamily="2" charset="-78"/>
              </a:rPr>
              <a:t> 274821 and the RMSE was 1019983. </a:t>
            </a:r>
          </a:p>
          <a:p>
            <a:pPr>
              <a:buFont typeface="+mj-lt"/>
              <a:buAutoNum type="arabicPeriod"/>
            </a:pPr>
            <a:r>
              <a:rPr lang="en-CA" sz="1400" i="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</a:rPr>
              <a:t>Random Forest model: the 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latin typeface="Barlow" pitchFamily="2" charset="77"/>
              </a:rPr>
              <a:t>MAE</a:t>
            </a:r>
            <a:r>
              <a:rPr lang="en-CA" sz="1400" i="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</a:rPr>
              <a:t> was 294627 and the RMSE was 543.</a:t>
            </a:r>
            <a:endParaRPr lang="en-CA" sz="1400" i="0" dirty="0">
              <a:solidFill>
                <a:schemeClr val="bg2">
                  <a:lumMod val="50000"/>
                </a:schemeClr>
              </a:solidFill>
              <a:effectLst/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CA" sz="1400" i="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</a:rPr>
              <a:t>KN Regression model: the MAE was 500116 and the 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latin typeface="Barlow" pitchFamily="2" charset="77"/>
              </a:rPr>
              <a:t>RMSE </a:t>
            </a:r>
            <a:r>
              <a:rPr lang="en-CA" sz="1400" i="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</a:rPr>
              <a:t>was 707.</a:t>
            </a:r>
            <a:endParaRPr lang="en-CA" sz="1600" dirty="0">
              <a:solidFill>
                <a:schemeClr val="bg2">
                  <a:lumMod val="50000"/>
                </a:schemeClr>
              </a:solidFill>
              <a:latin typeface="Barlow" pitchFamily="2" charset="77"/>
              <a:cs typeface="Al Bayan Plain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817DB-53F6-C34E-B34B-227982A827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AA73237-E6B1-FA2D-CC0E-9C0D67AFE5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386"/>
          <a:stretch/>
        </p:blipFill>
        <p:spPr>
          <a:xfrm>
            <a:off x="5842119" y="781516"/>
            <a:ext cx="2621789" cy="10414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59E3E4A-786D-944E-1D36-2BC550D69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588" y="2124134"/>
            <a:ext cx="2620083" cy="10899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F1B604-11FC-68B2-B5BD-F79EE067ED93}"/>
              </a:ext>
            </a:extLst>
          </p:cNvPr>
          <p:cNvSpPr txBox="1"/>
          <p:nvPr/>
        </p:nvSpPr>
        <p:spPr>
          <a:xfrm>
            <a:off x="5398098" y="72010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CEDAF1-407F-48E6-28C8-C1EB320ABF2D}"/>
              </a:ext>
            </a:extLst>
          </p:cNvPr>
          <p:cNvSpPr txBox="1"/>
          <p:nvPr/>
        </p:nvSpPr>
        <p:spPr>
          <a:xfrm>
            <a:off x="5439042" y="205895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BC4320-9C44-7037-51BB-4B7CB25B128B}"/>
              </a:ext>
            </a:extLst>
          </p:cNvPr>
          <p:cNvSpPr txBox="1"/>
          <p:nvPr/>
        </p:nvSpPr>
        <p:spPr>
          <a:xfrm>
            <a:off x="5459514" y="3462945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3.</a:t>
            </a:r>
          </a:p>
        </p:txBody>
      </p:sp>
      <p:pic>
        <p:nvPicPr>
          <p:cNvPr id="13" name="Picture 12" descr="Graphical user interface, text, application, chat or text message, email&#10;&#10;Description automatically generated">
            <a:extLst>
              <a:ext uri="{FF2B5EF4-FFF2-40B4-BE49-F238E27FC236}">
                <a16:creationId xmlns:a16="http://schemas.microsoft.com/office/drawing/2014/main" id="{1800F311-3FC5-2AD7-115B-7DDE7FC58B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356"/>
          <a:stretch/>
        </p:blipFill>
        <p:spPr>
          <a:xfrm>
            <a:off x="5869412" y="3515219"/>
            <a:ext cx="2620082" cy="10899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8A3C6F-1AD7-5969-750C-F1F62D3F9184}"/>
              </a:ext>
            </a:extLst>
          </p:cNvPr>
          <p:cNvSpPr txBox="1"/>
          <p:nvPr/>
        </p:nvSpPr>
        <p:spPr>
          <a:xfrm>
            <a:off x="511791" y="3698543"/>
            <a:ext cx="4379216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By adding new features and testing different models, we successfully improved the model results.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5355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91B9-DE4A-600E-C732-D326A893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625989" cy="1082700"/>
          </a:xfrm>
        </p:spPr>
        <p:txBody>
          <a:bodyPr/>
          <a:lstStyle/>
          <a:p>
            <a:r>
              <a:rPr lang="en-US" sz="3200" dirty="0"/>
              <a:t>Future Analysis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E0373-2AB1-EBAB-AE25-84F9EC6C6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8" y="1251300"/>
            <a:ext cx="7704163" cy="2640900"/>
          </a:xfrm>
        </p:spPr>
        <p:txBody>
          <a:bodyPr/>
          <a:lstStyle/>
          <a:p>
            <a:r>
              <a:rPr lang="en-US" sz="1600" dirty="0"/>
              <a:t>Testing and comparing newer models to find the best results.</a:t>
            </a:r>
          </a:p>
          <a:p>
            <a:r>
              <a:rPr lang="en-US" sz="1600" dirty="0"/>
              <a:t>Evaluating the model using multiple train/test split to improve performance.</a:t>
            </a:r>
          </a:p>
          <a:p>
            <a:r>
              <a:rPr lang="en-US" sz="1600" dirty="0"/>
              <a:t>Combining different models instead of using a single model.</a:t>
            </a:r>
          </a:p>
          <a:p>
            <a:r>
              <a:rPr lang="en-US" sz="1600" dirty="0"/>
              <a:t>Evaluating the performance of the model by adding and removing different features.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81A18-B08B-FC56-3F8C-361953A52E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782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0DEA7-9D07-DF2C-6B8A-9AC480A2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905767" cy="1082700"/>
          </a:xfrm>
        </p:spPr>
        <p:txBody>
          <a:bodyPr/>
          <a:lstStyle/>
          <a:p>
            <a:r>
              <a:rPr lang="en-US" sz="3200" dirty="0"/>
              <a:t>Areas of Improvement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1B787-ED4E-8B27-BC05-89CCEE5AC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306537"/>
            <a:ext cx="6707876" cy="2148663"/>
          </a:xfrm>
        </p:spPr>
        <p:txBody>
          <a:bodyPr/>
          <a:lstStyle/>
          <a:p>
            <a:r>
              <a:rPr lang="en-US" sz="1600" dirty="0"/>
              <a:t>Continue developing the model to achieve a higher accuracy score.</a:t>
            </a:r>
          </a:p>
          <a:p>
            <a:r>
              <a:rPr lang="en-US" sz="1600" dirty="0"/>
              <a:t>Build a more complex Tableau dashboard with more diagrams.</a:t>
            </a:r>
          </a:p>
          <a:p>
            <a:r>
              <a:rPr lang="en-US" sz="1600" dirty="0"/>
              <a:t>Adding/dropping more features based on importance for the model.</a:t>
            </a:r>
          </a:p>
          <a:p>
            <a:r>
              <a:rPr lang="en-US" sz="1600" dirty="0"/>
              <a:t>Using a different dataset that is larger and contains a longer time span.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B5A77-60AA-921E-2A12-F7ED6C5EA1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9298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2628887" y="1289146"/>
            <a:ext cx="3886226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2810967" y="2121946"/>
            <a:ext cx="3522066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   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B29A-80DA-0DF1-EDFA-425F7E1A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A5B54-DD15-2BD2-4D3F-7E3BA1F18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564" y="1271218"/>
            <a:ext cx="5640900" cy="3599832"/>
          </a:xfrm>
        </p:spPr>
        <p:txBody>
          <a:bodyPr/>
          <a:lstStyle/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Reasons for Chosen Topic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Questions We Plan to Answer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Dataset Description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Tools &amp; Technologies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Data Exploration Phase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Model 1 Analysis &amp; Results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New Models Analysis &amp; Results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Future Analysis Recommendations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Areas of Improvement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Tableau Dashboard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Q&amp;A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3E858-25FB-B748-1DFA-D6FA49C188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792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1505389" y="1614749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sz="2000" b="1" dirty="0"/>
              <a:t>Hot topic!</a:t>
            </a:r>
            <a:r>
              <a:rPr lang="en-CA" sz="2000" b="1" i="0" dirty="0">
                <a:solidFill>
                  <a:srgbClr val="000000"/>
                </a:solidFill>
                <a:effectLst/>
                <a:latin typeface="playfair display" panose="020B0604020202020204" pitchFamily="2" charset="0"/>
              </a:rPr>
              <a:t>🔥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The housing market is widely talked about, especially since the start of the COVID-19 pandemic.</a:t>
            </a: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686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did we choose this topic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5066815" y="1593968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/>
              <a:t>Impact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We are all impacted by the housing market in one way or another so this is an important topic for us.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115" name="Google Shape;5341;p50">
            <a:extLst>
              <a:ext uri="{FF2B5EF4-FFF2-40B4-BE49-F238E27FC236}">
                <a16:creationId xmlns:a16="http://schemas.microsoft.com/office/drawing/2014/main" id="{DA0BB2BB-4E87-676D-EFEF-F2DAC3931E90}"/>
              </a:ext>
            </a:extLst>
          </p:cNvPr>
          <p:cNvGrpSpPr/>
          <p:nvPr/>
        </p:nvGrpSpPr>
        <p:grpSpPr>
          <a:xfrm>
            <a:off x="5936672" y="1691046"/>
            <a:ext cx="312413" cy="271857"/>
            <a:chOff x="10914672" y="5489861"/>
            <a:chExt cx="719842" cy="720102"/>
          </a:xfrm>
        </p:grpSpPr>
        <p:sp>
          <p:nvSpPr>
            <p:cNvPr id="1116" name="Google Shape;5342;p50">
              <a:extLst>
                <a:ext uri="{FF2B5EF4-FFF2-40B4-BE49-F238E27FC236}">
                  <a16:creationId xmlns:a16="http://schemas.microsoft.com/office/drawing/2014/main" id="{28A9A5B4-8C2C-7BF9-8E36-04D2E1BE35FB}"/>
                </a:ext>
              </a:extLst>
            </p:cNvPr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5343;p50">
              <a:extLst>
                <a:ext uri="{FF2B5EF4-FFF2-40B4-BE49-F238E27FC236}">
                  <a16:creationId xmlns:a16="http://schemas.microsoft.com/office/drawing/2014/main" id="{8F86EC40-B689-CAB1-7BA9-8CD1D11AA277}"/>
                </a:ext>
              </a:extLst>
            </p:cNvPr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5344;p50">
              <a:extLst>
                <a:ext uri="{FF2B5EF4-FFF2-40B4-BE49-F238E27FC236}">
                  <a16:creationId xmlns:a16="http://schemas.microsoft.com/office/drawing/2014/main" id="{2099AA45-5C27-25E7-D78C-A7C42957AB77}"/>
                </a:ext>
              </a:extLst>
            </p:cNvPr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5345;p50">
              <a:extLst>
                <a:ext uri="{FF2B5EF4-FFF2-40B4-BE49-F238E27FC236}">
                  <a16:creationId xmlns:a16="http://schemas.microsoft.com/office/drawing/2014/main" id="{0571FF3E-4B06-14E5-D532-84607A952A5C}"/>
                </a:ext>
              </a:extLst>
            </p:cNvPr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5346;p50">
              <a:extLst>
                <a:ext uri="{FF2B5EF4-FFF2-40B4-BE49-F238E27FC236}">
                  <a16:creationId xmlns:a16="http://schemas.microsoft.com/office/drawing/2014/main" id="{2DF3C73C-ADD6-8E01-8756-7D9F82E7397B}"/>
                </a:ext>
              </a:extLst>
            </p:cNvPr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5347;p50">
              <a:extLst>
                <a:ext uri="{FF2B5EF4-FFF2-40B4-BE49-F238E27FC236}">
                  <a16:creationId xmlns:a16="http://schemas.microsoft.com/office/drawing/2014/main" id="{FD7DE2A9-C578-D1F1-3F02-7AAEDAEFDAAE}"/>
                </a:ext>
              </a:extLst>
            </p:cNvPr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5348;p50">
              <a:extLst>
                <a:ext uri="{FF2B5EF4-FFF2-40B4-BE49-F238E27FC236}">
                  <a16:creationId xmlns:a16="http://schemas.microsoft.com/office/drawing/2014/main" id="{291C77FB-FBEC-A4DB-AD72-AC486CD033D8}"/>
                </a:ext>
              </a:extLst>
            </p:cNvPr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5349;p50">
              <a:extLst>
                <a:ext uri="{FF2B5EF4-FFF2-40B4-BE49-F238E27FC236}">
                  <a16:creationId xmlns:a16="http://schemas.microsoft.com/office/drawing/2014/main" id="{03D2B77F-EFC0-939A-877D-D9E2D6A1419F}"/>
                </a:ext>
              </a:extLst>
            </p:cNvPr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5350;p50">
              <a:extLst>
                <a:ext uri="{FF2B5EF4-FFF2-40B4-BE49-F238E27FC236}">
                  <a16:creationId xmlns:a16="http://schemas.microsoft.com/office/drawing/2014/main" id="{BC7CBA72-DC76-F38F-4E9B-356C3AE90041}"/>
                </a:ext>
              </a:extLst>
            </p:cNvPr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5351;p50">
              <a:extLst>
                <a:ext uri="{FF2B5EF4-FFF2-40B4-BE49-F238E27FC236}">
                  <a16:creationId xmlns:a16="http://schemas.microsoft.com/office/drawing/2014/main" id="{CF0EB1F2-340B-9BBD-E819-63BD9C4AEBBC}"/>
                </a:ext>
              </a:extLst>
            </p:cNvPr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5352;p50">
              <a:extLst>
                <a:ext uri="{FF2B5EF4-FFF2-40B4-BE49-F238E27FC236}">
                  <a16:creationId xmlns:a16="http://schemas.microsoft.com/office/drawing/2014/main" id="{FD8BA91E-3D2D-FA86-174E-84DE08570565}"/>
                </a:ext>
              </a:extLst>
            </p:cNvPr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5353;p50">
              <a:extLst>
                <a:ext uri="{FF2B5EF4-FFF2-40B4-BE49-F238E27FC236}">
                  <a16:creationId xmlns:a16="http://schemas.microsoft.com/office/drawing/2014/main" id="{942F09B8-F12A-11F1-4D42-F5C358FF08E5}"/>
                </a:ext>
              </a:extLst>
            </p:cNvPr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 we plan to answer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94632" y="1957750"/>
            <a:ext cx="5443889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/>
            <a:r>
              <a:rPr lang="en-US" sz="2000" i="0" dirty="0">
                <a:solidFill>
                  <a:srgbClr val="000000"/>
                </a:solidFill>
                <a:effectLst/>
                <a:latin typeface="Barlow Light" panose="00000400000000000000" pitchFamily="2" charset="0"/>
              </a:rPr>
              <a:t>How accurately can a model predict the sale price of  a house?</a:t>
            </a:r>
            <a:r>
              <a:rPr lang="en" sz="2000" dirty="0">
                <a:latin typeface="Barlow Light" panose="00000400000000000000" pitchFamily="2" charset="0"/>
              </a:rPr>
              <a:t>  </a:t>
            </a:r>
          </a:p>
          <a:p>
            <a:pPr marL="342900"/>
            <a:r>
              <a:rPr lang="en" sz="2000" dirty="0">
                <a:solidFill>
                  <a:srgbClr val="000000"/>
                </a:solidFill>
                <a:latin typeface="Barlow Light" panose="00000400000000000000" pitchFamily="2" charset="0"/>
              </a:rPr>
              <a:t>What are the most important features that can impact the price of a house? </a:t>
            </a:r>
            <a:endParaRPr lang="en-CA" sz="2000" dirty="0">
              <a:solidFill>
                <a:srgbClr val="000000"/>
              </a:solidFill>
              <a:latin typeface="Barlow Light" panose="00000400000000000000" pitchFamily="2" charset="0"/>
            </a:endParaRPr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128" name="Google Shape;383;p14">
            <a:extLst>
              <a:ext uri="{FF2B5EF4-FFF2-40B4-BE49-F238E27FC236}">
                <a16:creationId xmlns:a16="http://schemas.microsoft.com/office/drawing/2014/main" id="{A5F42499-89C1-B9D1-A958-097C88205712}"/>
              </a:ext>
            </a:extLst>
          </p:cNvPr>
          <p:cNvGrpSpPr/>
          <p:nvPr/>
        </p:nvGrpSpPr>
        <p:grpSpPr>
          <a:xfrm>
            <a:off x="6554016" y="1893812"/>
            <a:ext cx="885996" cy="2673675"/>
            <a:chOff x="5678143" y="1151382"/>
            <a:chExt cx="345795" cy="1043508"/>
          </a:xfrm>
        </p:grpSpPr>
        <p:sp>
          <p:nvSpPr>
            <p:cNvPr id="1129" name="Google Shape;384;p14">
              <a:extLst>
                <a:ext uri="{FF2B5EF4-FFF2-40B4-BE49-F238E27FC236}">
                  <a16:creationId xmlns:a16="http://schemas.microsoft.com/office/drawing/2014/main" id="{8A00D35B-E514-6CBD-DCA7-3853CE92DF60}"/>
                </a:ext>
              </a:extLst>
            </p:cNvPr>
            <p:cNvSpPr/>
            <p:nvPr/>
          </p:nvSpPr>
          <p:spPr>
            <a:xfrm>
              <a:off x="5678143" y="1995246"/>
              <a:ext cx="345795" cy="199644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385;p14">
              <a:extLst>
                <a:ext uri="{FF2B5EF4-FFF2-40B4-BE49-F238E27FC236}">
                  <a16:creationId xmlns:a16="http://schemas.microsoft.com/office/drawing/2014/main" id="{69CDA709-C89D-E970-FE69-08C32388CA9C}"/>
                </a:ext>
              </a:extLst>
            </p:cNvPr>
            <p:cNvSpPr/>
            <p:nvPr/>
          </p:nvSpPr>
          <p:spPr>
            <a:xfrm>
              <a:off x="5781662" y="1153715"/>
              <a:ext cx="174078" cy="254926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386;p14">
              <a:extLst>
                <a:ext uri="{FF2B5EF4-FFF2-40B4-BE49-F238E27FC236}">
                  <a16:creationId xmlns:a16="http://schemas.microsoft.com/office/drawing/2014/main" id="{9545A6B4-9542-552C-2A81-64317247F1DA}"/>
                </a:ext>
              </a:extLst>
            </p:cNvPr>
            <p:cNvSpPr/>
            <p:nvPr/>
          </p:nvSpPr>
          <p:spPr>
            <a:xfrm>
              <a:off x="5776639" y="1337053"/>
              <a:ext cx="32518" cy="18836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387;p14">
              <a:extLst>
                <a:ext uri="{FF2B5EF4-FFF2-40B4-BE49-F238E27FC236}">
                  <a16:creationId xmlns:a16="http://schemas.microsoft.com/office/drawing/2014/main" id="{BF9D2F9F-218E-8AF8-E0C6-2B7420F64DA4}"/>
                </a:ext>
              </a:extLst>
            </p:cNvPr>
            <p:cNvSpPr/>
            <p:nvPr/>
          </p:nvSpPr>
          <p:spPr>
            <a:xfrm>
              <a:off x="5795186" y="1151382"/>
              <a:ext cx="83137" cy="102663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388;p14">
              <a:extLst>
                <a:ext uri="{FF2B5EF4-FFF2-40B4-BE49-F238E27FC236}">
                  <a16:creationId xmlns:a16="http://schemas.microsoft.com/office/drawing/2014/main" id="{9A4C42C8-5C8F-1F14-2D77-B1C98553181F}"/>
                </a:ext>
              </a:extLst>
            </p:cNvPr>
            <p:cNvSpPr/>
            <p:nvPr/>
          </p:nvSpPr>
          <p:spPr>
            <a:xfrm>
              <a:off x="5811517" y="1263498"/>
              <a:ext cx="102898" cy="115088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389;p14">
              <a:extLst>
                <a:ext uri="{FF2B5EF4-FFF2-40B4-BE49-F238E27FC236}">
                  <a16:creationId xmlns:a16="http://schemas.microsoft.com/office/drawing/2014/main" id="{9C1A9349-1CFD-03AB-D173-35BE3156E155}"/>
                </a:ext>
              </a:extLst>
            </p:cNvPr>
            <p:cNvSpPr/>
            <p:nvPr/>
          </p:nvSpPr>
          <p:spPr>
            <a:xfrm>
              <a:off x="5781607" y="1300507"/>
              <a:ext cx="149918" cy="172167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390;p14">
              <a:extLst>
                <a:ext uri="{FF2B5EF4-FFF2-40B4-BE49-F238E27FC236}">
                  <a16:creationId xmlns:a16="http://schemas.microsoft.com/office/drawing/2014/main" id="{E5315112-4BEF-C7DA-8D5E-67DED130675B}"/>
                </a:ext>
              </a:extLst>
            </p:cNvPr>
            <p:cNvSpPr/>
            <p:nvPr/>
          </p:nvSpPr>
          <p:spPr>
            <a:xfrm>
              <a:off x="5808246" y="1159602"/>
              <a:ext cx="110823" cy="136345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391;p14">
              <a:extLst>
                <a:ext uri="{FF2B5EF4-FFF2-40B4-BE49-F238E27FC236}">
                  <a16:creationId xmlns:a16="http://schemas.microsoft.com/office/drawing/2014/main" id="{8F1AB772-6A85-61D4-6BF6-FD1C720084B2}"/>
                </a:ext>
              </a:extLst>
            </p:cNvPr>
            <p:cNvSpPr/>
            <p:nvPr/>
          </p:nvSpPr>
          <p:spPr>
            <a:xfrm>
              <a:off x="5812703" y="1158869"/>
              <a:ext cx="110779" cy="104694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392;p14">
              <a:extLst>
                <a:ext uri="{FF2B5EF4-FFF2-40B4-BE49-F238E27FC236}">
                  <a16:creationId xmlns:a16="http://schemas.microsoft.com/office/drawing/2014/main" id="{95875545-3C6F-9130-B0CE-7C006E24BD03}"/>
                </a:ext>
              </a:extLst>
            </p:cNvPr>
            <p:cNvSpPr/>
            <p:nvPr/>
          </p:nvSpPr>
          <p:spPr>
            <a:xfrm>
              <a:off x="5898276" y="1323720"/>
              <a:ext cx="74471" cy="246223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393;p14">
              <a:extLst>
                <a:ext uri="{FF2B5EF4-FFF2-40B4-BE49-F238E27FC236}">
                  <a16:creationId xmlns:a16="http://schemas.microsoft.com/office/drawing/2014/main" id="{87F9B0FE-71EB-7EFD-2E9B-63063A230F01}"/>
                </a:ext>
              </a:extLst>
            </p:cNvPr>
            <p:cNvSpPr/>
            <p:nvPr/>
          </p:nvSpPr>
          <p:spPr>
            <a:xfrm>
              <a:off x="5831068" y="2061801"/>
              <a:ext cx="86995" cy="66513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394;p14">
              <a:extLst>
                <a:ext uri="{FF2B5EF4-FFF2-40B4-BE49-F238E27FC236}">
                  <a16:creationId xmlns:a16="http://schemas.microsoft.com/office/drawing/2014/main" id="{B49C0C8A-05D8-4717-9EC7-49CDC33CD0C7}"/>
                </a:ext>
              </a:extLst>
            </p:cNvPr>
            <p:cNvSpPr/>
            <p:nvPr/>
          </p:nvSpPr>
          <p:spPr>
            <a:xfrm>
              <a:off x="5831514" y="2082973"/>
              <a:ext cx="86563" cy="44990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395;p14">
              <a:extLst>
                <a:ext uri="{FF2B5EF4-FFF2-40B4-BE49-F238E27FC236}">
                  <a16:creationId xmlns:a16="http://schemas.microsoft.com/office/drawing/2014/main" id="{BA91633C-84E3-7EBB-7184-4CB7174F89D4}"/>
                </a:ext>
              </a:extLst>
            </p:cNvPr>
            <p:cNvSpPr/>
            <p:nvPr/>
          </p:nvSpPr>
          <p:spPr>
            <a:xfrm>
              <a:off x="5764925" y="2047104"/>
              <a:ext cx="79862" cy="61873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396;p14">
              <a:extLst>
                <a:ext uri="{FF2B5EF4-FFF2-40B4-BE49-F238E27FC236}">
                  <a16:creationId xmlns:a16="http://schemas.microsoft.com/office/drawing/2014/main" id="{7DDFD3CA-27DF-3638-E280-6B98C6A339E2}"/>
                </a:ext>
              </a:extLst>
            </p:cNvPr>
            <p:cNvSpPr/>
            <p:nvPr/>
          </p:nvSpPr>
          <p:spPr>
            <a:xfrm>
              <a:off x="5764880" y="2067438"/>
              <a:ext cx="79629" cy="41383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397;p14">
              <a:extLst>
                <a:ext uri="{FF2B5EF4-FFF2-40B4-BE49-F238E27FC236}">
                  <a16:creationId xmlns:a16="http://schemas.microsoft.com/office/drawing/2014/main" id="{511FD4EC-EEDA-CC40-A1F4-572152EF8E6A}"/>
                </a:ext>
              </a:extLst>
            </p:cNvPr>
            <p:cNvSpPr/>
            <p:nvPr/>
          </p:nvSpPr>
          <p:spPr>
            <a:xfrm>
              <a:off x="5777722" y="1472916"/>
              <a:ext cx="170454" cy="59556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398;p14">
              <a:extLst>
                <a:ext uri="{FF2B5EF4-FFF2-40B4-BE49-F238E27FC236}">
                  <a16:creationId xmlns:a16="http://schemas.microsoft.com/office/drawing/2014/main" id="{987786F9-8153-F503-0015-091DA5CDB9AD}"/>
                </a:ext>
              </a:extLst>
            </p:cNvPr>
            <p:cNvSpPr/>
            <p:nvPr/>
          </p:nvSpPr>
          <p:spPr>
            <a:xfrm>
              <a:off x="5770564" y="1458904"/>
              <a:ext cx="181538" cy="396087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399;p14">
              <a:extLst>
                <a:ext uri="{FF2B5EF4-FFF2-40B4-BE49-F238E27FC236}">
                  <a16:creationId xmlns:a16="http://schemas.microsoft.com/office/drawing/2014/main" id="{FD3B6CD5-AA15-4A90-01CE-4CDE9259B2F8}"/>
                </a:ext>
              </a:extLst>
            </p:cNvPr>
            <p:cNvSpPr/>
            <p:nvPr/>
          </p:nvSpPr>
          <p:spPr>
            <a:xfrm>
              <a:off x="5895126" y="1321170"/>
              <a:ext cx="61010" cy="76023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400;p14">
              <a:extLst>
                <a:ext uri="{FF2B5EF4-FFF2-40B4-BE49-F238E27FC236}">
                  <a16:creationId xmlns:a16="http://schemas.microsoft.com/office/drawing/2014/main" id="{D181AA03-0F49-6A56-000E-11FB0058F0D2}"/>
                </a:ext>
              </a:extLst>
            </p:cNvPr>
            <p:cNvSpPr/>
            <p:nvPr/>
          </p:nvSpPr>
          <p:spPr>
            <a:xfrm>
              <a:off x="5777141" y="1300603"/>
              <a:ext cx="50825" cy="53396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47" name="Graphic 1146" descr="A cloud though bubble">
            <a:extLst>
              <a:ext uri="{FF2B5EF4-FFF2-40B4-BE49-F238E27FC236}">
                <a16:creationId xmlns:a16="http://schemas.microsoft.com/office/drawing/2014/main" id="{EB8BECC6-5F49-96A9-FD42-DD6904E08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7805" y="1009500"/>
            <a:ext cx="991656" cy="88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1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chemeClr val="lt2"/>
              </a:gs>
            </a:gsLst>
            <a:lin ang="16198662" scaled="0"/>
          </a:gradFill>
          <a:ln>
            <a:noFill/>
          </a:ln>
          <a:effectLst>
            <a:outerShdw blurRad="142875" dist="19050" dir="5400000" algn="bl" rotWithShape="0">
              <a:srgbClr val="38226D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25"/>
          <p:cNvSpPr txBox="1">
            <a:spLocks noGrp="1"/>
          </p:cNvSpPr>
          <p:nvPr>
            <p:ph type="title" idx="4294967295"/>
          </p:nvPr>
        </p:nvSpPr>
        <p:spPr>
          <a:xfrm>
            <a:off x="360218" y="204053"/>
            <a:ext cx="7966364" cy="46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1"/>
                </a:solidFill>
                <a:latin typeface="Raleway Thin" pitchFamily="2" charset="0"/>
              </a:rPr>
              <a:t>Dataset Used: </a:t>
            </a:r>
            <a:r>
              <a:rPr lang="en-US" sz="2000" b="1" dirty="0">
                <a:solidFill>
                  <a:schemeClr val="bg1"/>
                </a:solidFill>
                <a:latin typeface="Raleway Thin" pitchFamily="2" charset="0"/>
              </a:rPr>
              <a:t>R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aleway Thin" pitchFamily="2" charset="0"/>
              </a:rPr>
              <a:t>eal dataset of house prices sold in Seattle, Washington, USA between August and December 2022</a:t>
            </a:r>
            <a:endParaRPr sz="2000" b="1" dirty="0">
              <a:solidFill>
                <a:schemeClr val="bg1"/>
              </a:solidFill>
              <a:latin typeface="Raleway Thin" pitchFamily="2" charset="0"/>
            </a:endParaRPr>
          </a:p>
        </p:txBody>
      </p:sp>
      <p:sp>
        <p:nvSpPr>
          <p:cNvPr id="1147" name="Google Shape;1147;p25"/>
          <p:cNvSpPr/>
          <p:nvPr/>
        </p:nvSpPr>
        <p:spPr>
          <a:xfrm>
            <a:off x="843327" y="1697180"/>
            <a:ext cx="1054749" cy="306117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Seattle, Washington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48" name="Google Shape;1148;p2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5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Description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99816" y="1295304"/>
            <a:ext cx="4513815" cy="35607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sz="1300" b="1" dirty="0"/>
              <a:t>First dataset</a:t>
            </a:r>
            <a:r>
              <a:rPr lang="en-US" sz="1300" dirty="0"/>
              <a:t>: Well-structured testing and training CSV files from Kaggle (</a:t>
            </a:r>
            <a:r>
              <a:rPr lang="en-US" sz="1300" dirty="0">
                <a:hlinkClick r:id="rId3"/>
              </a:rPr>
              <a:t>dataset link</a:t>
            </a:r>
            <a:r>
              <a:rPr lang="en-US" sz="1300" dirty="0"/>
              <a:t>)</a:t>
            </a:r>
          </a:p>
          <a:p>
            <a:pPr lvl="1"/>
            <a:r>
              <a:rPr lang="en-US" sz="1300" dirty="0"/>
              <a:t>8 columns: ‘beds’, ‘baths’, ‘size’, ‘size_units’,   ‘lot_size’, ‘lot_size_units’, ‘zip_code’,  and ‘price’</a:t>
            </a:r>
          </a:p>
          <a:p>
            <a:pPr lvl="1"/>
            <a:r>
              <a:rPr lang="en-US" sz="1300" dirty="0"/>
              <a:t>Target column is ‘price’, and all other columns are the features</a:t>
            </a:r>
          </a:p>
          <a:p>
            <a:r>
              <a:rPr lang="en-US" sz="1300" b="1" dirty="0"/>
              <a:t>Second dataset</a:t>
            </a:r>
            <a:r>
              <a:rPr lang="en-US" sz="1300" dirty="0"/>
              <a:t>: All Zip Codes in the United States with their coordinates (</a:t>
            </a:r>
            <a:r>
              <a:rPr lang="en-US" sz="1300" dirty="0">
                <a:hlinkClick r:id="rId4"/>
              </a:rPr>
              <a:t>dataset link</a:t>
            </a:r>
            <a:r>
              <a:rPr lang="en-US" sz="1300" dirty="0"/>
              <a:t>) </a:t>
            </a:r>
          </a:p>
          <a:p>
            <a:pPr lvl="1"/>
            <a:r>
              <a:rPr lang="en-US" sz="1300" dirty="0"/>
              <a:t>Used VLOOKUP in Excel to find the corresponding coordinates (‘</a:t>
            </a:r>
            <a:r>
              <a:rPr lang="en-US" sz="1300" dirty="0" err="1"/>
              <a:t>lat</a:t>
            </a:r>
            <a:r>
              <a:rPr lang="en-US" sz="1300" dirty="0"/>
              <a:t>’, ‘</a:t>
            </a:r>
            <a:r>
              <a:rPr lang="en-US" sz="1300" dirty="0" err="1"/>
              <a:t>lon</a:t>
            </a:r>
            <a:r>
              <a:rPr lang="en-US" sz="1300" dirty="0"/>
              <a:t>’) from the second dataset to the Zip Code in the first dataset (testing and training files)</a:t>
            </a:r>
          </a:p>
          <a:p>
            <a:pPr lvl="1"/>
            <a:r>
              <a:rPr lang="en-US" sz="1300" dirty="0"/>
              <a:t>File was then merged with the testing and training files using Pandas to create the final Data Frame</a:t>
            </a:r>
          </a:p>
          <a:p>
            <a:pPr marL="571500" lvl="1" indent="0">
              <a:buNone/>
            </a:pPr>
            <a:endParaRPr lang="en-US"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dirty="0"/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40007F2-2D5F-3056-00DA-1A264552BD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33"/>
          <a:stretch/>
        </p:blipFill>
        <p:spPr>
          <a:xfrm>
            <a:off x="5148007" y="1226032"/>
            <a:ext cx="1650594" cy="17336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7EC77F7-EA57-2303-C61D-084D81FB88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3590" y="1226032"/>
            <a:ext cx="1650594" cy="17336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3DE523A-3A91-9210-4A8D-FAD0CAA111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0711" y="3174268"/>
            <a:ext cx="3668448" cy="1666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57340-62FE-85CE-715D-4A8BFFC2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6487706" cy="686651"/>
          </a:xfrm>
        </p:spPr>
        <p:txBody>
          <a:bodyPr/>
          <a:lstStyle/>
          <a:p>
            <a:r>
              <a:rPr lang="en-US" dirty="0"/>
              <a:t>Tools &amp; Technologies 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6A0AE-1818-D6D8-F4EB-896FB4D9E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01435"/>
            <a:ext cx="6117412" cy="2640900"/>
          </a:xfrm>
        </p:spPr>
        <p:txBody>
          <a:bodyPr/>
          <a:lstStyle/>
          <a:p>
            <a:r>
              <a:rPr lang="en-US" dirty="0"/>
              <a:t>Visualization: Tableau, Seaborn, Matplotlib</a:t>
            </a:r>
          </a:p>
          <a:p>
            <a:r>
              <a:rPr lang="en-US" dirty="0"/>
              <a:t>Data Analysis: Jupyter Notebook, Excel</a:t>
            </a:r>
          </a:p>
          <a:p>
            <a:r>
              <a:rPr lang="en-US" dirty="0"/>
              <a:t>Algorithms: Linear Regression, Random Forest Regression, k-Nearest Neighbours (k-NN)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EC28B-476D-2710-774B-D50906A5BF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pSp>
        <p:nvGrpSpPr>
          <p:cNvPr id="5" name="Google Shape;119;p17">
            <a:extLst>
              <a:ext uri="{FF2B5EF4-FFF2-40B4-BE49-F238E27FC236}">
                <a16:creationId xmlns:a16="http://schemas.microsoft.com/office/drawing/2014/main" id="{78D17066-73B6-35E1-A21B-DB6C6CD13EAB}"/>
              </a:ext>
            </a:extLst>
          </p:cNvPr>
          <p:cNvGrpSpPr/>
          <p:nvPr/>
        </p:nvGrpSpPr>
        <p:grpSpPr>
          <a:xfrm>
            <a:off x="5971952" y="1217509"/>
            <a:ext cx="2714848" cy="3653541"/>
            <a:chOff x="5503615" y="983605"/>
            <a:chExt cx="3588221" cy="4828894"/>
          </a:xfrm>
        </p:grpSpPr>
        <p:pic>
          <p:nvPicPr>
            <p:cNvPr id="6" name="Google Shape;120;p17">
              <a:extLst>
                <a:ext uri="{FF2B5EF4-FFF2-40B4-BE49-F238E27FC236}">
                  <a16:creationId xmlns:a16="http://schemas.microsoft.com/office/drawing/2014/main" id="{B6CC723C-1F87-2541-6BBA-2308827FC08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03615" y="983605"/>
              <a:ext cx="3588221" cy="48288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121;p17">
              <a:extLst>
                <a:ext uri="{FF2B5EF4-FFF2-40B4-BE49-F238E27FC236}">
                  <a16:creationId xmlns:a16="http://schemas.microsoft.com/office/drawing/2014/main" id="{438DD6C6-5286-88CB-013D-25AE5961896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09435" y="1724361"/>
              <a:ext cx="322950" cy="31662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3295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8717-70C8-287D-BA89-CBE1507F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933063" cy="1082700"/>
          </a:xfrm>
        </p:spPr>
        <p:txBody>
          <a:bodyPr/>
          <a:lstStyle/>
          <a:p>
            <a:r>
              <a:rPr lang="en-CA" sz="4000" dirty="0"/>
              <a:t>Data Exploration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1569F-7050-A9B2-E2C3-E77EE94D0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320185"/>
            <a:ext cx="7499445" cy="7275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Using Seaborn, we were able to gather insights on the relationships between factors by creating different types of diagrams. </a:t>
            </a:r>
            <a:endParaRPr lang="en-CA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FDC5E-FC63-7E56-ABC9-A180A95691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30774BFD-B47A-AA14-09EF-B0281DF16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18" y="2392443"/>
            <a:ext cx="8343882" cy="19111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1A7786-18A4-6576-3394-D28C05054B6D}"/>
              </a:ext>
            </a:extLst>
          </p:cNvPr>
          <p:cNvSpPr txBox="1"/>
          <p:nvPr/>
        </p:nvSpPr>
        <p:spPr>
          <a:xfrm>
            <a:off x="3719014" y="1992333"/>
            <a:ext cx="1180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dk1"/>
                </a:solidFill>
                <a:latin typeface="Barlow Light"/>
                <a:sym typeface="Barlow Light"/>
              </a:rPr>
              <a:t>Pairplot</a:t>
            </a:r>
            <a:endParaRPr lang="en-CA" sz="2000" b="1" u="sng" dirty="0">
              <a:solidFill>
                <a:schemeClr val="dk1"/>
              </a:solidFill>
              <a:latin typeface="Barlow Light"/>
              <a:sym typeface="Barlow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112861-C7D9-8214-AF95-2C1C00B938EF}"/>
              </a:ext>
            </a:extLst>
          </p:cNvPr>
          <p:cNvSpPr txBox="1"/>
          <p:nvPr/>
        </p:nvSpPr>
        <p:spPr>
          <a:xfrm>
            <a:off x="2296234" y="4446350"/>
            <a:ext cx="3821374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Barlow Light" panose="00000400000000000000" pitchFamily="2" charset="0"/>
              </a:rPr>
              <a:t>Diagrams showing price against the different features.</a:t>
            </a:r>
            <a:endParaRPr lang="en-CA" sz="1200" dirty="0">
              <a:latin typeface="Barlow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7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8717-70C8-287D-BA89-CBE1507F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933063" cy="1082700"/>
          </a:xfrm>
        </p:spPr>
        <p:txBody>
          <a:bodyPr/>
          <a:lstStyle/>
          <a:p>
            <a:r>
              <a:rPr lang="en-CA" sz="4000" dirty="0"/>
              <a:t>Data Exploration Phase Cont.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FDC5E-FC63-7E56-ABC9-A180A95691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0BB14187-B01C-48DD-CD73-99688EC07E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8"/>
          <a:stretch/>
        </p:blipFill>
        <p:spPr>
          <a:xfrm>
            <a:off x="5032421" y="1512250"/>
            <a:ext cx="3250657" cy="27607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CB5A36-97CB-11F1-0C65-0F375A76CECA}"/>
              </a:ext>
            </a:extLst>
          </p:cNvPr>
          <p:cNvSpPr txBox="1"/>
          <p:nvPr/>
        </p:nvSpPr>
        <p:spPr>
          <a:xfrm>
            <a:off x="1884502" y="1149014"/>
            <a:ext cx="89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dk1"/>
                </a:solidFill>
                <a:latin typeface="Barlow Light"/>
              </a:rPr>
              <a:t>Bar</a:t>
            </a:r>
            <a:r>
              <a:rPr lang="en-US" sz="1800" b="1" u="sng" dirty="0">
                <a:solidFill>
                  <a:schemeClr val="dk1"/>
                </a:solidFill>
                <a:latin typeface="Barlow Light"/>
              </a:rPr>
              <a:t> </a:t>
            </a:r>
            <a:r>
              <a:rPr lang="en-US" sz="1600" b="1" u="sng" dirty="0">
                <a:solidFill>
                  <a:schemeClr val="dk1"/>
                </a:solidFill>
                <a:latin typeface="Barlow Light"/>
              </a:rPr>
              <a:t>Plot</a:t>
            </a:r>
            <a:endParaRPr lang="en-CA" sz="1800" b="1" u="sng" dirty="0">
              <a:solidFill>
                <a:schemeClr val="dk1"/>
              </a:solidFill>
              <a:latin typeface="Barlow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D9E6FE-2BAE-7F62-1E50-B148FD29329C}"/>
              </a:ext>
            </a:extLst>
          </p:cNvPr>
          <p:cNvSpPr txBox="1"/>
          <p:nvPr/>
        </p:nvSpPr>
        <p:spPr>
          <a:xfrm>
            <a:off x="6169161" y="1164403"/>
            <a:ext cx="1320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dk1"/>
                </a:solidFill>
                <a:latin typeface="Barlow Light"/>
              </a:rPr>
              <a:t>Heatmap</a:t>
            </a:r>
            <a:endParaRPr lang="en-CA" sz="2000" b="1" u="sng" dirty="0">
              <a:solidFill>
                <a:schemeClr val="dk1"/>
              </a:solidFill>
              <a:latin typeface="Barlow Light"/>
            </a:endParaRPr>
          </a:p>
        </p:txBody>
      </p:sp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237D5101-CA6B-859E-27FF-E7CEA3034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86" y="1530538"/>
            <a:ext cx="3530251" cy="27424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5CEA43-D7E3-4612-C0AD-1ED3CB2D4A23}"/>
              </a:ext>
            </a:extLst>
          </p:cNvPr>
          <p:cNvSpPr txBox="1"/>
          <p:nvPr/>
        </p:nvSpPr>
        <p:spPr>
          <a:xfrm>
            <a:off x="638589" y="4374850"/>
            <a:ext cx="3384644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Barlow Light" panose="00000400000000000000" pitchFamily="2" charset="0"/>
              </a:rPr>
              <a:t>Bar plot illustrating the relationship between price and zip codes. </a:t>
            </a:r>
            <a:endParaRPr lang="en-CA" sz="1200" dirty="0">
              <a:latin typeface="Barlow Light" panose="000004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F31FE4-C387-9D6E-33EF-58A46794550B}"/>
              </a:ext>
            </a:extLst>
          </p:cNvPr>
          <p:cNvSpPr txBox="1"/>
          <p:nvPr/>
        </p:nvSpPr>
        <p:spPr>
          <a:xfrm>
            <a:off x="4977557" y="4362011"/>
            <a:ext cx="3384644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Barlow Light" panose="00000400000000000000" pitchFamily="2" charset="0"/>
              </a:rPr>
              <a:t>Heatmap showing correlations between each of the features. </a:t>
            </a:r>
            <a:endParaRPr lang="en-CA" sz="1200" dirty="0">
              <a:latin typeface="Barlow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546492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</TotalTime>
  <Words>782</Words>
  <Application>Microsoft Office PowerPoint</Application>
  <PresentationFormat>On-screen Show (16:9)</PresentationFormat>
  <Paragraphs>103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Barlow Light</vt:lpstr>
      <vt:lpstr>Raleway Thin</vt:lpstr>
      <vt:lpstr>Calibri</vt:lpstr>
      <vt:lpstr>Barlow</vt:lpstr>
      <vt:lpstr>playfair display</vt:lpstr>
      <vt:lpstr>Arial</vt:lpstr>
      <vt:lpstr>-apple-system</vt:lpstr>
      <vt:lpstr>Wingdings</vt:lpstr>
      <vt:lpstr>Gaoler template</vt:lpstr>
      <vt:lpstr>House Price Prediction Project</vt:lpstr>
      <vt:lpstr>Agenda</vt:lpstr>
      <vt:lpstr>Why did we choose this topic?</vt:lpstr>
      <vt:lpstr>Questions we plan to answer</vt:lpstr>
      <vt:lpstr>Dataset Used: Real dataset of house prices sold in Seattle, Washington, USA between August and December 2022</vt:lpstr>
      <vt:lpstr>Dataset Description</vt:lpstr>
      <vt:lpstr>Tools &amp; Technologies </vt:lpstr>
      <vt:lpstr>Data Exploration Phase</vt:lpstr>
      <vt:lpstr>Data Exploration Phase Cont.</vt:lpstr>
      <vt:lpstr>Model 1: Analysis Phase</vt:lpstr>
      <vt:lpstr>Model 1: Results</vt:lpstr>
      <vt:lpstr>New Models: Analysis Phase</vt:lpstr>
      <vt:lpstr>New Models: Results</vt:lpstr>
      <vt:lpstr>Future Analysis Recommendations</vt:lpstr>
      <vt:lpstr>Areas of Improvement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 Project</dc:title>
  <dc:creator>Tomas Habte</dc:creator>
  <cp:lastModifiedBy>Tomas Habte</cp:lastModifiedBy>
  <cp:revision>153</cp:revision>
  <dcterms:modified xsi:type="dcterms:W3CDTF">2023-02-08T05:20:22Z</dcterms:modified>
</cp:coreProperties>
</file>