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9"/>
  </p:notesMasterIdLst>
  <p:sldIdLst>
    <p:sldId id="256" r:id="rId2"/>
    <p:sldId id="309" r:id="rId3"/>
    <p:sldId id="263" r:id="rId4"/>
    <p:sldId id="297" r:id="rId5"/>
    <p:sldId id="269" r:id="rId6"/>
    <p:sldId id="261" r:id="rId7"/>
    <p:sldId id="298" r:id="rId8"/>
    <p:sldId id="299" r:id="rId9"/>
    <p:sldId id="302" r:id="rId10"/>
    <p:sldId id="307" r:id="rId11"/>
    <p:sldId id="300" r:id="rId12"/>
    <p:sldId id="303" r:id="rId13"/>
    <p:sldId id="304" r:id="rId14"/>
    <p:sldId id="305" r:id="rId15"/>
    <p:sldId id="306" r:id="rId16"/>
    <p:sldId id="310" r:id="rId17"/>
    <p:sldId id="278" r:id="rId18"/>
  </p:sldIdLst>
  <p:sldSz cx="9144000" cy="5143500" type="screen16x9"/>
  <p:notesSz cx="6858000" cy="9144000"/>
  <p:embeddedFontLst>
    <p:embeddedFont>
      <p:font typeface="Barlow" panose="00000500000000000000" pitchFamily="2" charset="0"/>
      <p:regular r:id="rId20"/>
      <p:bold r:id="rId21"/>
      <p:italic r:id="rId22"/>
      <p:boldItalic r:id="rId23"/>
    </p:embeddedFont>
    <p:embeddedFont>
      <p:font typeface="Barlow Light" panose="00000400000000000000" pitchFamily="2" charset="0"/>
      <p:regular r:id="rId24"/>
      <p:bold r:id="rId25"/>
      <p:italic r:id="rId26"/>
      <p:boldItalic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playfair display" panose="00000500000000000000" pitchFamily="2" charset="0"/>
      <p:regular r:id="rId32"/>
      <p:bold r:id="rId33"/>
      <p:italic r:id="rId34"/>
      <p:boldItalic r:id="rId35"/>
    </p:embeddedFont>
    <p:embeddedFont>
      <p:font typeface="Raleway Thin" pitchFamily="2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E2214B-EEA6-4F0E-851E-DA328E0D34B4}">
  <a:tblStyle styleId="{11E2214B-EEA6-4F0E-851E-DA328E0D34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44D3EF-30E0-43DB-A017-93B0B98886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08"/>
    <p:restoredTop sz="95838" autoAdjust="0"/>
  </p:normalViewPr>
  <p:slideViewPr>
    <p:cSldViewPr snapToGrid="0">
      <p:cViewPr varScale="1">
        <p:scale>
          <a:sx n="140" d="100"/>
          <a:sy n="140" d="100"/>
        </p:scale>
        <p:origin x="9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font" Target="fonts/font20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9191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668549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6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sandra.nwokolo/viz/Final_project_16758302638690/FinalprojectDashboard?publish=yes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samuelcortinhas/house-price-prediction-seattle" TargetMode="External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hyperlink" Target="https://www.listendata.com/2020/11/zip-code-to-latitude-and-longitude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House Price Prediction Project</a:t>
            </a:r>
            <a:endParaRPr sz="4000" dirty="0"/>
          </a:p>
        </p:txBody>
      </p:sp>
      <p:sp>
        <p:nvSpPr>
          <p:cNvPr id="2" name="Google Shape;4734;p49">
            <a:extLst>
              <a:ext uri="{FF2B5EF4-FFF2-40B4-BE49-F238E27FC236}">
                <a16:creationId xmlns:a16="http://schemas.microsoft.com/office/drawing/2014/main" id="{0AE93285-19EA-26D1-AD0E-0101366B3133}"/>
              </a:ext>
            </a:extLst>
          </p:cNvPr>
          <p:cNvSpPr/>
          <p:nvPr/>
        </p:nvSpPr>
        <p:spPr>
          <a:xfrm>
            <a:off x="4029501" y="1966114"/>
            <a:ext cx="515848" cy="49979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B03428-6441-9AEA-28F6-79ACBDA45455}"/>
              </a:ext>
            </a:extLst>
          </p:cNvPr>
          <p:cNvSpPr txBox="1"/>
          <p:nvPr/>
        </p:nvSpPr>
        <p:spPr>
          <a:xfrm>
            <a:off x="1859478" y="3316306"/>
            <a:ext cx="31912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By: Tomas H, Rita E, Sandra N, </a:t>
            </a:r>
            <a:r>
              <a:rPr lang="en-US" sz="1300" dirty="0" err="1"/>
              <a:t>Ihechi</a:t>
            </a:r>
            <a:r>
              <a:rPr lang="en-US" sz="1300" dirty="0"/>
              <a:t> D</a:t>
            </a:r>
            <a:endParaRPr lang="en-CA" sz="13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BD4F-372E-BD11-9F32-6806F30B5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5600"/>
            <a:ext cx="7187184" cy="1082700"/>
          </a:xfrm>
        </p:spPr>
        <p:txBody>
          <a:bodyPr/>
          <a:lstStyle/>
          <a:p>
            <a:r>
              <a:rPr lang="en-US" dirty="0"/>
              <a:t>Model 1: Analysis Phase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C677B-63D7-2C13-3AB2-ED5F00735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361129"/>
            <a:ext cx="4322065" cy="3497474"/>
          </a:xfrm>
        </p:spPr>
        <p:txBody>
          <a:bodyPr/>
          <a:lstStyle/>
          <a:p>
            <a:r>
              <a:rPr lang="en-US" sz="1500" dirty="0"/>
              <a:t>Since we already had the test and train data CSV files, we performed the following steps:</a:t>
            </a:r>
          </a:p>
          <a:p>
            <a:pPr>
              <a:lnSpc>
                <a:spcPct val="150000"/>
              </a:lnSpc>
              <a:buAutoNum type="arabicPeriod"/>
            </a:pPr>
            <a:r>
              <a:rPr lang="en-CA" sz="1500" dirty="0"/>
              <a:t>Defined the features and target variables </a:t>
            </a:r>
          </a:p>
          <a:p>
            <a:pPr>
              <a:lnSpc>
                <a:spcPct val="150000"/>
              </a:lnSpc>
              <a:buAutoNum type="arabicPeriod"/>
            </a:pPr>
            <a:r>
              <a:rPr lang="en-CA" sz="1500" dirty="0"/>
              <a:t>Split the train and test data</a:t>
            </a:r>
          </a:p>
          <a:p>
            <a:pPr>
              <a:lnSpc>
                <a:spcPct val="150000"/>
              </a:lnSpc>
              <a:buAutoNum type="arabicPeriod"/>
            </a:pPr>
            <a:r>
              <a:rPr lang="en-CA" sz="1500" dirty="0"/>
              <a:t>Fitted the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CAFAD2-B493-34B3-DEEB-C45DC4B919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64F9295A-0296-C9A5-B892-751AFB256D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077"/>
          <a:stretch/>
        </p:blipFill>
        <p:spPr>
          <a:xfrm>
            <a:off x="5407152" y="1240560"/>
            <a:ext cx="3073506" cy="10827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 descr="Graphical user interface, 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63792ACB-E6C2-B78B-751E-0B1D5ACF2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152" y="2516019"/>
            <a:ext cx="3073505" cy="10481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F3114BE-E582-7112-A5F3-BC61EF7CE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7151" y="3744986"/>
            <a:ext cx="3073505" cy="10481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0951685-90BC-554B-504D-849D0B5CC56F}"/>
              </a:ext>
            </a:extLst>
          </p:cNvPr>
          <p:cNvSpPr txBox="1"/>
          <p:nvPr/>
        </p:nvSpPr>
        <p:spPr>
          <a:xfrm>
            <a:off x="5049399" y="1207240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1AB6E6-4C08-76F9-25D1-6557B645006C}"/>
              </a:ext>
            </a:extLst>
          </p:cNvPr>
          <p:cNvSpPr txBox="1"/>
          <p:nvPr/>
        </p:nvSpPr>
        <p:spPr>
          <a:xfrm>
            <a:off x="5056223" y="2417861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57302B-C24B-20D4-D051-0B57F257DCC6}"/>
              </a:ext>
            </a:extLst>
          </p:cNvPr>
          <p:cNvSpPr txBox="1"/>
          <p:nvPr/>
        </p:nvSpPr>
        <p:spPr>
          <a:xfrm>
            <a:off x="5063047" y="3634188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2329361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BD4F-372E-BD11-9F32-6806F30B5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12424"/>
            <a:ext cx="7187184" cy="1082700"/>
          </a:xfrm>
        </p:spPr>
        <p:txBody>
          <a:bodyPr/>
          <a:lstStyle/>
          <a:p>
            <a:r>
              <a:rPr lang="en-US" dirty="0"/>
              <a:t>Model 1: Results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C677B-63D7-2C13-3AB2-ED5F00735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361129"/>
            <a:ext cx="3964675" cy="3339057"/>
          </a:xfrm>
        </p:spPr>
        <p:txBody>
          <a:bodyPr/>
          <a:lstStyle/>
          <a:p>
            <a:r>
              <a:rPr lang="en-US" sz="1300" dirty="0"/>
              <a:t>We found that the most important feature is the zip code followed by the house size. </a:t>
            </a:r>
          </a:p>
          <a:p>
            <a:r>
              <a:rPr lang="en-US" sz="1300" dirty="0"/>
              <a:t>Our linear regression model performed poorly with a train score of 21% and a test score of 13%. </a:t>
            </a:r>
          </a:p>
          <a:p>
            <a:r>
              <a:rPr lang="en-US" sz="1300" dirty="0"/>
              <a:t>The mean absolute error (MAE) was also very high with a score of 306819.77 and a root mean squared error (RMSE) of 553.91. </a:t>
            </a:r>
          </a:p>
          <a:p>
            <a:r>
              <a:rPr lang="en-US" sz="1300" dirty="0"/>
              <a:t>While we were not satisfied with these results, we achieved our initial goal of building a simple functioning model. 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CAFAD2-B493-34B3-DEEB-C45DC4B919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9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720AE7F-A9F2-4312-149B-1B9F2782B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6636" y="1409148"/>
            <a:ext cx="3504965" cy="27192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19673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A3606-3969-B2B8-0BF6-9407DC560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05600"/>
            <a:ext cx="6701051" cy="1082700"/>
          </a:xfrm>
        </p:spPr>
        <p:txBody>
          <a:bodyPr/>
          <a:lstStyle/>
          <a:p>
            <a:r>
              <a:rPr lang="en-US" sz="4000" dirty="0"/>
              <a:t>New Models: Analysis Phase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E6B34-CF7B-A9BE-7CFB-8852D3671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5879" y="1311866"/>
            <a:ext cx="4885765" cy="2857204"/>
          </a:xfrm>
        </p:spPr>
        <p:txBody>
          <a:bodyPr/>
          <a:lstStyle/>
          <a:p>
            <a:r>
              <a:rPr lang="en-US" sz="1400" dirty="0"/>
              <a:t>We made the following changes to help improve the model: </a:t>
            </a:r>
          </a:p>
          <a:p>
            <a:pPr marL="571500" indent="-457200">
              <a:buAutoNum type="arabicPeriod"/>
            </a:pPr>
            <a:r>
              <a:rPr lang="en-US" sz="1400" dirty="0"/>
              <a:t>Combining the train and the test data frame to create our own split for the model.</a:t>
            </a:r>
          </a:p>
          <a:p>
            <a:pPr marL="571500" indent="-457200">
              <a:buAutoNum type="arabicPeriod"/>
            </a:pPr>
            <a:r>
              <a:rPr lang="en-US" sz="1400" dirty="0"/>
              <a:t>New features were added: Population and Average Income Per Household.</a:t>
            </a:r>
          </a:p>
          <a:p>
            <a:pPr marL="571500" indent="-457200">
              <a:buAutoNum type="arabicPeriod"/>
            </a:pPr>
            <a:r>
              <a:rPr lang="en-US" sz="1400" dirty="0"/>
              <a:t>The X values of the data were scaled.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1686E7-F1D2-1C03-B5F4-EAE94052A1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D57D5843-EDA1-5657-61C5-85555E299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970" y="1275328"/>
            <a:ext cx="3304560" cy="10911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EB6233C2-DC44-CB0D-4060-0A35BE5A8B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93"/>
          <a:stretch/>
        </p:blipFill>
        <p:spPr>
          <a:xfrm>
            <a:off x="5512563" y="2610801"/>
            <a:ext cx="3304560" cy="10218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FC4D8AF1-BE90-847E-F56D-940EDE877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5969" y="3876960"/>
            <a:ext cx="3364913" cy="7597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15BAAF-B205-2848-81DD-18867B9804A4}"/>
              </a:ext>
            </a:extLst>
          </p:cNvPr>
          <p:cNvSpPr txBox="1"/>
          <p:nvPr/>
        </p:nvSpPr>
        <p:spPr>
          <a:xfrm>
            <a:off x="5076695" y="1207240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A70184-C3AE-9F93-84D5-BDB32968D4CB}"/>
              </a:ext>
            </a:extLst>
          </p:cNvPr>
          <p:cNvSpPr txBox="1"/>
          <p:nvPr/>
        </p:nvSpPr>
        <p:spPr>
          <a:xfrm>
            <a:off x="5107991" y="2571750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FD3A27-00D6-DAA1-FC92-E2DC3D989F4D}"/>
              </a:ext>
            </a:extLst>
          </p:cNvPr>
          <p:cNvSpPr txBox="1"/>
          <p:nvPr/>
        </p:nvSpPr>
        <p:spPr>
          <a:xfrm>
            <a:off x="5110934" y="3782371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4024182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B37A7-B85A-9FF4-2BFD-9290250AF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New Models: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C13B5-C4AC-5AC6-B45B-A3E8BF3D5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3127" y="1311326"/>
            <a:ext cx="4545106" cy="2143875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CA" sz="1400" dirty="0">
                <a:solidFill>
                  <a:schemeClr val="bg2">
                    <a:lumMod val="50000"/>
                  </a:schemeClr>
                </a:solidFill>
                <a:effectLst/>
                <a:latin typeface="Barlow" pitchFamily="2" charset="77"/>
                <a:cs typeface="Al Bayan Plain" pitchFamily="2" charset="-78"/>
              </a:rPr>
              <a:t>Linear Regression model: the model score </a:t>
            </a:r>
            <a:r>
              <a:rPr lang="en-CA" sz="1400" dirty="0">
                <a:solidFill>
                  <a:schemeClr val="bg2">
                    <a:lumMod val="50000"/>
                  </a:schemeClr>
                </a:solidFill>
                <a:latin typeface="Barlow" pitchFamily="2" charset="77"/>
                <a:cs typeface="Al Bayan Plain" pitchFamily="2" charset="-78"/>
              </a:rPr>
              <a:t>was</a:t>
            </a:r>
            <a:r>
              <a:rPr lang="en-CA" sz="1400" dirty="0">
                <a:solidFill>
                  <a:schemeClr val="bg2">
                    <a:lumMod val="50000"/>
                  </a:schemeClr>
                </a:solidFill>
                <a:effectLst/>
                <a:latin typeface="Barlow" pitchFamily="2" charset="77"/>
                <a:cs typeface="Al Bayan Plain" pitchFamily="2" charset="-78"/>
              </a:rPr>
              <a:t> 24%. The MAE </a:t>
            </a:r>
            <a:r>
              <a:rPr lang="en-CA" sz="1400" dirty="0">
                <a:solidFill>
                  <a:schemeClr val="bg2">
                    <a:lumMod val="50000"/>
                  </a:schemeClr>
                </a:solidFill>
                <a:latin typeface="Barlow" pitchFamily="2" charset="77"/>
                <a:cs typeface="Al Bayan Plain" pitchFamily="2" charset="-78"/>
              </a:rPr>
              <a:t>was</a:t>
            </a:r>
            <a:r>
              <a:rPr lang="en-CA" sz="1400" dirty="0">
                <a:solidFill>
                  <a:schemeClr val="bg2">
                    <a:lumMod val="50000"/>
                  </a:schemeClr>
                </a:solidFill>
                <a:effectLst/>
                <a:latin typeface="Barlow" pitchFamily="2" charset="77"/>
                <a:cs typeface="Al Bayan Plain" pitchFamily="2" charset="-78"/>
              </a:rPr>
              <a:t> 274821 and the RMSE was 1019983. </a:t>
            </a:r>
            <a:r>
              <a:rPr lang="en-CA" sz="1400" dirty="0">
                <a:solidFill>
                  <a:schemeClr val="bg2">
                    <a:lumMod val="50000"/>
                  </a:schemeClr>
                </a:solidFill>
                <a:latin typeface="Barlow" pitchFamily="2" charset="77"/>
                <a:cs typeface="Al Bayan Plain" pitchFamily="2" charset="-78"/>
              </a:rPr>
              <a:t>This</a:t>
            </a:r>
            <a:r>
              <a:rPr lang="en-CA" sz="1400" dirty="0">
                <a:solidFill>
                  <a:schemeClr val="bg2">
                    <a:lumMod val="50000"/>
                  </a:schemeClr>
                </a:solidFill>
                <a:effectLst/>
                <a:latin typeface="Barlow" pitchFamily="2" charset="77"/>
                <a:cs typeface="Al Bayan Plain" pitchFamily="2" charset="-78"/>
              </a:rPr>
              <a:t> is </a:t>
            </a:r>
            <a:r>
              <a:rPr lang="en-CA" sz="1400" dirty="0">
                <a:solidFill>
                  <a:schemeClr val="bg2">
                    <a:lumMod val="50000"/>
                  </a:schemeClr>
                </a:solidFill>
                <a:latin typeface="Barlow" pitchFamily="2" charset="77"/>
                <a:cs typeface="Al Bayan Plain" pitchFamily="2" charset="-78"/>
              </a:rPr>
              <a:t>a</a:t>
            </a:r>
            <a:r>
              <a:rPr lang="en-CA" sz="1400" dirty="0">
                <a:solidFill>
                  <a:schemeClr val="bg2">
                    <a:lumMod val="50000"/>
                  </a:schemeClr>
                </a:solidFill>
                <a:effectLst/>
                <a:latin typeface="Barlow" pitchFamily="2" charset="77"/>
                <a:cs typeface="Al Bayan Plain" pitchFamily="2" charset="-78"/>
              </a:rPr>
              <a:t> poor result but it is a </a:t>
            </a:r>
            <a:r>
              <a:rPr lang="en-CA" sz="1400" dirty="0">
                <a:solidFill>
                  <a:schemeClr val="bg2">
                    <a:lumMod val="50000"/>
                  </a:schemeClr>
                </a:solidFill>
                <a:latin typeface="Barlow" pitchFamily="2" charset="77"/>
                <a:cs typeface="Al Bayan Plain" pitchFamily="2" charset="-78"/>
              </a:rPr>
              <a:t>modest</a:t>
            </a:r>
            <a:r>
              <a:rPr lang="en-CA" sz="1400" dirty="0">
                <a:solidFill>
                  <a:schemeClr val="bg2">
                    <a:lumMod val="50000"/>
                  </a:schemeClr>
                </a:solidFill>
                <a:effectLst/>
                <a:latin typeface="Barlow" pitchFamily="2" charset="77"/>
                <a:cs typeface="Al Bayan Plain" pitchFamily="2" charset="-78"/>
              </a:rPr>
              <a:t> improvement compared to the result of our first model. </a:t>
            </a:r>
          </a:p>
          <a:p>
            <a:pPr>
              <a:buFont typeface="+mj-lt"/>
              <a:buAutoNum type="arabicPeriod"/>
            </a:pPr>
            <a:r>
              <a:rPr lang="en-CA" sz="1400" i="0" dirty="0">
                <a:solidFill>
                  <a:schemeClr val="bg2">
                    <a:lumMod val="50000"/>
                  </a:schemeClr>
                </a:solidFill>
                <a:effectLst/>
                <a:latin typeface="Barlow" pitchFamily="2" charset="77"/>
              </a:rPr>
              <a:t>Random Forest model: the </a:t>
            </a:r>
            <a:r>
              <a:rPr lang="en-CA" sz="1400" dirty="0">
                <a:solidFill>
                  <a:schemeClr val="bg2">
                    <a:lumMod val="50000"/>
                  </a:schemeClr>
                </a:solidFill>
                <a:latin typeface="Barlow" pitchFamily="2" charset="77"/>
              </a:rPr>
              <a:t>MAE</a:t>
            </a:r>
            <a:r>
              <a:rPr lang="en-CA" sz="1400" i="0" dirty="0">
                <a:solidFill>
                  <a:schemeClr val="bg2">
                    <a:lumMod val="50000"/>
                  </a:schemeClr>
                </a:solidFill>
                <a:effectLst/>
                <a:latin typeface="Barlow" pitchFamily="2" charset="77"/>
              </a:rPr>
              <a:t> was 294627 and the RMSE was 543.</a:t>
            </a:r>
            <a:endParaRPr lang="en-CA" sz="1400" i="0" dirty="0">
              <a:solidFill>
                <a:schemeClr val="bg2">
                  <a:lumMod val="50000"/>
                </a:schemeClr>
              </a:solidFill>
              <a:effectLst/>
              <a:latin typeface="-apple-system"/>
            </a:endParaRPr>
          </a:p>
          <a:p>
            <a:pPr>
              <a:buFont typeface="+mj-lt"/>
              <a:buAutoNum type="arabicPeriod"/>
            </a:pPr>
            <a:r>
              <a:rPr lang="en-CA" sz="1400" i="0" dirty="0">
                <a:solidFill>
                  <a:schemeClr val="bg2">
                    <a:lumMod val="50000"/>
                  </a:schemeClr>
                </a:solidFill>
                <a:effectLst/>
                <a:latin typeface="Barlow" pitchFamily="2" charset="77"/>
              </a:rPr>
              <a:t>KNN Regression model: the MAE was 500116 and the </a:t>
            </a:r>
            <a:r>
              <a:rPr lang="en-CA" sz="1400" dirty="0">
                <a:solidFill>
                  <a:schemeClr val="bg2">
                    <a:lumMod val="50000"/>
                  </a:schemeClr>
                </a:solidFill>
                <a:latin typeface="Barlow" pitchFamily="2" charset="77"/>
              </a:rPr>
              <a:t>RMSE </a:t>
            </a:r>
            <a:r>
              <a:rPr lang="en-CA" sz="1400" i="0" dirty="0">
                <a:solidFill>
                  <a:schemeClr val="bg2">
                    <a:lumMod val="50000"/>
                  </a:schemeClr>
                </a:solidFill>
                <a:effectLst/>
                <a:latin typeface="Barlow" pitchFamily="2" charset="77"/>
              </a:rPr>
              <a:t>was 707.</a:t>
            </a:r>
            <a:endParaRPr lang="en-CA" sz="1600" dirty="0">
              <a:solidFill>
                <a:schemeClr val="bg2">
                  <a:lumMod val="50000"/>
                </a:schemeClr>
              </a:solidFill>
              <a:latin typeface="Barlow" pitchFamily="2" charset="77"/>
              <a:cs typeface="Al Bayan Plain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D817DB-53F6-C34E-B34B-227982A827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AA73237-E6B1-FA2D-CC0E-9C0D67AFE5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386"/>
          <a:stretch/>
        </p:blipFill>
        <p:spPr>
          <a:xfrm>
            <a:off x="5842119" y="781516"/>
            <a:ext cx="2621789" cy="10414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59E3E4A-786D-944E-1D36-2BC550D69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2588" y="2124134"/>
            <a:ext cx="2620083" cy="10899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8F1B604-11FC-68B2-B5BD-F79EE067ED93}"/>
              </a:ext>
            </a:extLst>
          </p:cNvPr>
          <p:cNvSpPr txBox="1"/>
          <p:nvPr/>
        </p:nvSpPr>
        <p:spPr>
          <a:xfrm>
            <a:off x="5398098" y="720101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CEDAF1-407F-48E6-28C8-C1EB320ABF2D}"/>
              </a:ext>
            </a:extLst>
          </p:cNvPr>
          <p:cNvSpPr txBox="1"/>
          <p:nvPr/>
        </p:nvSpPr>
        <p:spPr>
          <a:xfrm>
            <a:off x="5439042" y="2058957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BC4320-9C44-7037-51BB-4B7CB25B128B}"/>
              </a:ext>
            </a:extLst>
          </p:cNvPr>
          <p:cNvSpPr txBox="1"/>
          <p:nvPr/>
        </p:nvSpPr>
        <p:spPr>
          <a:xfrm>
            <a:off x="5459514" y="3462945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3.</a:t>
            </a:r>
          </a:p>
        </p:txBody>
      </p:sp>
      <p:pic>
        <p:nvPicPr>
          <p:cNvPr id="13" name="Picture 12" descr="Graphical user interface, text, application, chat or text message, email&#10;&#10;Description automatically generated">
            <a:extLst>
              <a:ext uri="{FF2B5EF4-FFF2-40B4-BE49-F238E27FC236}">
                <a16:creationId xmlns:a16="http://schemas.microsoft.com/office/drawing/2014/main" id="{1800F311-3FC5-2AD7-115B-7DDE7FC58B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356"/>
          <a:stretch/>
        </p:blipFill>
        <p:spPr>
          <a:xfrm>
            <a:off x="5869412" y="3515219"/>
            <a:ext cx="2620082" cy="10899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08A3C6F-1AD7-5969-750C-F1F62D3F9184}"/>
              </a:ext>
            </a:extLst>
          </p:cNvPr>
          <p:cNvSpPr txBox="1"/>
          <p:nvPr/>
        </p:nvSpPr>
        <p:spPr>
          <a:xfrm>
            <a:off x="511791" y="3698543"/>
            <a:ext cx="4379216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By adding new features and testing different models, we successfully improved the model results.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25355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791B9-DE4A-600E-C732-D326A8930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05600"/>
            <a:ext cx="6625989" cy="1082700"/>
          </a:xfrm>
        </p:spPr>
        <p:txBody>
          <a:bodyPr/>
          <a:lstStyle/>
          <a:p>
            <a:r>
              <a:rPr lang="en-US" sz="3200" dirty="0"/>
              <a:t>Future Analysis Recommendations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E0373-2AB1-EBAB-AE25-84F9EC6C6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8" y="1251300"/>
            <a:ext cx="7704163" cy="2640900"/>
          </a:xfrm>
        </p:spPr>
        <p:txBody>
          <a:bodyPr/>
          <a:lstStyle/>
          <a:p>
            <a:r>
              <a:rPr lang="en-US" sz="1600" dirty="0"/>
              <a:t>Testing and comparing newer models to find the best results.</a:t>
            </a:r>
          </a:p>
          <a:p>
            <a:r>
              <a:rPr lang="en-US" sz="1600" dirty="0"/>
              <a:t>Evaluating the model using multiple train/test split to improve performance.</a:t>
            </a:r>
          </a:p>
          <a:p>
            <a:r>
              <a:rPr lang="en-US" sz="1600" dirty="0"/>
              <a:t>Combining different models instead of using a single model.</a:t>
            </a:r>
          </a:p>
          <a:p>
            <a:r>
              <a:rPr lang="en-US" sz="1600" dirty="0"/>
              <a:t>Evaluating the performance of the model by adding and removing different features.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E81A18-B08B-FC56-3F8C-361953A52E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grpSp>
        <p:nvGrpSpPr>
          <p:cNvPr id="5" name="Google Shape;1061;p49">
            <a:extLst>
              <a:ext uri="{FF2B5EF4-FFF2-40B4-BE49-F238E27FC236}">
                <a16:creationId xmlns:a16="http://schemas.microsoft.com/office/drawing/2014/main" id="{9C2EAD4A-A1D0-38D0-7B64-F80F4BFF9767}"/>
              </a:ext>
            </a:extLst>
          </p:cNvPr>
          <p:cNvGrpSpPr/>
          <p:nvPr/>
        </p:nvGrpSpPr>
        <p:grpSpPr>
          <a:xfrm>
            <a:off x="6953532" y="436995"/>
            <a:ext cx="460705" cy="491455"/>
            <a:chOff x="9901824" y="937343"/>
            <a:chExt cx="744273" cy="793950"/>
          </a:xfrm>
        </p:grpSpPr>
        <p:grpSp>
          <p:nvGrpSpPr>
            <p:cNvPr id="6" name="Google Shape;1062;p49">
              <a:extLst>
                <a:ext uri="{FF2B5EF4-FFF2-40B4-BE49-F238E27FC236}">
                  <a16:creationId xmlns:a16="http://schemas.microsoft.com/office/drawing/2014/main" id="{1E78852B-F438-B0B6-6003-7C7FD4FBCE4C}"/>
                </a:ext>
              </a:extLst>
            </p:cNvPr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3" name="Google Shape;1063;p49">
                <a:extLst>
                  <a:ext uri="{FF2B5EF4-FFF2-40B4-BE49-F238E27FC236}">
                    <a16:creationId xmlns:a16="http://schemas.microsoft.com/office/drawing/2014/main" id="{51F1270F-CC60-F516-B410-A5BA836AA84A}"/>
                  </a:ext>
                </a:extLst>
              </p:cNvPr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Google Shape;1064;p49">
                <a:extLst>
                  <a:ext uri="{FF2B5EF4-FFF2-40B4-BE49-F238E27FC236}">
                    <a16:creationId xmlns:a16="http://schemas.microsoft.com/office/drawing/2014/main" id="{456CF5E6-E9CC-5B88-5740-E5EBE82E1D53}"/>
                  </a:ext>
                </a:extLst>
              </p:cNvPr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1065;p49">
                <a:extLst>
                  <a:ext uri="{FF2B5EF4-FFF2-40B4-BE49-F238E27FC236}">
                    <a16:creationId xmlns:a16="http://schemas.microsoft.com/office/drawing/2014/main" id="{C30133E1-7858-E8A5-35C3-14608E11D032}"/>
                  </a:ext>
                </a:extLst>
              </p:cNvPr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1066;p49">
                <a:extLst>
                  <a:ext uri="{FF2B5EF4-FFF2-40B4-BE49-F238E27FC236}">
                    <a16:creationId xmlns:a16="http://schemas.microsoft.com/office/drawing/2014/main" id="{87B41C15-7F21-6388-14B1-2F0329C365F8}"/>
                  </a:ext>
                </a:extLst>
              </p:cNvPr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1067;p49">
                <a:extLst>
                  <a:ext uri="{FF2B5EF4-FFF2-40B4-BE49-F238E27FC236}">
                    <a16:creationId xmlns:a16="http://schemas.microsoft.com/office/drawing/2014/main" id="{63B30104-C0E7-BB4B-9CAD-35709EF88094}"/>
                  </a:ext>
                </a:extLst>
              </p:cNvPr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068;p49">
                <a:extLst>
                  <a:ext uri="{FF2B5EF4-FFF2-40B4-BE49-F238E27FC236}">
                    <a16:creationId xmlns:a16="http://schemas.microsoft.com/office/drawing/2014/main" id="{5A10C578-0ACE-91FE-5257-995F343F29BD}"/>
                  </a:ext>
                </a:extLst>
              </p:cNvPr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069;p49">
                <a:extLst>
                  <a:ext uri="{FF2B5EF4-FFF2-40B4-BE49-F238E27FC236}">
                    <a16:creationId xmlns:a16="http://schemas.microsoft.com/office/drawing/2014/main" id="{773AEB26-ABA9-D4BB-952A-5D8D91F367C0}"/>
                  </a:ext>
                </a:extLst>
              </p:cNvPr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1070;p49">
                <a:extLst>
                  <a:ext uri="{FF2B5EF4-FFF2-40B4-BE49-F238E27FC236}">
                    <a16:creationId xmlns:a16="http://schemas.microsoft.com/office/drawing/2014/main" id="{293C50B2-C195-3880-C00E-69DC58E85DCB}"/>
                  </a:ext>
                </a:extLst>
              </p:cNvPr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1071;p49">
                <a:extLst>
                  <a:ext uri="{FF2B5EF4-FFF2-40B4-BE49-F238E27FC236}">
                    <a16:creationId xmlns:a16="http://schemas.microsoft.com/office/drawing/2014/main" id="{6867995B-E541-91C4-019D-46EF4524D070}"/>
                  </a:ext>
                </a:extLst>
              </p:cNvPr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1072;p49">
                <a:extLst>
                  <a:ext uri="{FF2B5EF4-FFF2-40B4-BE49-F238E27FC236}">
                    <a16:creationId xmlns:a16="http://schemas.microsoft.com/office/drawing/2014/main" id="{901F3D44-E41C-1015-265D-22EA921EAB47}"/>
                  </a:ext>
                </a:extLst>
              </p:cNvPr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" name="Google Shape;1073;p49">
              <a:extLst>
                <a:ext uri="{FF2B5EF4-FFF2-40B4-BE49-F238E27FC236}">
                  <a16:creationId xmlns:a16="http://schemas.microsoft.com/office/drawing/2014/main" id="{AC00ABA7-4E90-9E6C-85CD-E9503265CD1A}"/>
                </a:ext>
              </a:extLst>
            </p:cNvPr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074;p49">
              <a:extLst>
                <a:ext uri="{FF2B5EF4-FFF2-40B4-BE49-F238E27FC236}">
                  <a16:creationId xmlns:a16="http://schemas.microsoft.com/office/drawing/2014/main" id="{24635997-D132-4B8B-98A1-0087C9D379AD}"/>
                </a:ext>
              </a:extLst>
            </p:cNvPr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075;p49">
              <a:extLst>
                <a:ext uri="{FF2B5EF4-FFF2-40B4-BE49-F238E27FC236}">
                  <a16:creationId xmlns:a16="http://schemas.microsoft.com/office/drawing/2014/main" id="{856C3107-8693-3BEE-974A-B9D8BF2338E4}"/>
                </a:ext>
              </a:extLst>
            </p:cNvPr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076;p49">
              <a:extLst>
                <a:ext uri="{FF2B5EF4-FFF2-40B4-BE49-F238E27FC236}">
                  <a16:creationId xmlns:a16="http://schemas.microsoft.com/office/drawing/2014/main" id="{5CA5AFFA-89D9-417C-88B6-CDA378601E0B}"/>
                </a:ext>
              </a:extLst>
            </p:cNvPr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077;p49">
              <a:extLst>
                <a:ext uri="{FF2B5EF4-FFF2-40B4-BE49-F238E27FC236}">
                  <a16:creationId xmlns:a16="http://schemas.microsoft.com/office/drawing/2014/main" id="{204CBB00-DC4E-DBE3-4EC0-BD0955B97DC1}"/>
                </a:ext>
              </a:extLst>
            </p:cNvPr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078;p49">
              <a:extLst>
                <a:ext uri="{FF2B5EF4-FFF2-40B4-BE49-F238E27FC236}">
                  <a16:creationId xmlns:a16="http://schemas.microsoft.com/office/drawing/2014/main" id="{87CA00F6-2A1E-0272-E9CE-E90CEA8CCA0A}"/>
                </a:ext>
              </a:extLst>
            </p:cNvPr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782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0DEA7-9D07-DF2C-6B8A-9AC480A26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05600"/>
            <a:ext cx="6905767" cy="1082700"/>
          </a:xfrm>
        </p:spPr>
        <p:txBody>
          <a:bodyPr/>
          <a:lstStyle/>
          <a:p>
            <a:r>
              <a:rPr lang="en-US" sz="3200" dirty="0"/>
              <a:t>Areas of Improvement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1B787-ED4E-8B27-BC05-89CCEE5AC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306537"/>
            <a:ext cx="6707876" cy="2148663"/>
          </a:xfrm>
        </p:spPr>
        <p:txBody>
          <a:bodyPr/>
          <a:lstStyle/>
          <a:p>
            <a:r>
              <a:rPr lang="en-US" sz="1600" dirty="0"/>
              <a:t>Continue developing the model to achieve a higher accuracy score.</a:t>
            </a:r>
          </a:p>
          <a:p>
            <a:r>
              <a:rPr lang="en-US" sz="1600" dirty="0"/>
              <a:t>Build a more complex Tableau dashboard with more diagrams.</a:t>
            </a:r>
          </a:p>
          <a:p>
            <a:r>
              <a:rPr lang="en-US" sz="1600" dirty="0"/>
              <a:t>Adding/dropping more features based on importance for the model.</a:t>
            </a:r>
          </a:p>
          <a:p>
            <a:r>
              <a:rPr lang="en-US" sz="1600" dirty="0"/>
              <a:t>Using a different dataset that is larger and contains a longer time span.</a:t>
            </a:r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0B5A77-60AA-921E-2A12-F7ED6C5EA1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grpSp>
        <p:nvGrpSpPr>
          <p:cNvPr id="13" name="Google Shape;807;p48">
            <a:extLst>
              <a:ext uri="{FF2B5EF4-FFF2-40B4-BE49-F238E27FC236}">
                <a16:creationId xmlns:a16="http://schemas.microsoft.com/office/drawing/2014/main" id="{4B7C7080-A0B7-62B5-CA62-D2E3FEC28617}"/>
              </a:ext>
            </a:extLst>
          </p:cNvPr>
          <p:cNvGrpSpPr/>
          <p:nvPr/>
        </p:nvGrpSpPr>
        <p:grpSpPr>
          <a:xfrm>
            <a:off x="4731906" y="527967"/>
            <a:ext cx="358351" cy="381822"/>
            <a:chOff x="5970800" y="1619250"/>
            <a:chExt cx="428650" cy="456725"/>
          </a:xfrm>
          <a:solidFill>
            <a:schemeClr val="accent1"/>
          </a:solidFill>
        </p:grpSpPr>
        <p:sp>
          <p:nvSpPr>
            <p:cNvPr id="14" name="Google Shape;808;p48">
              <a:extLst>
                <a:ext uri="{FF2B5EF4-FFF2-40B4-BE49-F238E27FC236}">
                  <a16:creationId xmlns:a16="http://schemas.microsoft.com/office/drawing/2014/main" id="{8EC9A504-A63A-4022-15A8-D9E01A57775E}"/>
                </a:ext>
              </a:extLst>
            </p:cNvPr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" name="Google Shape;809;p48">
              <a:extLst>
                <a:ext uri="{FF2B5EF4-FFF2-40B4-BE49-F238E27FC236}">
                  <a16:creationId xmlns:a16="http://schemas.microsoft.com/office/drawing/2014/main" id="{F5078F6B-E21C-C5C4-4EB2-480C50D5DB3E}"/>
                </a:ext>
              </a:extLst>
            </p:cNvPr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" name="Google Shape;810;p48">
              <a:extLst>
                <a:ext uri="{FF2B5EF4-FFF2-40B4-BE49-F238E27FC236}">
                  <a16:creationId xmlns:a16="http://schemas.microsoft.com/office/drawing/2014/main" id="{07E40C1C-6BE4-E09F-0F9A-8DA73C45B508}"/>
                </a:ext>
              </a:extLst>
            </p:cNvPr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" name="Google Shape;811;p48">
              <a:extLst>
                <a:ext uri="{FF2B5EF4-FFF2-40B4-BE49-F238E27FC236}">
                  <a16:creationId xmlns:a16="http://schemas.microsoft.com/office/drawing/2014/main" id="{E5E54555-E834-23B6-8711-AB33177EA324}"/>
                </a:ext>
              </a:extLst>
            </p:cNvPr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812;p48">
              <a:extLst>
                <a:ext uri="{FF2B5EF4-FFF2-40B4-BE49-F238E27FC236}">
                  <a16:creationId xmlns:a16="http://schemas.microsoft.com/office/drawing/2014/main" id="{80000A84-59C0-A198-A9A3-ED3CFE37B8AA}"/>
                </a:ext>
              </a:extLst>
            </p:cNvPr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9298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7E92D-8E4D-9867-DC21-77BCBFD81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C9162D-4619-7810-045C-942051EC081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grpSp>
        <p:nvGrpSpPr>
          <p:cNvPr id="5" name="Google Shape;340;p32">
            <a:extLst>
              <a:ext uri="{FF2B5EF4-FFF2-40B4-BE49-F238E27FC236}">
                <a16:creationId xmlns:a16="http://schemas.microsoft.com/office/drawing/2014/main" id="{D8F3A867-3109-54B4-9B81-30B51B57B884}"/>
              </a:ext>
            </a:extLst>
          </p:cNvPr>
          <p:cNvGrpSpPr/>
          <p:nvPr/>
        </p:nvGrpSpPr>
        <p:grpSpPr>
          <a:xfrm>
            <a:off x="1595315" y="1385248"/>
            <a:ext cx="5953369" cy="3251502"/>
            <a:chOff x="1177450" y="241631"/>
            <a:chExt cx="6173152" cy="3616776"/>
          </a:xfrm>
        </p:grpSpPr>
        <p:sp>
          <p:nvSpPr>
            <p:cNvPr id="6" name="Google Shape;341;p32">
              <a:extLst>
                <a:ext uri="{FF2B5EF4-FFF2-40B4-BE49-F238E27FC236}">
                  <a16:creationId xmlns:a16="http://schemas.microsoft.com/office/drawing/2014/main" id="{2CC016D4-2A8F-075F-5E40-0A8C52906B6F}"/>
                </a:ext>
              </a:extLst>
            </p:cNvPr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342;p32">
              <a:extLst>
                <a:ext uri="{FF2B5EF4-FFF2-40B4-BE49-F238E27FC236}">
                  <a16:creationId xmlns:a16="http://schemas.microsoft.com/office/drawing/2014/main" id="{87AA476E-51A5-2963-EB90-E87BF44E12BC}"/>
                </a:ext>
              </a:extLst>
            </p:cNvPr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343;p32">
              <a:extLst>
                <a:ext uri="{FF2B5EF4-FFF2-40B4-BE49-F238E27FC236}">
                  <a16:creationId xmlns:a16="http://schemas.microsoft.com/office/drawing/2014/main" id="{38B25B11-7BAA-8EA3-5B3B-0414D7DF861C}"/>
                </a:ext>
              </a:extLst>
            </p:cNvPr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344;p32">
              <a:extLst>
                <a:ext uri="{FF2B5EF4-FFF2-40B4-BE49-F238E27FC236}">
                  <a16:creationId xmlns:a16="http://schemas.microsoft.com/office/drawing/2014/main" id="{9EC23C12-1B97-2B19-9CF0-F085A92D7BA4}"/>
                </a:ext>
              </a:extLst>
            </p:cNvPr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" name="Picture 9" descr="A picture containing chart&#10;&#10;Description automatically generated">
            <a:extLst>
              <a:ext uri="{FF2B5EF4-FFF2-40B4-BE49-F238E27FC236}">
                <a16:creationId xmlns:a16="http://schemas.microsoft.com/office/drawing/2014/main" id="{E8AC154B-7EEC-3B7F-826E-5076FFD2B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881" y="1562669"/>
            <a:ext cx="4647062" cy="2743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28113D9-6E29-234D-F4D1-E0F742AC11A2}"/>
              </a:ext>
            </a:extLst>
          </p:cNvPr>
          <p:cNvSpPr txBox="1"/>
          <p:nvPr/>
        </p:nvSpPr>
        <p:spPr>
          <a:xfrm>
            <a:off x="7335277" y="2630491"/>
            <a:ext cx="1453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Dashboard Link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89868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223" name="Google Shape;2223;p34"/>
          <p:cNvSpPr txBox="1">
            <a:spLocks noGrp="1"/>
          </p:cNvSpPr>
          <p:nvPr>
            <p:ph type="ctrTitle" idx="4294967295"/>
          </p:nvPr>
        </p:nvSpPr>
        <p:spPr>
          <a:xfrm>
            <a:off x="2628887" y="1289146"/>
            <a:ext cx="3886226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THANKS!</a:t>
            </a:r>
            <a:endParaRPr sz="7200" dirty="0"/>
          </a:p>
        </p:txBody>
      </p:sp>
      <p:sp>
        <p:nvSpPr>
          <p:cNvPr id="2224" name="Google Shape;2224;p34"/>
          <p:cNvSpPr txBox="1">
            <a:spLocks noGrp="1"/>
          </p:cNvSpPr>
          <p:nvPr>
            <p:ph type="subTitle" idx="4294967295"/>
          </p:nvPr>
        </p:nvSpPr>
        <p:spPr>
          <a:xfrm>
            <a:off x="2810967" y="2121946"/>
            <a:ext cx="3522066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    Any 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1B29A-80DA-0DF1-EDFA-425F7E1A0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A5B54-DD15-2BD2-4D3F-7E3BA1F18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564" y="1216626"/>
            <a:ext cx="5640900" cy="3599832"/>
          </a:xfrm>
        </p:spPr>
        <p:txBody>
          <a:bodyPr/>
          <a:lstStyle/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5DD"/>
              </a:buClr>
              <a:buSzPts val="1800"/>
              <a:buFont typeface="Barlow Light"/>
              <a:buAutoNum type="arabicPeriod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A3F50"/>
                </a:solidFill>
                <a:effectLst/>
                <a:uLnTx/>
                <a:uFillTx/>
                <a:latin typeface="Barlow Light"/>
                <a:sym typeface="Barlow Light"/>
              </a:rPr>
              <a:t>Reasons for Chosen Topic</a:t>
            </a: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5DD"/>
              </a:buClr>
              <a:buSzPts val="1800"/>
              <a:buFont typeface="Barlow Light"/>
              <a:buAutoNum type="arabicPeriod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A3F50"/>
                </a:solidFill>
                <a:effectLst/>
                <a:uLnTx/>
                <a:uFillTx/>
                <a:latin typeface="Barlow Light"/>
                <a:sym typeface="Barlow Light"/>
              </a:rPr>
              <a:t>Questions We Plan to Answer</a:t>
            </a: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5DD"/>
              </a:buClr>
              <a:buSzPts val="1800"/>
              <a:buFont typeface="Barlow Light"/>
              <a:buAutoNum type="arabicPeriod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A3F50"/>
                </a:solidFill>
                <a:effectLst/>
                <a:uLnTx/>
                <a:uFillTx/>
                <a:latin typeface="Barlow Light"/>
                <a:sym typeface="Barlow Light"/>
              </a:rPr>
              <a:t>Dataset Description</a:t>
            </a: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5DD"/>
              </a:buClr>
              <a:buSzPts val="1800"/>
              <a:buFont typeface="Barlow Light"/>
              <a:buAutoNum type="arabicPeriod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A3F50"/>
                </a:solidFill>
                <a:effectLst/>
                <a:uLnTx/>
                <a:uFillTx/>
                <a:latin typeface="Barlow Light"/>
                <a:sym typeface="Barlow Light"/>
              </a:rPr>
              <a:t>Tools &amp; Technologies</a:t>
            </a: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5DD"/>
              </a:buClr>
              <a:buSzPts val="1800"/>
              <a:buFont typeface="Barlow Light"/>
              <a:buAutoNum type="arabicPeriod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A3F50"/>
                </a:solidFill>
                <a:effectLst/>
                <a:uLnTx/>
                <a:uFillTx/>
                <a:latin typeface="Barlow Light"/>
                <a:sym typeface="Barlow Light"/>
              </a:rPr>
              <a:t>Data Exploration Phase</a:t>
            </a: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5DD"/>
              </a:buClr>
              <a:buSzPts val="1800"/>
              <a:buFont typeface="Barlow Light"/>
              <a:buAutoNum type="arabicPeriod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A3F50"/>
                </a:solidFill>
                <a:effectLst/>
                <a:uLnTx/>
                <a:uFillTx/>
                <a:latin typeface="Barlow Light"/>
                <a:sym typeface="Barlow Light"/>
              </a:rPr>
              <a:t>Model 1 Analysis &amp; Results</a:t>
            </a: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5DD"/>
              </a:buClr>
              <a:buSzPts val="1800"/>
              <a:buFont typeface="Barlow Light"/>
              <a:buAutoNum type="arabicPeriod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A3F50"/>
                </a:solidFill>
                <a:effectLst/>
                <a:uLnTx/>
                <a:uFillTx/>
                <a:latin typeface="Barlow Light"/>
                <a:sym typeface="Barlow Light"/>
              </a:rPr>
              <a:t>New Models Analysis &amp; Results</a:t>
            </a: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5DD"/>
              </a:buClr>
              <a:buSzPts val="1800"/>
              <a:buFont typeface="Barlow Light"/>
              <a:buAutoNum type="arabicPeriod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A3F50"/>
                </a:solidFill>
                <a:effectLst/>
                <a:uLnTx/>
                <a:uFillTx/>
                <a:latin typeface="Barlow Light"/>
                <a:sym typeface="Barlow Light"/>
              </a:rPr>
              <a:t>Future Analysis Recommendations</a:t>
            </a: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5DD"/>
              </a:buClr>
              <a:buSzPts val="1800"/>
              <a:buFont typeface="Barlow Light"/>
              <a:buAutoNum type="arabicPeriod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A3F50"/>
                </a:solidFill>
                <a:effectLst/>
                <a:uLnTx/>
                <a:uFillTx/>
                <a:latin typeface="Barlow Light"/>
                <a:sym typeface="Barlow Light"/>
              </a:rPr>
              <a:t>Areas of Improvement</a:t>
            </a: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5DD"/>
              </a:buClr>
              <a:buSzPts val="1800"/>
              <a:buFont typeface="Barlow Light"/>
              <a:buAutoNum type="arabicPeriod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A3F50"/>
                </a:solidFill>
                <a:effectLst/>
                <a:uLnTx/>
                <a:uFillTx/>
                <a:latin typeface="Barlow Light"/>
                <a:sym typeface="Barlow Light"/>
              </a:rPr>
              <a:t>Dashboard</a:t>
            </a: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5DD"/>
              </a:buClr>
              <a:buSzPts val="1800"/>
              <a:buFont typeface="Barlow Light"/>
              <a:buAutoNum type="arabicPeriod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A3F50"/>
                </a:solidFill>
                <a:effectLst/>
                <a:uLnTx/>
                <a:uFillTx/>
                <a:latin typeface="Barlow Light"/>
                <a:sym typeface="Barlow Light"/>
              </a:rPr>
              <a:t>Q&amp;A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3E858-25FB-B748-1DFA-D6FA49C188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77922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9"/>
          <p:cNvSpPr txBox="1">
            <a:spLocks noGrp="1"/>
          </p:cNvSpPr>
          <p:nvPr>
            <p:ph type="body" idx="1"/>
          </p:nvPr>
        </p:nvSpPr>
        <p:spPr>
          <a:xfrm>
            <a:off x="1505389" y="1614749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" sz="2000" b="1" dirty="0"/>
              <a:t>Hot topic!</a:t>
            </a:r>
            <a:r>
              <a:rPr lang="en-CA" sz="2000" b="1" i="0" dirty="0">
                <a:solidFill>
                  <a:srgbClr val="000000"/>
                </a:solidFill>
                <a:effectLst/>
                <a:latin typeface="playfair display" panose="020B0604020202020204" pitchFamily="2" charset="0"/>
              </a:rPr>
              <a:t>🔥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The housing market is widely talked about, especially since the start of the COVID-19 pandemic.</a:t>
            </a:r>
            <a:endParaRPr dirty="0"/>
          </a:p>
        </p:txBody>
      </p:sp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86868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did we choose this topic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859" name="Google Shape;859;p19"/>
          <p:cNvSpPr txBox="1">
            <a:spLocks noGrp="1"/>
          </p:cNvSpPr>
          <p:nvPr>
            <p:ph type="body" idx="2"/>
          </p:nvPr>
        </p:nvSpPr>
        <p:spPr>
          <a:xfrm>
            <a:off x="5066815" y="1593968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 dirty="0"/>
              <a:t>Impact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We are all impacted by the housing market in one way or another so this is an important topic for us.</a:t>
            </a:r>
            <a:endParaRPr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1115" name="Google Shape;5341;p50">
            <a:extLst>
              <a:ext uri="{FF2B5EF4-FFF2-40B4-BE49-F238E27FC236}">
                <a16:creationId xmlns:a16="http://schemas.microsoft.com/office/drawing/2014/main" id="{DA0BB2BB-4E87-676D-EFEF-F2DAC3931E90}"/>
              </a:ext>
            </a:extLst>
          </p:cNvPr>
          <p:cNvGrpSpPr/>
          <p:nvPr/>
        </p:nvGrpSpPr>
        <p:grpSpPr>
          <a:xfrm>
            <a:off x="5936672" y="1691046"/>
            <a:ext cx="312413" cy="271857"/>
            <a:chOff x="10914672" y="5489861"/>
            <a:chExt cx="719842" cy="720102"/>
          </a:xfrm>
        </p:grpSpPr>
        <p:sp>
          <p:nvSpPr>
            <p:cNvPr id="1116" name="Google Shape;5342;p50">
              <a:extLst>
                <a:ext uri="{FF2B5EF4-FFF2-40B4-BE49-F238E27FC236}">
                  <a16:creationId xmlns:a16="http://schemas.microsoft.com/office/drawing/2014/main" id="{28A9A5B4-8C2C-7BF9-8E36-04D2E1BE35FB}"/>
                </a:ext>
              </a:extLst>
            </p:cNvPr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5343;p50">
              <a:extLst>
                <a:ext uri="{FF2B5EF4-FFF2-40B4-BE49-F238E27FC236}">
                  <a16:creationId xmlns:a16="http://schemas.microsoft.com/office/drawing/2014/main" id="{8F86EC40-B689-CAB1-7BA9-8CD1D11AA277}"/>
                </a:ext>
              </a:extLst>
            </p:cNvPr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5344;p50">
              <a:extLst>
                <a:ext uri="{FF2B5EF4-FFF2-40B4-BE49-F238E27FC236}">
                  <a16:creationId xmlns:a16="http://schemas.microsoft.com/office/drawing/2014/main" id="{2099AA45-5C27-25E7-D78C-A7C42957AB77}"/>
                </a:ext>
              </a:extLst>
            </p:cNvPr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5345;p50">
              <a:extLst>
                <a:ext uri="{FF2B5EF4-FFF2-40B4-BE49-F238E27FC236}">
                  <a16:creationId xmlns:a16="http://schemas.microsoft.com/office/drawing/2014/main" id="{0571FF3E-4B06-14E5-D532-84607A952A5C}"/>
                </a:ext>
              </a:extLst>
            </p:cNvPr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5346;p50">
              <a:extLst>
                <a:ext uri="{FF2B5EF4-FFF2-40B4-BE49-F238E27FC236}">
                  <a16:creationId xmlns:a16="http://schemas.microsoft.com/office/drawing/2014/main" id="{2DF3C73C-ADD6-8E01-8756-7D9F82E7397B}"/>
                </a:ext>
              </a:extLst>
            </p:cNvPr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5347;p50">
              <a:extLst>
                <a:ext uri="{FF2B5EF4-FFF2-40B4-BE49-F238E27FC236}">
                  <a16:creationId xmlns:a16="http://schemas.microsoft.com/office/drawing/2014/main" id="{FD7DE2A9-C578-D1F1-3F02-7AAEDAEFDAAE}"/>
                </a:ext>
              </a:extLst>
            </p:cNvPr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5348;p50">
              <a:extLst>
                <a:ext uri="{FF2B5EF4-FFF2-40B4-BE49-F238E27FC236}">
                  <a16:creationId xmlns:a16="http://schemas.microsoft.com/office/drawing/2014/main" id="{291C77FB-FBEC-A4DB-AD72-AC486CD033D8}"/>
                </a:ext>
              </a:extLst>
            </p:cNvPr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5349;p50">
              <a:extLst>
                <a:ext uri="{FF2B5EF4-FFF2-40B4-BE49-F238E27FC236}">
                  <a16:creationId xmlns:a16="http://schemas.microsoft.com/office/drawing/2014/main" id="{03D2B77F-EFC0-939A-877D-D9E2D6A1419F}"/>
                </a:ext>
              </a:extLst>
            </p:cNvPr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5350;p50">
              <a:extLst>
                <a:ext uri="{FF2B5EF4-FFF2-40B4-BE49-F238E27FC236}">
                  <a16:creationId xmlns:a16="http://schemas.microsoft.com/office/drawing/2014/main" id="{BC7CBA72-DC76-F38F-4E9B-356C3AE90041}"/>
                </a:ext>
              </a:extLst>
            </p:cNvPr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5351;p50">
              <a:extLst>
                <a:ext uri="{FF2B5EF4-FFF2-40B4-BE49-F238E27FC236}">
                  <a16:creationId xmlns:a16="http://schemas.microsoft.com/office/drawing/2014/main" id="{CF0EB1F2-340B-9BBD-E819-63BD9C4AEBBC}"/>
                </a:ext>
              </a:extLst>
            </p:cNvPr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5352;p50">
              <a:extLst>
                <a:ext uri="{FF2B5EF4-FFF2-40B4-BE49-F238E27FC236}">
                  <a16:creationId xmlns:a16="http://schemas.microsoft.com/office/drawing/2014/main" id="{FD8BA91E-3D2D-FA86-174E-84DE08570565}"/>
                </a:ext>
              </a:extLst>
            </p:cNvPr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5353;p50">
              <a:extLst>
                <a:ext uri="{FF2B5EF4-FFF2-40B4-BE49-F238E27FC236}">
                  <a16:creationId xmlns:a16="http://schemas.microsoft.com/office/drawing/2014/main" id="{942F09B8-F12A-11F1-4D42-F5C358FF08E5}"/>
                </a:ext>
              </a:extLst>
            </p:cNvPr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Questions we plan to answer</a:t>
            </a:r>
            <a:endParaRPr dirty="0"/>
          </a:p>
        </p:txBody>
      </p:sp>
      <p:sp>
        <p:nvSpPr>
          <p:cNvPr id="859" name="Google Shape;859;p19"/>
          <p:cNvSpPr txBox="1">
            <a:spLocks noGrp="1"/>
          </p:cNvSpPr>
          <p:nvPr>
            <p:ph type="body" idx="2"/>
          </p:nvPr>
        </p:nvSpPr>
        <p:spPr>
          <a:xfrm>
            <a:off x="394632" y="1957750"/>
            <a:ext cx="5443889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/>
            <a:r>
              <a:rPr lang="en-US" sz="2000" i="0" dirty="0">
                <a:solidFill>
                  <a:srgbClr val="000000"/>
                </a:solidFill>
                <a:effectLst/>
                <a:latin typeface="Barlow Light" panose="00000400000000000000" pitchFamily="2" charset="0"/>
              </a:rPr>
              <a:t>How accurately can a model predict the sale price of  a house?</a:t>
            </a:r>
            <a:r>
              <a:rPr lang="en" sz="2000" dirty="0">
                <a:latin typeface="Barlow Light" panose="00000400000000000000" pitchFamily="2" charset="0"/>
              </a:rPr>
              <a:t>  </a:t>
            </a:r>
          </a:p>
          <a:p>
            <a:pPr marL="342900"/>
            <a:r>
              <a:rPr lang="en" sz="2000" dirty="0">
                <a:solidFill>
                  <a:srgbClr val="000000"/>
                </a:solidFill>
                <a:latin typeface="Barlow Light" panose="00000400000000000000" pitchFamily="2" charset="0"/>
              </a:rPr>
              <a:t>What are the most important features that can impact the price of a house? </a:t>
            </a:r>
            <a:endParaRPr lang="en-CA" sz="2000" dirty="0">
              <a:solidFill>
                <a:srgbClr val="000000"/>
              </a:solidFill>
              <a:latin typeface="Barlow Light" panose="00000400000000000000" pitchFamily="2" charset="0"/>
            </a:endParaRPr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1128" name="Google Shape;383;p14">
            <a:extLst>
              <a:ext uri="{FF2B5EF4-FFF2-40B4-BE49-F238E27FC236}">
                <a16:creationId xmlns:a16="http://schemas.microsoft.com/office/drawing/2014/main" id="{A5F42499-89C1-B9D1-A958-097C88205712}"/>
              </a:ext>
            </a:extLst>
          </p:cNvPr>
          <p:cNvGrpSpPr/>
          <p:nvPr/>
        </p:nvGrpSpPr>
        <p:grpSpPr>
          <a:xfrm>
            <a:off x="6554016" y="1893812"/>
            <a:ext cx="885996" cy="2673675"/>
            <a:chOff x="5678143" y="1151382"/>
            <a:chExt cx="345795" cy="1043508"/>
          </a:xfrm>
        </p:grpSpPr>
        <p:sp>
          <p:nvSpPr>
            <p:cNvPr id="1129" name="Google Shape;384;p14">
              <a:extLst>
                <a:ext uri="{FF2B5EF4-FFF2-40B4-BE49-F238E27FC236}">
                  <a16:creationId xmlns:a16="http://schemas.microsoft.com/office/drawing/2014/main" id="{8A00D35B-E514-6CBD-DCA7-3853CE92DF60}"/>
                </a:ext>
              </a:extLst>
            </p:cNvPr>
            <p:cNvSpPr/>
            <p:nvPr/>
          </p:nvSpPr>
          <p:spPr>
            <a:xfrm>
              <a:off x="5678143" y="1995246"/>
              <a:ext cx="345795" cy="199644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5" y="124778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385;p14">
              <a:extLst>
                <a:ext uri="{FF2B5EF4-FFF2-40B4-BE49-F238E27FC236}">
                  <a16:creationId xmlns:a16="http://schemas.microsoft.com/office/drawing/2014/main" id="{69CDA709-C89D-E970-FE69-08C32388CA9C}"/>
                </a:ext>
              </a:extLst>
            </p:cNvPr>
            <p:cNvSpPr/>
            <p:nvPr/>
          </p:nvSpPr>
          <p:spPr>
            <a:xfrm>
              <a:off x="5781662" y="1153715"/>
              <a:ext cx="174078" cy="254926"/>
            </a:xfrm>
            <a:custGeom>
              <a:avLst/>
              <a:gdLst/>
              <a:ahLst/>
              <a:cxnLst/>
              <a:rect l="l" t="t" r="r" b="b"/>
              <a:pathLst>
                <a:path w="217597" h="318657" extrusionOk="0">
                  <a:moveTo>
                    <a:pt x="77117" y="10535"/>
                  </a:moveTo>
                  <a:cubicBezTo>
                    <a:pt x="85785" y="-3371"/>
                    <a:pt x="151983" y="-12515"/>
                    <a:pt x="173796" y="43587"/>
                  </a:cubicBezTo>
                  <a:cubicBezTo>
                    <a:pt x="181987" y="64828"/>
                    <a:pt x="180749" y="119216"/>
                    <a:pt x="187702" y="153315"/>
                  </a:cubicBezTo>
                  <a:cubicBezTo>
                    <a:pt x="194655" y="187415"/>
                    <a:pt x="210848" y="206846"/>
                    <a:pt x="216277" y="234563"/>
                  </a:cubicBezTo>
                  <a:cubicBezTo>
                    <a:pt x="221706" y="262281"/>
                    <a:pt x="212658" y="308668"/>
                    <a:pt x="145888" y="316954"/>
                  </a:cubicBezTo>
                  <a:cubicBezTo>
                    <a:pt x="79117" y="325241"/>
                    <a:pt x="27778" y="301715"/>
                    <a:pt x="11966" y="280379"/>
                  </a:cubicBezTo>
                  <a:cubicBezTo>
                    <a:pt x="-3845" y="259043"/>
                    <a:pt x="-4131" y="213704"/>
                    <a:pt x="11966" y="189605"/>
                  </a:cubicBezTo>
                  <a:cubicBezTo>
                    <a:pt x="28063" y="165507"/>
                    <a:pt x="40541" y="145505"/>
                    <a:pt x="40541" y="113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386;p14">
              <a:extLst>
                <a:ext uri="{FF2B5EF4-FFF2-40B4-BE49-F238E27FC236}">
                  <a16:creationId xmlns:a16="http://schemas.microsoft.com/office/drawing/2014/main" id="{9545A6B4-9542-552C-2A81-64317247F1DA}"/>
                </a:ext>
              </a:extLst>
            </p:cNvPr>
            <p:cNvSpPr/>
            <p:nvPr/>
          </p:nvSpPr>
          <p:spPr>
            <a:xfrm>
              <a:off x="5776639" y="1337053"/>
              <a:ext cx="32518" cy="188360"/>
            </a:xfrm>
            <a:custGeom>
              <a:avLst/>
              <a:gdLst/>
              <a:ahLst/>
              <a:cxnLst/>
              <a:rect l="l" t="t" r="r" b="b"/>
              <a:pathLst>
                <a:path w="40647" h="235450" extrusionOk="0">
                  <a:moveTo>
                    <a:pt x="4152" y="15917"/>
                  </a:moveTo>
                  <a:cubicBezTo>
                    <a:pt x="4152" y="15917"/>
                    <a:pt x="-11564" y="127074"/>
                    <a:pt x="18154" y="205274"/>
                  </a:cubicBezTo>
                  <a:cubicBezTo>
                    <a:pt x="47872" y="283474"/>
                    <a:pt x="39585" y="184986"/>
                    <a:pt x="39585" y="184986"/>
                  </a:cubicBezTo>
                  <a:lnTo>
                    <a:pt x="32442" y="161554"/>
                  </a:lnTo>
                  <a:cubicBezTo>
                    <a:pt x="32442" y="161554"/>
                    <a:pt x="26536" y="71067"/>
                    <a:pt x="29013" y="48873"/>
                  </a:cubicBezTo>
                  <a:cubicBezTo>
                    <a:pt x="31489" y="26680"/>
                    <a:pt x="30918" y="7630"/>
                    <a:pt x="32442" y="5820"/>
                  </a:cubicBezTo>
                  <a:cubicBezTo>
                    <a:pt x="33966" y="4011"/>
                    <a:pt x="26632" y="486"/>
                    <a:pt x="23488" y="10"/>
                  </a:cubicBezTo>
                  <a:cubicBezTo>
                    <a:pt x="20345" y="-466"/>
                    <a:pt x="4152" y="15917"/>
                    <a:pt x="4152" y="15917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387;p14">
              <a:extLst>
                <a:ext uri="{FF2B5EF4-FFF2-40B4-BE49-F238E27FC236}">
                  <a16:creationId xmlns:a16="http://schemas.microsoft.com/office/drawing/2014/main" id="{BF9D2F9F-218E-8AF8-E0C6-2B7420F64DA4}"/>
                </a:ext>
              </a:extLst>
            </p:cNvPr>
            <p:cNvSpPr/>
            <p:nvPr/>
          </p:nvSpPr>
          <p:spPr>
            <a:xfrm>
              <a:off x="5795186" y="1151382"/>
              <a:ext cx="83137" cy="102663"/>
            </a:xfrm>
            <a:custGeom>
              <a:avLst/>
              <a:gdLst/>
              <a:ahLst/>
              <a:cxnLst/>
              <a:rect l="l" t="t" r="r" b="b"/>
              <a:pathLst>
                <a:path w="103921" h="128329" extrusionOk="0">
                  <a:moveTo>
                    <a:pt x="103921" y="3833"/>
                  </a:moveTo>
                  <a:cubicBezTo>
                    <a:pt x="103921" y="3833"/>
                    <a:pt x="54105" y="-10550"/>
                    <a:pt x="23911" y="16406"/>
                  </a:cubicBezTo>
                  <a:cubicBezTo>
                    <a:pt x="3585" y="35104"/>
                    <a:pt x="-4645" y="63564"/>
                    <a:pt x="2575" y="90225"/>
                  </a:cubicBezTo>
                  <a:cubicBezTo>
                    <a:pt x="6576" y="105941"/>
                    <a:pt x="14672" y="127468"/>
                    <a:pt x="27150" y="128325"/>
                  </a:cubicBezTo>
                  <a:cubicBezTo>
                    <a:pt x="39627" y="129182"/>
                    <a:pt x="103921" y="3833"/>
                    <a:pt x="103921" y="383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388;p14">
              <a:extLst>
                <a:ext uri="{FF2B5EF4-FFF2-40B4-BE49-F238E27FC236}">
                  <a16:creationId xmlns:a16="http://schemas.microsoft.com/office/drawing/2014/main" id="{9A4C42C8-5C8F-1F14-2D77-B1C98553181F}"/>
                </a:ext>
              </a:extLst>
            </p:cNvPr>
            <p:cNvSpPr/>
            <p:nvPr/>
          </p:nvSpPr>
          <p:spPr>
            <a:xfrm>
              <a:off x="5811517" y="1263498"/>
              <a:ext cx="102898" cy="115088"/>
            </a:xfrm>
            <a:custGeom>
              <a:avLst/>
              <a:gdLst/>
              <a:ahLst/>
              <a:cxnLst/>
              <a:rect l="l" t="t" r="r" b="b"/>
              <a:pathLst>
                <a:path w="128622" h="143860" extrusionOk="0">
                  <a:moveTo>
                    <a:pt x="102545" y="0"/>
                  </a:moveTo>
                  <a:cubicBezTo>
                    <a:pt x="102545" y="0"/>
                    <a:pt x="99307" y="55531"/>
                    <a:pt x="100355" y="59627"/>
                  </a:cubicBezTo>
                  <a:cubicBezTo>
                    <a:pt x="101402" y="63722"/>
                    <a:pt x="122071" y="67628"/>
                    <a:pt x="127977" y="72485"/>
                  </a:cubicBezTo>
                  <a:cubicBezTo>
                    <a:pt x="133883" y="77343"/>
                    <a:pt x="97783" y="133636"/>
                    <a:pt x="79400" y="142018"/>
                  </a:cubicBezTo>
                  <a:cubicBezTo>
                    <a:pt x="61016" y="150400"/>
                    <a:pt x="4343" y="129064"/>
                    <a:pt x="437" y="100774"/>
                  </a:cubicBezTo>
                  <a:cubicBezTo>
                    <a:pt x="-3182" y="74866"/>
                    <a:pt x="16630" y="54673"/>
                    <a:pt x="24345" y="47625"/>
                  </a:cubicBezTo>
                  <a:cubicBezTo>
                    <a:pt x="29546" y="47282"/>
                    <a:pt x="34765" y="47282"/>
                    <a:pt x="39966" y="47625"/>
                  </a:cubicBezTo>
                  <a:lnTo>
                    <a:pt x="41585" y="20764"/>
                  </a:lnTo>
                  <a:cubicBezTo>
                    <a:pt x="66446" y="11906"/>
                    <a:pt x="102545" y="0"/>
                    <a:pt x="102545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389;p14">
              <a:extLst>
                <a:ext uri="{FF2B5EF4-FFF2-40B4-BE49-F238E27FC236}">
                  <a16:creationId xmlns:a16="http://schemas.microsoft.com/office/drawing/2014/main" id="{9C1A9349-1CFD-03AB-D173-35BE3156E155}"/>
                </a:ext>
              </a:extLst>
            </p:cNvPr>
            <p:cNvSpPr/>
            <p:nvPr/>
          </p:nvSpPr>
          <p:spPr>
            <a:xfrm>
              <a:off x="5781607" y="1300507"/>
              <a:ext cx="149918" cy="172167"/>
            </a:xfrm>
            <a:custGeom>
              <a:avLst/>
              <a:gdLst/>
              <a:ahLst/>
              <a:cxnLst/>
              <a:rect l="l" t="t" r="r" b="b"/>
              <a:pathLst>
                <a:path w="187397" h="215209" extrusionOk="0">
                  <a:moveTo>
                    <a:pt x="147575" y="18193"/>
                  </a:moveTo>
                  <a:cubicBezTo>
                    <a:pt x="163196" y="20669"/>
                    <a:pt x="181008" y="28956"/>
                    <a:pt x="183485" y="37243"/>
                  </a:cubicBezTo>
                  <a:cubicBezTo>
                    <a:pt x="189933" y="68008"/>
                    <a:pt x="188390" y="99917"/>
                    <a:pt x="179008" y="129921"/>
                  </a:cubicBezTo>
                  <a:cubicBezTo>
                    <a:pt x="165482" y="165640"/>
                    <a:pt x="156434" y="188405"/>
                    <a:pt x="148623" y="203835"/>
                  </a:cubicBezTo>
                  <a:cubicBezTo>
                    <a:pt x="148623" y="203835"/>
                    <a:pt x="81091" y="232410"/>
                    <a:pt x="26703" y="198977"/>
                  </a:cubicBezTo>
                  <a:cubicBezTo>
                    <a:pt x="26703" y="198977"/>
                    <a:pt x="22893" y="160877"/>
                    <a:pt x="22703" y="140208"/>
                  </a:cubicBezTo>
                  <a:cubicBezTo>
                    <a:pt x="-27589" y="96393"/>
                    <a:pt x="15368" y="42291"/>
                    <a:pt x="57945" y="286"/>
                  </a:cubicBezTo>
                  <a:cubicBezTo>
                    <a:pt x="63050" y="-95"/>
                    <a:pt x="68175" y="-95"/>
                    <a:pt x="73280" y="286"/>
                  </a:cubicBezTo>
                  <a:cubicBezTo>
                    <a:pt x="73280" y="286"/>
                    <a:pt x="35180" y="45244"/>
                    <a:pt x="61755" y="70771"/>
                  </a:cubicBezTo>
                  <a:cubicBezTo>
                    <a:pt x="118238" y="53721"/>
                    <a:pt x="129478" y="28384"/>
                    <a:pt x="147575" y="1819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390;p14">
              <a:extLst>
                <a:ext uri="{FF2B5EF4-FFF2-40B4-BE49-F238E27FC236}">
                  <a16:creationId xmlns:a16="http://schemas.microsoft.com/office/drawing/2014/main" id="{E5315112-4BEF-C7DA-8D5E-67DED130675B}"/>
                </a:ext>
              </a:extLst>
            </p:cNvPr>
            <p:cNvSpPr/>
            <p:nvPr/>
          </p:nvSpPr>
          <p:spPr>
            <a:xfrm>
              <a:off x="5808246" y="1159602"/>
              <a:ext cx="110823" cy="136345"/>
            </a:xfrm>
            <a:custGeom>
              <a:avLst/>
              <a:gdLst/>
              <a:ahLst/>
              <a:cxnLst/>
              <a:rect l="l" t="t" r="r" b="b"/>
              <a:pathLst>
                <a:path w="138529" h="170431" extrusionOk="0">
                  <a:moveTo>
                    <a:pt x="2908" y="60608"/>
                  </a:moveTo>
                  <a:lnTo>
                    <a:pt x="2908" y="60608"/>
                  </a:lnTo>
                  <a:cubicBezTo>
                    <a:pt x="8528" y="24890"/>
                    <a:pt x="34245" y="-2066"/>
                    <a:pt x="71107" y="125"/>
                  </a:cubicBezTo>
                  <a:cubicBezTo>
                    <a:pt x="110150" y="1972"/>
                    <a:pt x="140297" y="35129"/>
                    <a:pt x="138449" y="74172"/>
                  </a:cubicBezTo>
                  <a:cubicBezTo>
                    <a:pt x="137372" y="96775"/>
                    <a:pt x="125552" y="117511"/>
                    <a:pt x="106635" y="129950"/>
                  </a:cubicBezTo>
                  <a:cubicBezTo>
                    <a:pt x="105369" y="135322"/>
                    <a:pt x="103483" y="140533"/>
                    <a:pt x="101016" y="145476"/>
                  </a:cubicBezTo>
                  <a:cubicBezTo>
                    <a:pt x="87966" y="160716"/>
                    <a:pt x="53391" y="170336"/>
                    <a:pt x="41865" y="170432"/>
                  </a:cubicBezTo>
                  <a:cubicBezTo>
                    <a:pt x="32340" y="170432"/>
                    <a:pt x="23482" y="161383"/>
                    <a:pt x="14243" y="146048"/>
                  </a:cubicBezTo>
                  <a:cubicBezTo>
                    <a:pt x="-5093" y="113663"/>
                    <a:pt x="-140" y="78230"/>
                    <a:pt x="2908" y="6060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391;p14">
              <a:extLst>
                <a:ext uri="{FF2B5EF4-FFF2-40B4-BE49-F238E27FC236}">
                  <a16:creationId xmlns:a16="http://schemas.microsoft.com/office/drawing/2014/main" id="{8F1AB772-6A85-61D4-6BF6-FD1C720084B2}"/>
                </a:ext>
              </a:extLst>
            </p:cNvPr>
            <p:cNvSpPr/>
            <p:nvPr/>
          </p:nvSpPr>
          <p:spPr>
            <a:xfrm>
              <a:off x="5812703" y="1158869"/>
              <a:ext cx="110779" cy="104694"/>
            </a:xfrm>
            <a:custGeom>
              <a:avLst/>
              <a:gdLst/>
              <a:ahLst/>
              <a:cxnLst/>
              <a:rect l="l" t="t" r="r" b="b"/>
              <a:pathLst>
                <a:path w="138474" h="130867" extrusionOk="0">
                  <a:moveTo>
                    <a:pt x="76867" y="1709"/>
                  </a:moveTo>
                  <a:cubicBezTo>
                    <a:pt x="102679" y="6757"/>
                    <a:pt x="123920" y="13996"/>
                    <a:pt x="130969" y="39332"/>
                  </a:cubicBezTo>
                  <a:cubicBezTo>
                    <a:pt x="135731" y="56858"/>
                    <a:pt x="142018" y="90101"/>
                    <a:pt x="136017" y="104102"/>
                  </a:cubicBezTo>
                  <a:lnTo>
                    <a:pt x="132398" y="114294"/>
                  </a:lnTo>
                  <a:lnTo>
                    <a:pt x="101060" y="130868"/>
                  </a:lnTo>
                  <a:cubicBezTo>
                    <a:pt x="101060" y="130868"/>
                    <a:pt x="86487" y="118676"/>
                    <a:pt x="91059" y="83243"/>
                  </a:cubicBezTo>
                  <a:cubicBezTo>
                    <a:pt x="90850" y="78423"/>
                    <a:pt x="89335" y="73746"/>
                    <a:pt x="86678" y="69717"/>
                  </a:cubicBezTo>
                  <a:cubicBezTo>
                    <a:pt x="84687" y="66364"/>
                    <a:pt x="83211" y="62735"/>
                    <a:pt x="82296" y="58954"/>
                  </a:cubicBezTo>
                  <a:cubicBezTo>
                    <a:pt x="78591" y="49353"/>
                    <a:pt x="71371" y="41514"/>
                    <a:pt x="62103" y="37046"/>
                  </a:cubicBezTo>
                  <a:cubicBezTo>
                    <a:pt x="38767" y="23997"/>
                    <a:pt x="4953" y="35237"/>
                    <a:pt x="0" y="39999"/>
                  </a:cubicBezTo>
                  <a:cubicBezTo>
                    <a:pt x="13221" y="10548"/>
                    <a:pt x="45396" y="-5483"/>
                    <a:pt x="76867" y="17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392;p14">
              <a:extLst>
                <a:ext uri="{FF2B5EF4-FFF2-40B4-BE49-F238E27FC236}">
                  <a16:creationId xmlns:a16="http://schemas.microsoft.com/office/drawing/2014/main" id="{95875545-3C6F-9130-B0CE-7C006E24BD03}"/>
                </a:ext>
              </a:extLst>
            </p:cNvPr>
            <p:cNvSpPr/>
            <p:nvPr/>
          </p:nvSpPr>
          <p:spPr>
            <a:xfrm>
              <a:off x="5898276" y="1323720"/>
              <a:ext cx="74471" cy="246223"/>
            </a:xfrm>
            <a:custGeom>
              <a:avLst/>
              <a:gdLst/>
              <a:ahLst/>
              <a:cxnLst/>
              <a:rect l="l" t="t" r="r" b="b"/>
              <a:pathLst>
                <a:path w="93089" h="307779" extrusionOk="0">
                  <a:moveTo>
                    <a:pt x="39367" y="248524"/>
                  </a:moveTo>
                  <a:cubicBezTo>
                    <a:pt x="45177" y="212329"/>
                    <a:pt x="56036" y="188898"/>
                    <a:pt x="50988" y="168990"/>
                  </a:cubicBezTo>
                  <a:cubicBezTo>
                    <a:pt x="39739" y="128738"/>
                    <a:pt x="25013" y="89542"/>
                    <a:pt x="6982" y="51833"/>
                  </a:cubicBezTo>
                  <a:cubicBezTo>
                    <a:pt x="-4448" y="29354"/>
                    <a:pt x="-924" y="13733"/>
                    <a:pt x="10887" y="4779"/>
                  </a:cubicBezTo>
                  <a:cubicBezTo>
                    <a:pt x="24222" y="-4746"/>
                    <a:pt x="36891" y="-840"/>
                    <a:pt x="48987" y="23829"/>
                  </a:cubicBezTo>
                  <a:cubicBezTo>
                    <a:pt x="64132" y="55167"/>
                    <a:pt x="81086" y="87361"/>
                    <a:pt x="89373" y="134034"/>
                  </a:cubicBezTo>
                  <a:cubicBezTo>
                    <a:pt x="94688" y="164228"/>
                    <a:pt x="94298" y="195136"/>
                    <a:pt x="88230" y="225188"/>
                  </a:cubicBezTo>
                  <a:cubicBezTo>
                    <a:pt x="83087" y="257668"/>
                    <a:pt x="72800" y="275956"/>
                    <a:pt x="60513" y="306436"/>
                  </a:cubicBezTo>
                  <a:cubicBezTo>
                    <a:pt x="57084" y="315199"/>
                    <a:pt x="34414" y="279385"/>
                    <a:pt x="39367" y="24852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393;p14">
              <a:extLst>
                <a:ext uri="{FF2B5EF4-FFF2-40B4-BE49-F238E27FC236}">
                  <a16:creationId xmlns:a16="http://schemas.microsoft.com/office/drawing/2014/main" id="{87F9B0FE-71EB-7EFD-2E9B-63063A230F01}"/>
                </a:ext>
              </a:extLst>
            </p:cNvPr>
            <p:cNvSpPr/>
            <p:nvPr/>
          </p:nvSpPr>
          <p:spPr>
            <a:xfrm>
              <a:off x="5831068" y="2061801"/>
              <a:ext cx="86995" cy="66513"/>
            </a:xfrm>
            <a:custGeom>
              <a:avLst/>
              <a:gdLst/>
              <a:ahLst/>
              <a:cxnLst/>
              <a:rect l="l" t="t" r="r" b="b"/>
              <a:pathLst>
                <a:path w="108744" h="83141" extrusionOk="0">
                  <a:moveTo>
                    <a:pt x="100855" y="2"/>
                  </a:moveTo>
                  <a:cubicBezTo>
                    <a:pt x="87806" y="10575"/>
                    <a:pt x="67423" y="3241"/>
                    <a:pt x="66470" y="4194"/>
                  </a:cubicBezTo>
                  <a:cubicBezTo>
                    <a:pt x="51297" y="17281"/>
                    <a:pt x="35400" y="29492"/>
                    <a:pt x="18845" y="40769"/>
                  </a:cubicBezTo>
                  <a:cubicBezTo>
                    <a:pt x="10654" y="47151"/>
                    <a:pt x="-2014" y="55724"/>
                    <a:pt x="271" y="68106"/>
                  </a:cubicBezTo>
                  <a:cubicBezTo>
                    <a:pt x="4367" y="90109"/>
                    <a:pt x="39610" y="83346"/>
                    <a:pt x="52945" y="76584"/>
                  </a:cubicBezTo>
                  <a:cubicBezTo>
                    <a:pt x="66280" y="69821"/>
                    <a:pt x="77043" y="58677"/>
                    <a:pt x="89616" y="50866"/>
                  </a:cubicBezTo>
                  <a:cubicBezTo>
                    <a:pt x="98665" y="45246"/>
                    <a:pt x="107428" y="42389"/>
                    <a:pt x="108666" y="31054"/>
                  </a:cubicBezTo>
                  <a:cubicBezTo>
                    <a:pt x="109523" y="24196"/>
                    <a:pt x="103142" y="-283"/>
                    <a:pt x="100855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394;p14">
              <a:extLst>
                <a:ext uri="{FF2B5EF4-FFF2-40B4-BE49-F238E27FC236}">
                  <a16:creationId xmlns:a16="http://schemas.microsoft.com/office/drawing/2014/main" id="{B49C0C8A-05D8-4717-9EC7-49CDC33CD0C7}"/>
                </a:ext>
              </a:extLst>
            </p:cNvPr>
            <p:cNvSpPr/>
            <p:nvPr/>
          </p:nvSpPr>
          <p:spPr>
            <a:xfrm>
              <a:off x="5831514" y="2082973"/>
              <a:ext cx="86563" cy="44990"/>
            </a:xfrm>
            <a:custGeom>
              <a:avLst/>
              <a:gdLst/>
              <a:ahLst/>
              <a:cxnLst/>
              <a:rect l="l" t="t" r="r" b="b"/>
              <a:pathLst>
                <a:path w="108204" h="56238" extrusionOk="0">
                  <a:moveTo>
                    <a:pt x="107918" y="0"/>
                  </a:moveTo>
                  <a:cubicBezTo>
                    <a:pt x="106204" y="10859"/>
                    <a:pt x="97536" y="13907"/>
                    <a:pt x="88868" y="19050"/>
                  </a:cubicBezTo>
                  <a:cubicBezTo>
                    <a:pt x="76105" y="26956"/>
                    <a:pt x="64865" y="38100"/>
                    <a:pt x="51530" y="45149"/>
                  </a:cubicBezTo>
                  <a:cubicBezTo>
                    <a:pt x="38195" y="52197"/>
                    <a:pt x="8573" y="57531"/>
                    <a:pt x="0" y="41815"/>
                  </a:cubicBezTo>
                  <a:cubicBezTo>
                    <a:pt x="4667" y="63056"/>
                    <a:pt x="39338" y="56388"/>
                    <a:pt x="52483" y="49721"/>
                  </a:cubicBezTo>
                  <a:cubicBezTo>
                    <a:pt x="65627" y="43053"/>
                    <a:pt x="76581" y="31814"/>
                    <a:pt x="89154" y="24003"/>
                  </a:cubicBezTo>
                  <a:cubicBezTo>
                    <a:pt x="98203" y="18383"/>
                    <a:pt x="106966" y="15526"/>
                    <a:pt x="108204" y="4191"/>
                  </a:cubicBezTo>
                  <a:cubicBezTo>
                    <a:pt x="108214" y="2791"/>
                    <a:pt x="108118" y="1391"/>
                    <a:pt x="107918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395;p14">
              <a:extLst>
                <a:ext uri="{FF2B5EF4-FFF2-40B4-BE49-F238E27FC236}">
                  <a16:creationId xmlns:a16="http://schemas.microsoft.com/office/drawing/2014/main" id="{BA91633C-84E3-7EBB-7184-4CB7174F89D4}"/>
                </a:ext>
              </a:extLst>
            </p:cNvPr>
            <p:cNvSpPr/>
            <p:nvPr/>
          </p:nvSpPr>
          <p:spPr>
            <a:xfrm>
              <a:off x="5764925" y="2047104"/>
              <a:ext cx="79862" cy="61873"/>
            </a:xfrm>
            <a:custGeom>
              <a:avLst/>
              <a:gdLst/>
              <a:ahLst/>
              <a:cxnLst/>
              <a:rect l="l" t="t" r="r" b="b"/>
              <a:pathLst>
                <a:path w="99827" h="77341" extrusionOk="0">
                  <a:moveTo>
                    <a:pt x="91860" y="1"/>
                  </a:moveTo>
                  <a:cubicBezTo>
                    <a:pt x="79954" y="9526"/>
                    <a:pt x="61856" y="4288"/>
                    <a:pt x="60999" y="5240"/>
                  </a:cubicBezTo>
                  <a:cubicBezTo>
                    <a:pt x="47045" y="17146"/>
                    <a:pt x="32453" y="28281"/>
                    <a:pt x="17279" y="38578"/>
                  </a:cubicBezTo>
                  <a:cubicBezTo>
                    <a:pt x="9754" y="44388"/>
                    <a:pt x="-1771" y="52294"/>
                    <a:pt x="229" y="63533"/>
                  </a:cubicBezTo>
                  <a:cubicBezTo>
                    <a:pt x="4040" y="83726"/>
                    <a:pt x="36329" y="77535"/>
                    <a:pt x="48521" y="71344"/>
                  </a:cubicBezTo>
                  <a:cubicBezTo>
                    <a:pt x="60713" y="65152"/>
                    <a:pt x="70619" y="54961"/>
                    <a:pt x="82145" y="47817"/>
                  </a:cubicBezTo>
                  <a:cubicBezTo>
                    <a:pt x="90336" y="42673"/>
                    <a:pt x="98433" y="40006"/>
                    <a:pt x="99766" y="29624"/>
                  </a:cubicBezTo>
                  <a:cubicBezTo>
                    <a:pt x="100528" y="23338"/>
                    <a:pt x="94051" y="-189"/>
                    <a:pt x="91860" y="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396;p14">
              <a:extLst>
                <a:ext uri="{FF2B5EF4-FFF2-40B4-BE49-F238E27FC236}">
                  <a16:creationId xmlns:a16="http://schemas.microsoft.com/office/drawing/2014/main" id="{7DDFD3CA-27DF-3638-E280-6B98C6A339E2}"/>
                </a:ext>
              </a:extLst>
            </p:cNvPr>
            <p:cNvSpPr/>
            <p:nvPr/>
          </p:nvSpPr>
          <p:spPr>
            <a:xfrm>
              <a:off x="5764880" y="2067438"/>
              <a:ext cx="79629" cy="41383"/>
            </a:xfrm>
            <a:custGeom>
              <a:avLst/>
              <a:gdLst/>
              <a:ahLst/>
              <a:cxnLst/>
              <a:rect l="l" t="t" r="r" b="b"/>
              <a:pathLst>
                <a:path w="99536" h="51729" extrusionOk="0">
                  <a:moveTo>
                    <a:pt x="99536" y="0"/>
                  </a:moveTo>
                  <a:cubicBezTo>
                    <a:pt x="97917" y="10001"/>
                    <a:pt x="90011" y="12668"/>
                    <a:pt x="81820" y="17812"/>
                  </a:cubicBezTo>
                  <a:cubicBezTo>
                    <a:pt x="70104" y="25051"/>
                    <a:pt x="59817" y="35528"/>
                    <a:pt x="47625" y="41720"/>
                  </a:cubicBezTo>
                  <a:cubicBezTo>
                    <a:pt x="35433" y="47911"/>
                    <a:pt x="8287" y="53054"/>
                    <a:pt x="0" y="38671"/>
                  </a:cubicBezTo>
                  <a:cubicBezTo>
                    <a:pt x="4286" y="57721"/>
                    <a:pt x="36004" y="52006"/>
                    <a:pt x="47625" y="45911"/>
                  </a:cubicBezTo>
                  <a:cubicBezTo>
                    <a:pt x="59246" y="39814"/>
                    <a:pt x="69723" y="29528"/>
                    <a:pt x="81248" y="22384"/>
                  </a:cubicBezTo>
                  <a:cubicBezTo>
                    <a:pt x="89440" y="17240"/>
                    <a:pt x="97536" y="14573"/>
                    <a:pt x="98870" y="4191"/>
                  </a:cubicBezTo>
                  <a:cubicBezTo>
                    <a:pt x="99222" y="2819"/>
                    <a:pt x="99441" y="1419"/>
                    <a:pt x="99536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397;p14">
              <a:extLst>
                <a:ext uri="{FF2B5EF4-FFF2-40B4-BE49-F238E27FC236}">
                  <a16:creationId xmlns:a16="http://schemas.microsoft.com/office/drawing/2014/main" id="{511FD4EC-EEDA-CC40-A1F4-572152EF8E6A}"/>
                </a:ext>
              </a:extLst>
            </p:cNvPr>
            <p:cNvSpPr/>
            <p:nvPr/>
          </p:nvSpPr>
          <p:spPr>
            <a:xfrm>
              <a:off x="5777722" y="1472916"/>
              <a:ext cx="170454" cy="595560"/>
            </a:xfrm>
            <a:custGeom>
              <a:avLst/>
              <a:gdLst/>
              <a:ahLst/>
              <a:cxnLst/>
              <a:rect l="l" t="t" r="r" b="b"/>
              <a:pathLst>
                <a:path w="213068" h="744450" extrusionOk="0">
                  <a:moveTo>
                    <a:pt x="5465" y="110490"/>
                  </a:moveTo>
                  <a:cubicBezTo>
                    <a:pt x="11276" y="65437"/>
                    <a:pt x="27849" y="0"/>
                    <a:pt x="27849" y="0"/>
                  </a:cubicBezTo>
                  <a:cubicBezTo>
                    <a:pt x="43546" y="7372"/>
                    <a:pt x="60529" y="11611"/>
                    <a:pt x="77855" y="12478"/>
                  </a:cubicBezTo>
                  <a:cubicBezTo>
                    <a:pt x="103211" y="12316"/>
                    <a:pt x="128490" y="9830"/>
                    <a:pt x="153388" y="5048"/>
                  </a:cubicBezTo>
                  <a:cubicBezTo>
                    <a:pt x="161532" y="19269"/>
                    <a:pt x="170429" y="33033"/>
                    <a:pt x="180059" y="46291"/>
                  </a:cubicBezTo>
                  <a:cubicBezTo>
                    <a:pt x="193012" y="64294"/>
                    <a:pt x="218159" y="103441"/>
                    <a:pt x="212158" y="172879"/>
                  </a:cubicBezTo>
                  <a:cubicBezTo>
                    <a:pt x="208253" y="217932"/>
                    <a:pt x="182916" y="409480"/>
                    <a:pt x="182916" y="409480"/>
                  </a:cubicBezTo>
                  <a:cubicBezTo>
                    <a:pt x="192755" y="441693"/>
                    <a:pt x="197985" y="475145"/>
                    <a:pt x="198442" y="508826"/>
                  </a:cubicBezTo>
                  <a:cubicBezTo>
                    <a:pt x="196156" y="548821"/>
                    <a:pt x="190869" y="588588"/>
                    <a:pt x="182630" y="627793"/>
                  </a:cubicBezTo>
                  <a:lnTo>
                    <a:pt x="167581" y="736568"/>
                  </a:lnTo>
                  <a:cubicBezTo>
                    <a:pt x="167581" y="736568"/>
                    <a:pt x="147483" y="751046"/>
                    <a:pt x="133195" y="740759"/>
                  </a:cubicBezTo>
                  <a:lnTo>
                    <a:pt x="135005" y="634365"/>
                  </a:lnTo>
                  <a:cubicBezTo>
                    <a:pt x="133291" y="608362"/>
                    <a:pt x="130719" y="569976"/>
                    <a:pt x="129004" y="545402"/>
                  </a:cubicBezTo>
                  <a:cubicBezTo>
                    <a:pt x="126337" y="505492"/>
                    <a:pt x="119479" y="442055"/>
                    <a:pt x="117098" y="426148"/>
                  </a:cubicBezTo>
                  <a:cubicBezTo>
                    <a:pt x="114717" y="410242"/>
                    <a:pt x="109954" y="382619"/>
                    <a:pt x="107573" y="351568"/>
                  </a:cubicBezTo>
                  <a:cubicBezTo>
                    <a:pt x="105192" y="320516"/>
                    <a:pt x="93476" y="162973"/>
                    <a:pt x="93476" y="162973"/>
                  </a:cubicBezTo>
                  <a:lnTo>
                    <a:pt x="91857" y="192500"/>
                  </a:lnTo>
                  <a:cubicBezTo>
                    <a:pt x="91857" y="192500"/>
                    <a:pt x="90238" y="240125"/>
                    <a:pt x="83380" y="299561"/>
                  </a:cubicBezTo>
                  <a:cubicBezTo>
                    <a:pt x="76522" y="358997"/>
                    <a:pt x="73855" y="385286"/>
                    <a:pt x="73855" y="385286"/>
                  </a:cubicBezTo>
                  <a:cubicBezTo>
                    <a:pt x="80370" y="397183"/>
                    <a:pt x="84932" y="410042"/>
                    <a:pt x="87380" y="423386"/>
                  </a:cubicBezTo>
                  <a:cubicBezTo>
                    <a:pt x="88619" y="436150"/>
                    <a:pt x="103192" y="537686"/>
                    <a:pt x="94429" y="588740"/>
                  </a:cubicBezTo>
                  <a:lnTo>
                    <a:pt x="76712" y="719138"/>
                  </a:lnTo>
                  <a:cubicBezTo>
                    <a:pt x="67645" y="725376"/>
                    <a:pt x="56138" y="726900"/>
                    <a:pt x="45756" y="723233"/>
                  </a:cubicBezTo>
                  <a:lnTo>
                    <a:pt x="35183" y="591407"/>
                  </a:lnTo>
                  <a:cubicBezTo>
                    <a:pt x="28135" y="541211"/>
                    <a:pt x="13180" y="434912"/>
                    <a:pt x="10895" y="421100"/>
                  </a:cubicBezTo>
                  <a:cubicBezTo>
                    <a:pt x="5808" y="393268"/>
                    <a:pt x="2817" y="365084"/>
                    <a:pt x="1941" y="336804"/>
                  </a:cubicBezTo>
                  <a:cubicBezTo>
                    <a:pt x="-1583" y="279749"/>
                    <a:pt x="-250" y="155543"/>
                    <a:pt x="5465" y="11049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398;p14">
              <a:extLst>
                <a:ext uri="{FF2B5EF4-FFF2-40B4-BE49-F238E27FC236}">
                  <a16:creationId xmlns:a16="http://schemas.microsoft.com/office/drawing/2014/main" id="{987786F9-8153-F503-0015-091DA5CDB9AD}"/>
                </a:ext>
              </a:extLst>
            </p:cNvPr>
            <p:cNvSpPr/>
            <p:nvPr/>
          </p:nvSpPr>
          <p:spPr>
            <a:xfrm>
              <a:off x="5770564" y="1458904"/>
              <a:ext cx="181538" cy="396087"/>
            </a:xfrm>
            <a:custGeom>
              <a:avLst/>
              <a:gdLst/>
              <a:ahLst/>
              <a:cxnLst/>
              <a:rect l="l" t="t" r="r" b="b"/>
              <a:pathLst>
                <a:path w="226922" h="495109" extrusionOk="0">
                  <a:moveTo>
                    <a:pt x="162435" y="6001"/>
                  </a:moveTo>
                  <a:lnTo>
                    <a:pt x="201202" y="83915"/>
                  </a:lnTo>
                  <a:cubicBezTo>
                    <a:pt x="201202" y="83915"/>
                    <a:pt x="260447" y="170593"/>
                    <a:pt x="199106" y="393287"/>
                  </a:cubicBezTo>
                  <a:lnTo>
                    <a:pt x="210631" y="461963"/>
                  </a:lnTo>
                  <a:cubicBezTo>
                    <a:pt x="210631" y="461963"/>
                    <a:pt x="94522" y="536543"/>
                    <a:pt x="16798" y="461963"/>
                  </a:cubicBezTo>
                  <a:cubicBezTo>
                    <a:pt x="16798" y="461963"/>
                    <a:pt x="-10158" y="256127"/>
                    <a:pt x="4224" y="161258"/>
                  </a:cubicBezTo>
                  <a:cubicBezTo>
                    <a:pt x="12149" y="106661"/>
                    <a:pt x="24246" y="52749"/>
                    <a:pt x="40420" y="0"/>
                  </a:cubicBezTo>
                  <a:cubicBezTo>
                    <a:pt x="40420" y="0"/>
                    <a:pt x="59470" y="21050"/>
                    <a:pt x="157291" y="7144"/>
                  </a:cubicBezTo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accen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399;p14">
              <a:extLst>
                <a:ext uri="{FF2B5EF4-FFF2-40B4-BE49-F238E27FC236}">
                  <a16:creationId xmlns:a16="http://schemas.microsoft.com/office/drawing/2014/main" id="{FD3B6CD5-AA15-4A90-01CE-4CDE9259B2F8}"/>
                </a:ext>
              </a:extLst>
            </p:cNvPr>
            <p:cNvSpPr/>
            <p:nvPr/>
          </p:nvSpPr>
          <p:spPr>
            <a:xfrm>
              <a:off x="5895126" y="1321170"/>
              <a:ext cx="61010" cy="76023"/>
            </a:xfrm>
            <a:custGeom>
              <a:avLst/>
              <a:gdLst/>
              <a:ahLst/>
              <a:cxnLst/>
              <a:rect l="l" t="t" r="r" b="b"/>
              <a:pathLst>
                <a:path w="76263" h="95029" extrusionOk="0">
                  <a:moveTo>
                    <a:pt x="76263" y="71216"/>
                  </a:moveTo>
                  <a:cubicBezTo>
                    <a:pt x="76263" y="71216"/>
                    <a:pt x="49307" y="98076"/>
                    <a:pt x="17303" y="94743"/>
                  </a:cubicBezTo>
                  <a:lnTo>
                    <a:pt x="1968" y="42165"/>
                  </a:lnTo>
                  <a:cubicBezTo>
                    <a:pt x="1968" y="42165"/>
                    <a:pt x="-7557" y="14828"/>
                    <a:pt x="15303" y="2826"/>
                  </a:cubicBezTo>
                  <a:cubicBezTo>
                    <a:pt x="38163" y="-9175"/>
                    <a:pt x="62833" y="17685"/>
                    <a:pt x="76263" y="7121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400;p14">
              <a:extLst>
                <a:ext uri="{FF2B5EF4-FFF2-40B4-BE49-F238E27FC236}">
                  <a16:creationId xmlns:a16="http://schemas.microsoft.com/office/drawing/2014/main" id="{D181AA03-0F49-6A56-000E-11FB0058F0D2}"/>
                </a:ext>
              </a:extLst>
            </p:cNvPr>
            <p:cNvSpPr/>
            <p:nvPr/>
          </p:nvSpPr>
          <p:spPr>
            <a:xfrm>
              <a:off x="5777141" y="1300603"/>
              <a:ext cx="50825" cy="53396"/>
            </a:xfrm>
            <a:custGeom>
              <a:avLst/>
              <a:gdLst/>
              <a:ahLst/>
              <a:cxnLst/>
              <a:rect l="l" t="t" r="r" b="b"/>
              <a:pathLst>
                <a:path w="63531" h="66745" extrusionOk="0">
                  <a:moveTo>
                    <a:pt x="63532" y="451"/>
                  </a:moveTo>
                  <a:cubicBezTo>
                    <a:pt x="63532" y="451"/>
                    <a:pt x="32671" y="-9074"/>
                    <a:pt x="0" y="59411"/>
                  </a:cubicBezTo>
                  <a:lnTo>
                    <a:pt x="12192" y="66745"/>
                  </a:lnTo>
                  <a:cubicBezTo>
                    <a:pt x="27499" y="43304"/>
                    <a:pt x="44663" y="21130"/>
                    <a:pt x="63532" y="45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47" name="Graphic 1146" descr="A cloud though bubble">
            <a:extLst>
              <a:ext uri="{FF2B5EF4-FFF2-40B4-BE49-F238E27FC236}">
                <a16:creationId xmlns:a16="http://schemas.microsoft.com/office/drawing/2014/main" id="{EB8BECC6-5F49-96A9-FD42-DD6904E08F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27805" y="1009500"/>
            <a:ext cx="991656" cy="88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515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25"/>
          <p:cNvSpPr/>
          <p:nvPr/>
        </p:nvSpPr>
        <p:spPr>
          <a:xfrm>
            <a:off x="514725" y="942584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lt1"/>
              </a:gs>
              <a:gs pos="100000">
                <a:schemeClr val="lt2"/>
              </a:gs>
            </a:gsLst>
            <a:lin ang="16198662" scaled="0"/>
          </a:gradFill>
          <a:ln>
            <a:noFill/>
          </a:ln>
          <a:effectLst>
            <a:outerShdw blurRad="142875" dist="19050" dir="5400000" algn="bl" rotWithShape="0">
              <a:srgbClr val="38226D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25"/>
          <p:cNvSpPr txBox="1">
            <a:spLocks noGrp="1"/>
          </p:cNvSpPr>
          <p:nvPr>
            <p:ph type="title" idx="4294967295"/>
          </p:nvPr>
        </p:nvSpPr>
        <p:spPr>
          <a:xfrm>
            <a:off x="360218" y="204053"/>
            <a:ext cx="7966364" cy="46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bg1"/>
                </a:solidFill>
                <a:latin typeface="Raleway Thin" pitchFamily="2" charset="0"/>
              </a:rPr>
              <a:t>Dataset Used: </a:t>
            </a:r>
            <a:r>
              <a:rPr lang="en-US" sz="2000" b="1" dirty="0">
                <a:solidFill>
                  <a:schemeClr val="bg1"/>
                </a:solidFill>
                <a:latin typeface="Raleway Thin" pitchFamily="2" charset="0"/>
              </a:rPr>
              <a:t>R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Raleway Thin" pitchFamily="2" charset="0"/>
              </a:rPr>
              <a:t>eal dataset of house prices sold in Seattle, Washington, USA between August and December 2022</a:t>
            </a:r>
            <a:endParaRPr sz="2000" b="1" dirty="0">
              <a:solidFill>
                <a:schemeClr val="bg1"/>
              </a:solidFill>
              <a:latin typeface="Raleway Thin" pitchFamily="2" charset="0"/>
            </a:endParaRPr>
          </a:p>
        </p:txBody>
      </p:sp>
      <p:sp>
        <p:nvSpPr>
          <p:cNvPr id="1147" name="Google Shape;1147;p25"/>
          <p:cNvSpPr/>
          <p:nvPr/>
        </p:nvSpPr>
        <p:spPr>
          <a:xfrm>
            <a:off x="843327" y="1697180"/>
            <a:ext cx="1054749" cy="306117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Seattle, Washington</a:t>
            </a:r>
            <a:endParaRPr sz="1000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48" name="Google Shape;1148;p2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5</a:t>
            </a:fld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 Description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399816" y="1213416"/>
            <a:ext cx="4513815" cy="356071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US" sz="1300" b="1" dirty="0"/>
              <a:t>First dataset</a:t>
            </a:r>
            <a:r>
              <a:rPr lang="en-US" sz="1300" dirty="0"/>
              <a:t>: Well-structured testing and training CSV files from Kaggle (</a:t>
            </a:r>
            <a:r>
              <a:rPr lang="en-US" sz="1300" dirty="0">
                <a:hlinkClick r:id="rId3"/>
              </a:rPr>
              <a:t>dataset link</a:t>
            </a:r>
            <a:r>
              <a:rPr lang="en-US" sz="1300" dirty="0"/>
              <a:t>)</a:t>
            </a:r>
          </a:p>
          <a:p>
            <a:pPr lvl="1"/>
            <a:r>
              <a:rPr lang="en-US" sz="1300" dirty="0"/>
              <a:t>8 columns: ‘beds’, ‘baths’, ‘size’, ‘size_units’,   ‘lot_size’, ‘lot_size_units’, ‘zip_code’,  and ‘price’</a:t>
            </a:r>
          </a:p>
          <a:p>
            <a:pPr lvl="1"/>
            <a:r>
              <a:rPr lang="en-US" sz="1300" dirty="0"/>
              <a:t>Target column is ‘price’, and all other columns are the features</a:t>
            </a:r>
          </a:p>
          <a:p>
            <a:r>
              <a:rPr lang="en-US" sz="1300" b="1" dirty="0"/>
              <a:t>Second dataset</a:t>
            </a:r>
            <a:r>
              <a:rPr lang="en-US" sz="1300" dirty="0"/>
              <a:t>: All zip codes in the United States with their coordinates (</a:t>
            </a:r>
            <a:r>
              <a:rPr lang="en-US" sz="1300" dirty="0">
                <a:hlinkClick r:id="rId4"/>
              </a:rPr>
              <a:t>dataset link</a:t>
            </a:r>
            <a:r>
              <a:rPr lang="en-US" sz="1300" dirty="0"/>
              <a:t>) </a:t>
            </a:r>
          </a:p>
          <a:p>
            <a:pPr lvl="1"/>
            <a:r>
              <a:rPr lang="en-US" sz="1300" dirty="0"/>
              <a:t>Used VLOOKUP in Excel to find the corresponding coordinates (‘</a:t>
            </a:r>
            <a:r>
              <a:rPr lang="en-US" sz="1300" dirty="0" err="1"/>
              <a:t>lat</a:t>
            </a:r>
            <a:r>
              <a:rPr lang="en-US" sz="1300" dirty="0"/>
              <a:t>’, ‘</a:t>
            </a:r>
            <a:r>
              <a:rPr lang="en-US" sz="1300" dirty="0" err="1"/>
              <a:t>lon</a:t>
            </a:r>
            <a:r>
              <a:rPr lang="en-US" sz="1300" dirty="0"/>
              <a:t>’) from the second dataset to the zip code in the first dataset (testing and training files)</a:t>
            </a:r>
          </a:p>
          <a:p>
            <a:pPr lvl="1"/>
            <a:r>
              <a:rPr lang="en-US" sz="1300" dirty="0"/>
              <a:t>File was then merged with the testing and training files using Pandas to create the final Data Frame</a:t>
            </a:r>
          </a:p>
          <a:p>
            <a:pPr marL="571500" lvl="1" indent="0">
              <a:buNone/>
            </a:pPr>
            <a:endParaRPr lang="en-US" sz="1800"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endParaRPr lang="en-US" sz="1800"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endParaRPr lang="en-US" dirty="0"/>
          </a:p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F40007F2-2D5F-3056-00DA-1A264552BD8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033"/>
          <a:stretch/>
        </p:blipFill>
        <p:spPr>
          <a:xfrm>
            <a:off x="5148007" y="1226032"/>
            <a:ext cx="1650594" cy="17336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97EC77F7-EA57-2303-C61D-084D81FB88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3590" y="1226032"/>
            <a:ext cx="1650594" cy="17336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B3DE523A-3A91-9210-4A8D-FAD0CAA111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0711" y="3174268"/>
            <a:ext cx="3668448" cy="16668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57340-62FE-85CE-715D-4A8BFFC24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5600"/>
            <a:ext cx="6487706" cy="686651"/>
          </a:xfrm>
        </p:spPr>
        <p:txBody>
          <a:bodyPr/>
          <a:lstStyle/>
          <a:p>
            <a:r>
              <a:rPr lang="en-US" dirty="0"/>
              <a:t>Tools &amp; Technologies 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6A0AE-1818-D6D8-F4EB-896FB4D9E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01435"/>
            <a:ext cx="6117412" cy="2640900"/>
          </a:xfrm>
        </p:spPr>
        <p:txBody>
          <a:bodyPr/>
          <a:lstStyle/>
          <a:p>
            <a:r>
              <a:rPr lang="en-US" dirty="0"/>
              <a:t>Visualization: Tableau, Seaborn, Matplotlib, Flask</a:t>
            </a:r>
          </a:p>
          <a:p>
            <a:r>
              <a:rPr lang="en-US" dirty="0"/>
              <a:t>Data Analysis: Jupyter Notebook, Excel</a:t>
            </a:r>
          </a:p>
          <a:p>
            <a:r>
              <a:rPr lang="en-US" dirty="0"/>
              <a:t>Algorithms: Linear Regression, Random Forest Regression, k-Nearest Neighbours (k-NN)</a:t>
            </a:r>
          </a:p>
          <a:p>
            <a:endParaRPr lang="en-US" dirty="0"/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0EC28B-476D-2710-774B-D50906A5BF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grpSp>
        <p:nvGrpSpPr>
          <p:cNvPr id="5" name="Google Shape;119;p17">
            <a:extLst>
              <a:ext uri="{FF2B5EF4-FFF2-40B4-BE49-F238E27FC236}">
                <a16:creationId xmlns:a16="http://schemas.microsoft.com/office/drawing/2014/main" id="{78D17066-73B6-35E1-A21B-DB6C6CD13EAB}"/>
              </a:ext>
            </a:extLst>
          </p:cNvPr>
          <p:cNvGrpSpPr/>
          <p:nvPr/>
        </p:nvGrpSpPr>
        <p:grpSpPr>
          <a:xfrm>
            <a:off x="6251736" y="1217509"/>
            <a:ext cx="2714848" cy="3653541"/>
            <a:chOff x="5503615" y="983605"/>
            <a:chExt cx="3588221" cy="4828894"/>
          </a:xfrm>
        </p:grpSpPr>
        <p:pic>
          <p:nvPicPr>
            <p:cNvPr id="6" name="Google Shape;120;p17">
              <a:extLst>
                <a:ext uri="{FF2B5EF4-FFF2-40B4-BE49-F238E27FC236}">
                  <a16:creationId xmlns:a16="http://schemas.microsoft.com/office/drawing/2014/main" id="{B6CC723C-1F87-2541-6BBA-2308827FC081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503615" y="983605"/>
              <a:ext cx="3588221" cy="48288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Google Shape;121;p17">
              <a:extLst>
                <a:ext uri="{FF2B5EF4-FFF2-40B4-BE49-F238E27FC236}">
                  <a16:creationId xmlns:a16="http://schemas.microsoft.com/office/drawing/2014/main" id="{438DD6C6-5286-88CB-013D-25AE59618969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109435" y="1724361"/>
              <a:ext cx="322950" cy="31662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532952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88717-70C8-287D-BA89-CBE1507FC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05600"/>
            <a:ext cx="6933063" cy="1082700"/>
          </a:xfrm>
        </p:spPr>
        <p:txBody>
          <a:bodyPr/>
          <a:lstStyle/>
          <a:p>
            <a:r>
              <a:rPr lang="en-CA" sz="4000" dirty="0"/>
              <a:t>Data Exploration Phase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1569F-7050-A9B2-E2C3-E77EE94D0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320185"/>
            <a:ext cx="7499445" cy="72752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Using Seaborn, we were able to gather insights on the relationships between factors by creating different types of diagrams. </a:t>
            </a:r>
            <a:endParaRPr lang="en-CA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FDC5E-FC63-7E56-ABC9-A180A95691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30774BFD-B47A-AA14-09EF-B0281DF16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18" y="2392443"/>
            <a:ext cx="8343882" cy="19111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E1A7786-18A4-6576-3394-D28C05054B6D}"/>
              </a:ext>
            </a:extLst>
          </p:cNvPr>
          <p:cNvSpPr txBox="1"/>
          <p:nvPr/>
        </p:nvSpPr>
        <p:spPr>
          <a:xfrm>
            <a:off x="3719014" y="1992333"/>
            <a:ext cx="1180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chemeClr val="dk1"/>
                </a:solidFill>
                <a:latin typeface="Barlow Light"/>
                <a:sym typeface="Barlow Light"/>
              </a:rPr>
              <a:t>Pairplot</a:t>
            </a:r>
            <a:endParaRPr lang="en-CA" sz="2000" b="1" u="sng" dirty="0">
              <a:solidFill>
                <a:schemeClr val="dk1"/>
              </a:solidFill>
              <a:latin typeface="Barlow Light"/>
              <a:sym typeface="Barlow Ligh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112861-C7D9-8214-AF95-2C1C00B938EF}"/>
              </a:ext>
            </a:extLst>
          </p:cNvPr>
          <p:cNvSpPr txBox="1"/>
          <p:nvPr/>
        </p:nvSpPr>
        <p:spPr>
          <a:xfrm>
            <a:off x="2296234" y="4446350"/>
            <a:ext cx="3821374" cy="27699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Barlow Light" panose="00000400000000000000" pitchFamily="2" charset="0"/>
              </a:rPr>
              <a:t>Diagrams showing price against the different features.</a:t>
            </a:r>
            <a:endParaRPr lang="en-CA" sz="1200" dirty="0">
              <a:latin typeface="Barlow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474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88717-70C8-287D-BA89-CBE1507FC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05600"/>
            <a:ext cx="6933063" cy="1082700"/>
          </a:xfrm>
        </p:spPr>
        <p:txBody>
          <a:bodyPr/>
          <a:lstStyle/>
          <a:p>
            <a:r>
              <a:rPr lang="en-CA" sz="4000" dirty="0"/>
              <a:t>Data Exploration Phase Cont.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FDC5E-FC63-7E56-ABC9-A180A95691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8" name="Picture 7" descr="Chart&#10;&#10;Description automatically generated with medium confidence">
            <a:extLst>
              <a:ext uri="{FF2B5EF4-FFF2-40B4-BE49-F238E27FC236}">
                <a16:creationId xmlns:a16="http://schemas.microsoft.com/office/drawing/2014/main" id="{0BB14187-B01C-48DD-CD73-99688EC07E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28"/>
          <a:stretch/>
        </p:blipFill>
        <p:spPr>
          <a:xfrm>
            <a:off x="5032421" y="1512250"/>
            <a:ext cx="3250657" cy="27607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4CB5A36-97CB-11F1-0C65-0F375A76CECA}"/>
              </a:ext>
            </a:extLst>
          </p:cNvPr>
          <p:cNvSpPr txBox="1"/>
          <p:nvPr/>
        </p:nvSpPr>
        <p:spPr>
          <a:xfrm>
            <a:off x="1884502" y="1149014"/>
            <a:ext cx="892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chemeClr val="dk1"/>
                </a:solidFill>
                <a:latin typeface="Barlow Light"/>
              </a:rPr>
              <a:t>Bar</a:t>
            </a:r>
            <a:r>
              <a:rPr lang="en-US" sz="1800" b="1" u="sng" dirty="0">
                <a:solidFill>
                  <a:schemeClr val="dk1"/>
                </a:solidFill>
                <a:latin typeface="Barlow Light"/>
              </a:rPr>
              <a:t> </a:t>
            </a:r>
            <a:r>
              <a:rPr lang="en-US" sz="1600" b="1" u="sng" dirty="0">
                <a:solidFill>
                  <a:schemeClr val="dk1"/>
                </a:solidFill>
                <a:latin typeface="Barlow Light"/>
              </a:rPr>
              <a:t>Plot</a:t>
            </a:r>
            <a:endParaRPr lang="en-CA" sz="1800" b="1" u="sng" dirty="0">
              <a:solidFill>
                <a:schemeClr val="dk1"/>
              </a:solidFill>
              <a:latin typeface="Barlow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D9E6FE-2BAE-7F62-1E50-B148FD29329C}"/>
              </a:ext>
            </a:extLst>
          </p:cNvPr>
          <p:cNvSpPr txBox="1"/>
          <p:nvPr/>
        </p:nvSpPr>
        <p:spPr>
          <a:xfrm>
            <a:off x="6169161" y="1164403"/>
            <a:ext cx="1320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chemeClr val="dk1"/>
                </a:solidFill>
                <a:latin typeface="Barlow Light"/>
              </a:rPr>
              <a:t>Heatmap</a:t>
            </a:r>
            <a:endParaRPr lang="en-CA" sz="2000" b="1" u="sng" dirty="0">
              <a:solidFill>
                <a:schemeClr val="dk1"/>
              </a:solidFill>
              <a:latin typeface="Barlow Light"/>
            </a:endParaRPr>
          </a:p>
        </p:txBody>
      </p:sp>
      <p:pic>
        <p:nvPicPr>
          <p:cNvPr id="18" name="Picture 17" descr="Chart, bar chart&#10;&#10;Description automatically generated">
            <a:extLst>
              <a:ext uri="{FF2B5EF4-FFF2-40B4-BE49-F238E27FC236}">
                <a16:creationId xmlns:a16="http://schemas.microsoft.com/office/drawing/2014/main" id="{237D5101-CA6B-859E-27FF-E7CEA3034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86" y="1530538"/>
            <a:ext cx="3530251" cy="27424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85CEA43-D7E3-4612-C0AD-1ED3CB2D4A23}"/>
              </a:ext>
            </a:extLst>
          </p:cNvPr>
          <p:cNvSpPr txBox="1"/>
          <p:nvPr/>
        </p:nvSpPr>
        <p:spPr>
          <a:xfrm>
            <a:off x="638589" y="4374850"/>
            <a:ext cx="3384644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Barlow Light" panose="00000400000000000000" pitchFamily="2" charset="0"/>
              </a:rPr>
              <a:t>Bar plot illustrating the relationship between price and zip codes. </a:t>
            </a:r>
            <a:endParaRPr lang="en-CA" sz="1200" dirty="0">
              <a:latin typeface="Barlow Light" panose="000004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F31FE4-C387-9D6E-33EF-58A46794550B}"/>
              </a:ext>
            </a:extLst>
          </p:cNvPr>
          <p:cNvSpPr txBox="1"/>
          <p:nvPr/>
        </p:nvSpPr>
        <p:spPr>
          <a:xfrm>
            <a:off x="4977557" y="4362011"/>
            <a:ext cx="3384644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Barlow Light" panose="00000400000000000000" pitchFamily="2" charset="0"/>
              </a:rPr>
              <a:t>Heatmap showing correlations between each of the features. </a:t>
            </a:r>
            <a:endParaRPr lang="en-CA" sz="1200" dirty="0">
              <a:latin typeface="Barlow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546492"/>
      </p:ext>
    </p:extLst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</TotalTime>
  <Words>806</Words>
  <Application>Microsoft Office PowerPoint</Application>
  <PresentationFormat>On-screen Show (16:9)</PresentationFormat>
  <Paragraphs>107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Barlow</vt:lpstr>
      <vt:lpstr>-apple-system</vt:lpstr>
      <vt:lpstr>Calibri</vt:lpstr>
      <vt:lpstr>Barlow Light</vt:lpstr>
      <vt:lpstr>Arial</vt:lpstr>
      <vt:lpstr>playfair display</vt:lpstr>
      <vt:lpstr>Wingdings</vt:lpstr>
      <vt:lpstr>Raleway Thin</vt:lpstr>
      <vt:lpstr>Gaoler template</vt:lpstr>
      <vt:lpstr>House Price Prediction Project</vt:lpstr>
      <vt:lpstr>Agenda</vt:lpstr>
      <vt:lpstr>Why did we choose this topic?</vt:lpstr>
      <vt:lpstr>Questions we plan to answer</vt:lpstr>
      <vt:lpstr>Dataset Used: Real dataset of house prices sold in Seattle, Washington, USA between August and December 2022</vt:lpstr>
      <vt:lpstr>Dataset Description</vt:lpstr>
      <vt:lpstr>Tools &amp; Technologies </vt:lpstr>
      <vt:lpstr>Data Exploration Phase</vt:lpstr>
      <vt:lpstr>Data Exploration Phase Cont.</vt:lpstr>
      <vt:lpstr>Model 1: Analysis Phase</vt:lpstr>
      <vt:lpstr>Model 1: Results</vt:lpstr>
      <vt:lpstr>New Models: Analysis Phase</vt:lpstr>
      <vt:lpstr>New Models: Results</vt:lpstr>
      <vt:lpstr>Future Analysis Recommendations</vt:lpstr>
      <vt:lpstr>Areas of Improvement</vt:lpstr>
      <vt:lpstr>Dashboard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 Prediction Project</dc:title>
  <dc:creator>Tomas Habte</dc:creator>
  <cp:lastModifiedBy>Tomas Habte</cp:lastModifiedBy>
  <cp:revision>175</cp:revision>
  <dcterms:modified xsi:type="dcterms:W3CDTF">2023-02-08T06:20:18Z</dcterms:modified>
</cp:coreProperties>
</file>