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63" r:id="rId3"/>
    <p:sldId id="297" r:id="rId4"/>
    <p:sldId id="269" r:id="rId5"/>
    <p:sldId id="261" r:id="rId6"/>
    <p:sldId id="298" r:id="rId7"/>
    <p:sldId id="278" r:id="rId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0"/>
      <p:bold r:id="rId11"/>
      <p:italic r:id="rId12"/>
      <p:boldItalic r:id="rId13"/>
    </p:embeddedFont>
    <p:embeddedFont>
      <p:font typeface="Barlow Light" panose="00000400000000000000" pitchFamily="2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layfair display" panose="00000500000000000000" pitchFamily="2" charset="0"/>
      <p:regular r:id="rId22"/>
      <p:bold r:id="rId23"/>
      <p:italic r:id="rId24"/>
      <p:boldItalic r:id="rId25"/>
    </p:embeddedFont>
    <p:embeddedFont>
      <p:font typeface="Raleway Thin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47" autoAdjust="0"/>
  </p:normalViewPr>
  <p:slideViewPr>
    <p:cSldViewPr snapToGrid="0">
      <p:cViewPr varScale="1">
        <p:scale>
          <a:sx n="140" d="100"/>
          <a:sy n="140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9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66854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muelcortinhas/house-price-prediction-seattle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hyperlink" Target="https://www.listendata.com/2020/11/zip-code-to-latitude-and-longitud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House Price Prediction Project</a:t>
            </a:r>
            <a:endParaRPr sz="4000" dirty="0"/>
          </a:p>
        </p:txBody>
      </p:sp>
      <p:sp>
        <p:nvSpPr>
          <p:cNvPr id="2" name="Google Shape;4734;p49">
            <a:extLst>
              <a:ext uri="{FF2B5EF4-FFF2-40B4-BE49-F238E27FC236}">
                <a16:creationId xmlns:a16="http://schemas.microsoft.com/office/drawing/2014/main" id="{0AE93285-19EA-26D1-AD0E-0101366B3133}"/>
              </a:ext>
            </a:extLst>
          </p:cNvPr>
          <p:cNvSpPr/>
          <p:nvPr/>
        </p:nvSpPr>
        <p:spPr>
          <a:xfrm>
            <a:off x="4029501" y="1966114"/>
            <a:ext cx="515848" cy="49979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03428-6441-9AEA-28F6-79ACBDA45455}"/>
              </a:ext>
            </a:extLst>
          </p:cNvPr>
          <p:cNvSpPr txBox="1"/>
          <p:nvPr/>
        </p:nvSpPr>
        <p:spPr>
          <a:xfrm>
            <a:off x="1859478" y="3316306"/>
            <a:ext cx="31912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By: Tomas H, Rita E, Sandra N, </a:t>
            </a:r>
            <a:r>
              <a:rPr lang="en-US" sz="1300" dirty="0" err="1"/>
              <a:t>Ihechi</a:t>
            </a:r>
            <a:r>
              <a:rPr lang="en-US" sz="1300" dirty="0"/>
              <a:t> D</a:t>
            </a:r>
            <a:endParaRPr lang="en-CA" sz="1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1505389" y="1614749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2000" b="1" dirty="0"/>
              <a:t>Hot topic!</a:t>
            </a:r>
            <a:r>
              <a:rPr lang="en-CA" sz="2000" b="1" i="0" dirty="0">
                <a:solidFill>
                  <a:srgbClr val="000000"/>
                </a:solidFill>
                <a:effectLst/>
                <a:latin typeface="playfair display" panose="020B0604020202020204" pitchFamily="2" charset="0"/>
              </a:rPr>
              <a:t>🔥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housing market is widely talked about, especially since the start of the COVID-19 pandemic.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did we choose this topic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5066815" y="1593968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Impact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are all impacted by the housing market in one way or another so this is an important topic for us.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115" name="Google Shape;5341;p50">
            <a:extLst>
              <a:ext uri="{FF2B5EF4-FFF2-40B4-BE49-F238E27FC236}">
                <a16:creationId xmlns:a16="http://schemas.microsoft.com/office/drawing/2014/main" id="{DA0BB2BB-4E87-676D-EFEF-F2DAC3931E90}"/>
              </a:ext>
            </a:extLst>
          </p:cNvPr>
          <p:cNvGrpSpPr/>
          <p:nvPr/>
        </p:nvGrpSpPr>
        <p:grpSpPr>
          <a:xfrm>
            <a:off x="5936672" y="1691046"/>
            <a:ext cx="312413" cy="271857"/>
            <a:chOff x="10914672" y="5489861"/>
            <a:chExt cx="719842" cy="720102"/>
          </a:xfrm>
        </p:grpSpPr>
        <p:sp>
          <p:nvSpPr>
            <p:cNvPr id="1116" name="Google Shape;5342;p50">
              <a:extLst>
                <a:ext uri="{FF2B5EF4-FFF2-40B4-BE49-F238E27FC236}">
                  <a16:creationId xmlns:a16="http://schemas.microsoft.com/office/drawing/2014/main" id="{28A9A5B4-8C2C-7BF9-8E36-04D2E1BE35FB}"/>
                </a:ext>
              </a:extLst>
            </p:cNvPr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5343;p50">
              <a:extLst>
                <a:ext uri="{FF2B5EF4-FFF2-40B4-BE49-F238E27FC236}">
                  <a16:creationId xmlns:a16="http://schemas.microsoft.com/office/drawing/2014/main" id="{8F86EC40-B689-CAB1-7BA9-8CD1D11AA277}"/>
                </a:ext>
              </a:extLst>
            </p:cNvPr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5344;p50">
              <a:extLst>
                <a:ext uri="{FF2B5EF4-FFF2-40B4-BE49-F238E27FC236}">
                  <a16:creationId xmlns:a16="http://schemas.microsoft.com/office/drawing/2014/main" id="{2099AA45-5C27-25E7-D78C-A7C42957AB77}"/>
                </a:ext>
              </a:extLst>
            </p:cNvPr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5345;p50">
              <a:extLst>
                <a:ext uri="{FF2B5EF4-FFF2-40B4-BE49-F238E27FC236}">
                  <a16:creationId xmlns:a16="http://schemas.microsoft.com/office/drawing/2014/main" id="{0571FF3E-4B06-14E5-D532-84607A952A5C}"/>
                </a:ext>
              </a:extLst>
            </p:cNvPr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5346;p50">
              <a:extLst>
                <a:ext uri="{FF2B5EF4-FFF2-40B4-BE49-F238E27FC236}">
                  <a16:creationId xmlns:a16="http://schemas.microsoft.com/office/drawing/2014/main" id="{2DF3C73C-ADD6-8E01-8756-7D9F82E7397B}"/>
                </a:ext>
              </a:extLst>
            </p:cNvPr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5347;p50">
              <a:extLst>
                <a:ext uri="{FF2B5EF4-FFF2-40B4-BE49-F238E27FC236}">
                  <a16:creationId xmlns:a16="http://schemas.microsoft.com/office/drawing/2014/main" id="{FD7DE2A9-C578-D1F1-3F02-7AAEDAEFDAAE}"/>
                </a:ext>
              </a:extLst>
            </p:cNvPr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5348;p50">
              <a:extLst>
                <a:ext uri="{FF2B5EF4-FFF2-40B4-BE49-F238E27FC236}">
                  <a16:creationId xmlns:a16="http://schemas.microsoft.com/office/drawing/2014/main" id="{291C77FB-FBEC-A4DB-AD72-AC486CD033D8}"/>
                </a:ext>
              </a:extLst>
            </p:cNvPr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5349;p50">
              <a:extLst>
                <a:ext uri="{FF2B5EF4-FFF2-40B4-BE49-F238E27FC236}">
                  <a16:creationId xmlns:a16="http://schemas.microsoft.com/office/drawing/2014/main" id="{03D2B77F-EFC0-939A-877D-D9E2D6A1419F}"/>
                </a:ext>
              </a:extLst>
            </p:cNvPr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5350;p50">
              <a:extLst>
                <a:ext uri="{FF2B5EF4-FFF2-40B4-BE49-F238E27FC236}">
                  <a16:creationId xmlns:a16="http://schemas.microsoft.com/office/drawing/2014/main" id="{BC7CBA72-DC76-F38F-4E9B-356C3AE90041}"/>
                </a:ext>
              </a:extLst>
            </p:cNvPr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5351;p50">
              <a:extLst>
                <a:ext uri="{FF2B5EF4-FFF2-40B4-BE49-F238E27FC236}">
                  <a16:creationId xmlns:a16="http://schemas.microsoft.com/office/drawing/2014/main" id="{CF0EB1F2-340B-9BBD-E819-63BD9C4AEBBC}"/>
                </a:ext>
              </a:extLst>
            </p:cNvPr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5352;p50">
              <a:extLst>
                <a:ext uri="{FF2B5EF4-FFF2-40B4-BE49-F238E27FC236}">
                  <a16:creationId xmlns:a16="http://schemas.microsoft.com/office/drawing/2014/main" id="{FD8BA91E-3D2D-FA86-174E-84DE08570565}"/>
                </a:ext>
              </a:extLst>
            </p:cNvPr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5353;p50">
              <a:extLst>
                <a:ext uri="{FF2B5EF4-FFF2-40B4-BE49-F238E27FC236}">
                  <a16:creationId xmlns:a16="http://schemas.microsoft.com/office/drawing/2014/main" id="{942F09B8-F12A-11F1-4D42-F5C358FF08E5}"/>
                </a:ext>
              </a:extLst>
            </p:cNvPr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we plan to answer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94632" y="1957750"/>
            <a:ext cx="5443889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US" sz="2000" i="0" dirty="0">
                <a:solidFill>
                  <a:srgbClr val="000000"/>
                </a:solidFill>
                <a:effectLst/>
                <a:latin typeface="Barlow Light" panose="00000400000000000000" pitchFamily="2" charset="0"/>
              </a:rPr>
              <a:t>How accurately can a model predict the sale price of  a house?</a:t>
            </a:r>
            <a:r>
              <a:rPr lang="en" sz="2000" dirty="0">
                <a:latin typeface="Barlow Light" panose="00000400000000000000" pitchFamily="2" charset="0"/>
              </a:rPr>
              <a:t>  </a:t>
            </a:r>
          </a:p>
          <a:p>
            <a:pPr marL="342900"/>
            <a:r>
              <a:rPr lang="en" sz="2000" dirty="0">
                <a:solidFill>
                  <a:srgbClr val="000000"/>
                </a:solidFill>
                <a:latin typeface="Barlow Light" panose="00000400000000000000" pitchFamily="2" charset="0"/>
              </a:rPr>
              <a:t>What are the most important features that can impact the price of a house? </a:t>
            </a:r>
            <a:endParaRPr lang="en-CA" sz="2000" dirty="0">
              <a:solidFill>
                <a:srgbClr val="000000"/>
              </a:solidFill>
              <a:latin typeface="Barlow Light" panose="00000400000000000000" pitchFamily="2" charset="0"/>
            </a:endParaRP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28" name="Google Shape;383;p14">
            <a:extLst>
              <a:ext uri="{FF2B5EF4-FFF2-40B4-BE49-F238E27FC236}">
                <a16:creationId xmlns:a16="http://schemas.microsoft.com/office/drawing/2014/main" id="{A5F42499-89C1-B9D1-A958-097C88205712}"/>
              </a:ext>
            </a:extLst>
          </p:cNvPr>
          <p:cNvGrpSpPr/>
          <p:nvPr/>
        </p:nvGrpSpPr>
        <p:grpSpPr>
          <a:xfrm>
            <a:off x="6554016" y="1893812"/>
            <a:ext cx="885996" cy="2673675"/>
            <a:chOff x="5678143" y="1151382"/>
            <a:chExt cx="345795" cy="1043508"/>
          </a:xfrm>
        </p:grpSpPr>
        <p:sp>
          <p:nvSpPr>
            <p:cNvPr id="1129" name="Google Shape;384;p14">
              <a:extLst>
                <a:ext uri="{FF2B5EF4-FFF2-40B4-BE49-F238E27FC236}">
                  <a16:creationId xmlns:a16="http://schemas.microsoft.com/office/drawing/2014/main" id="{8A00D35B-E514-6CBD-DCA7-3853CE92DF60}"/>
                </a:ext>
              </a:extLst>
            </p:cNvPr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385;p14">
              <a:extLst>
                <a:ext uri="{FF2B5EF4-FFF2-40B4-BE49-F238E27FC236}">
                  <a16:creationId xmlns:a16="http://schemas.microsoft.com/office/drawing/2014/main" id="{69CDA709-C89D-E970-FE69-08C32388CA9C}"/>
                </a:ext>
              </a:extLst>
            </p:cNvPr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386;p14">
              <a:extLst>
                <a:ext uri="{FF2B5EF4-FFF2-40B4-BE49-F238E27FC236}">
                  <a16:creationId xmlns:a16="http://schemas.microsoft.com/office/drawing/2014/main" id="{9545A6B4-9542-552C-2A81-64317247F1DA}"/>
                </a:ext>
              </a:extLst>
            </p:cNvPr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387;p14">
              <a:extLst>
                <a:ext uri="{FF2B5EF4-FFF2-40B4-BE49-F238E27FC236}">
                  <a16:creationId xmlns:a16="http://schemas.microsoft.com/office/drawing/2014/main" id="{BF9D2F9F-218E-8AF8-E0C6-2B7420F64DA4}"/>
                </a:ext>
              </a:extLst>
            </p:cNvPr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388;p14">
              <a:extLst>
                <a:ext uri="{FF2B5EF4-FFF2-40B4-BE49-F238E27FC236}">
                  <a16:creationId xmlns:a16="http://schemas.microsoft.com/office/drawing/2014/main" id="{9A4C42C8-5C8F-1F14-2D77-B1C98553181F}"/>
                </a:ext>
              </a:extLst>
            </p:cNvPr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389;p14">
              <a:extLst>
                <a:ext uri="{FF2B5EF4-FFF2-40B4-BE49-F238E27FC236}">
                  <a16:creationId xmlns:a16="http://schemas.microsoft.com/office/drawing/2014/main" id="{9C1A9349-1CFD-03AB-D173-35BE3156E155}"/>
                </a:ext>
              </a:extLst>
            </p:cNvPr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390;p14">
              <a:extLst>
                <a:ext uri="{FF2B5EF4-FFF2-40B4-BE49-F238E27FC236}">
                  <a16:creationId xmlns:a16="http://schemas.microsoft.com/office/drawing/2014/main" id="{E5315112-4BEF-C7DA-8D5E-67DED130675B}"/>
                </a:ext>
              </a:extLst>
            </p:cNvPr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391;p14">
              <a:extLst>
                <a:ext uri="{FF2B5EF4-FFF2-40B4-BE49-F238E27FC236}">
                  <a16:creationId xmlns:a16="http://schemas.microsoft.com/office/drawing/2014/main" id="{8F1AB772-6A85-61D4-6BF6-FD1C720084B2}"/>
                </a:ext>
              </a:extLst>
            </p:cNvPr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392;p14">
              <a:extLst>
                <a:ext uri="{FF2B5EF4-FFF2-40B4-BE49-F238E27FC236}">
                  <a16:creationId xmlns:a16="http://schemas.microsoft.com/office/drawing/2014/main" id="{95875545-3C6F-9130-B0CE-7C006E24BD03}"/>
                </a:ext>
              </a:extLst>
            </p:cNvPr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393;p14">
              <a:extLst>
                <a:ext uri="{FF2B5EF4-FFF2-40B4-BE49-F238E27FC236}">
                  <a16:creationId xmlns:a16="http://schemas.microsoft.com/office/drawing/2014/main" id="{87F9B0FE-71EB-7EFD-2E9B-63063A230F01}"/>
                </a:ext>
              </a:extLst>
            </p:cNvPr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394;p14">
              <a:extLst>
                <a:ext uri="{FF2B5EF4-FFF2-40B4-BE49-F238E27FC236}">
                  <a16:creationId xmlns:a16="http://schemas.microsoft.com/office/drawing/2014/main" id="{B49C0C8A-05D8-4717-9EC7-49CDC33CD0C7}"/>
                </a:ext>
              </a:extLst>
            </p:cNvPr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395;p14">
              <a:extLst>
                <a:ext uri="{FF2B5EF4-FFF2-40B4-BE49-F238E27FC236}">
                  <a16:creationId xmlns:a16="http://schemas.microsoft.com/office/drawing/2014/main" id="{BA91633C-84E3-7EBB-7184-4CB7174F89D4}"/>
                </a:ext>
              </a:extLst>
            </p:cNvPr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396;p14">
              <a:extLst>
                <a:ext uri="{FF2B5EF4-FFF2-40B4-BE49-F238E27FC236}">
                  <a16:creationId xmlns:a16="http://schemas.microsoft.com/office/drawing/2014/main" id="{7DDFD3CA-27DF-3638-E280-6B98C6A339E2}"/>
                </a:ext>
              </a:extLst>
            </p:cNvPr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397;p14">
              <a:extLst>
                <a:ext uri="{FF2B5EF4-FFF2-40B4-BE49-F238E27FC236}">
                  <a16:creationId xmlns:a16="http://schemas.microsoft.com/office/drawing/2014/main" id="{511FD4EC-EEDA-CC40-A1F4-572152EF8E6A}"/>
                </a:ext>
              </a:extLst>
            </p:cNvPr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398;p14">
              <a:extLst>
                <a:ext uri="{FF2B5EF4-FFF2-40B4-BE49-F238E27FC236}">
                  <a16:creationId xmlns:a16="http://schemas.microsoft.com/office/drawing/2014/main" id="{987786F9-8153-F503-0015-091DA5CDB9AD}"/>
                </a:ext>
              </a:extLst>
            </p:cNvPr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399;p14">
              <a:extLst>
                <a:ext uri="{FF2B5EF4-FFF2-40B4-BE49-F238E27FC236}">
                  <a16:creationId xmlns:a16="http://schemas.microsoft.com/office/drawing/2014/main" id="{FD3B6CD5-AA15-4A90-01CE-4CDE9259B2F8}"/>
                </a:ext>
              </a:extLst>
            </p:cNvPr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400;p14">
              <a:extLst>
                <a:ext uri="{FF2B5EF4-FFF2-40B4-BE49-F238E27FC236}">
                  <a16:creationId xmlns:a16="http://schemas.microsoft.com/office/drawing/2014/main" id="{D181AA03-0F49-6A56-000E-11FB0058F0D2}"/>
                </a:ext>
              </a:extLst>
            </p:cNvPr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47" name="Graphic 1146" descr="A cloud though bubble">
            <a:extLst>
              <a:ext uri="{FF2B5EF4-FFF2-40B4-BE49-F238E27FC236}">
                <a16:creationId xmlns:a16="http://schemas.microsoft.com/office/drawing/2014/main" id="{EB8BECC6-5F49-96A9-FD42-DD6904E08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7805" y="1009500"/>
            <a:ext cx="991656" cy="8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1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dist="19050" dir="5400000" algn="bl" rotWithShape="0">
              <a:srgbClr val="38226D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5"/>
          <p:cNvSpPr txBox="1">
            <a:spLocks noGrp="1"/>
          </p:cNvSpPr>
          <p:nvPr>
            <p:ph type="title" idx="4294967295"/>
          </p:nvPr>
        </p:nvSpPr>
        <p:spPr>
          <a:xfrm>
            <a:off x="360218" y="204053"/>
            <a:ext cx="7966364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Raleway Thin" pitchFamily="2" charset="0"/>
              </a:rPr>
              <a:t>Dataset Used: </a:t>
            </a:r>
            <a:r>
              <a:rPr lang="en-US" sz="2000" b="1" dirty="0">
                <a:solidFill>
                  <a:schemeClr val="bg1"/>
                </a:solidFill>
                <a:latin typeface="Raleway Thin" pitchFamily="2" charset="0"/>
              </a:rPr>
              <a:t>R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aleway Thin" pitchFamily="2" charset="0"/>
              </a:rPr>
              <a:t>eal dataset of house prices sold in Seattle, Washington, USA between August and December 2022</a:t>
            </a:r>
            <a:endParaRPr sz="2000" b="1" dirty="0">
              <a:solidFill>
                <a:schemeClr val="bg1"/>
              </a:solidFill>
              <a:latin typeface="Raleway Thin" pitchFamily="2" charset="0"/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843327" y="1697180"/>
            <a:ext cx="1054749" cy="30611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Seattle, Washington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Description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99816" y="1295304"/>
            <a:ext cx="4513815" cy="35607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300" b="1" dirty="0"/>
              <a:t>First dataset</a:t>
            </a:r>
            <a:r>
              <a:rPr lang="en-US" sz="1300" dirty="0"/>
              <a:t>: Well-structured testing and training CSV files from Kaggle (</a:t>
            </a:r>
            <a:r>
              <a:rPr lang="en-US" sz="1300" dirty="0">
                <a:hlinkClick r:id="rId3"/>
              </a:rPr>
              <a:t>dataset link</a:t>
            </a:r>
            <a:r>
              <a:rPr lang="en-US" sz="1300" dirty="0"/>
              <a:t>)</a:t>
            </a:r>
          </a:p>
          <a:p>
            <a:pPr lvl="1"/>
            <a:r>
              <a:rPr lang="en-US" sz="1300" dirty="0"/>
              <a:t>8 columns: ‘beds’, ‘baths’, ‘size’, ‘size_units’,   ‘lot_size’, ‘lot_size_units’, ‘zip_code’,  and ‘price’</a:t>
            </a:r>
          </a:p>
          <a:p>
            <a:pPr lvl="1"/>
            <a:r>
              <a:rPr lang="en-US" sz="1300" dirty="0"/>
              <a:t>Target column is ‘price’, and all other columns are the features</a:t>
            </a:r>
          </a:p>
          <a:p>
            <a:r>
              <a:rPr lang="en-US" sz="1300" b="1" dirty="0"/>
              <a:t>Second dataset</a:t>
            </a:r>
            <a:r>
              <a:rPr lang="en-US" sz="1300" dirty="0"/>
              <a:t>: All Zip Codes in the United States with their coordinates (</a:t>
            </a:r>
            <a:r>
              <a:rPr lang="en-US" sz="1300" dirty="0">
                <a:hlinkClick r:id="rId4"/>
              </a:rPr>
              <a:t>dataset link</a:t>
            </a:r>
            <a:r>
              <a:rPr lang="en-US" sz="1300" dirty="0"/>
              <a:t>) </a:t>
            </a:r>
          </a:p>
          <a:p>
            <a:pPr lvl="1"/>
            <a:r>
              <a:rPr lang="en-US" sz="1300" dirty="0"/>
              <a:t>Used VLOOKUP in Excel to find the corresponding coordinates (‘</a:t>
            </a:r>
            <a:r>
              <a:rPr lang="en-US" sz="1300" dirty="0" err="1"/>
              <a:t>lat</a:t>
            </a:r>
            <a:r>
              <a:rPr lang="en-US" sz="1300" dirty="0"/>
              <a:t>’, ‘</a:t>
            </a:r>
            <a:r>
              <a:rPr lang="en-US" sz="1300" dirty="0" err="1"/>
              <a:t>lon</a:t>
            </a:r>
            <a:r>
              <a:rPr lang="en-US" sz="1300" dirty="0"/>
              <a:t>’) from the second dataset to the Zip Code in the first dataset (testing and training files)</a:t>
            </a:r>
          </a:p>
          <a:p>
            <a:pPr lvl="1"/>
            <a:r>
              <a:rPr lang="en-US" sz="1300" dirty="0"/>
              <a:t>File was then merged with the testing and training files using Pandas to create the final Data Frame</a:t>
            </a:r>
          </a:p>
          <a:p>
            <a:pPr marL="571500" lvl="1" indent="0">
              <a:buNone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40007F2-2D5F-3056-00DA-1A264552BD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3"/>
          <a:stretch/>
        </p:blipFill>
        <p:spPr>
          <a:xfrm>
            <a:off x="5148007" y="1212178"/>
            <a:ext cx="1728095" cy="181504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7EC77F7-EA57-2303-C61D-084D81FB8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089" y="1226032"/>
            <a:ext cx="1728095" cy="1733645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3DE523A-3A91-9210-4A8D-FAD0CAA11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618" y="3084030"/>
            <a:ext cx="3879273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7340-62FE-85CE-715D-4A8BFFC2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6487706" cy="686651"/>
          </a:xfrm>
        </p:spPr>
        <p:txBody>
          <a:bodyPr/>
          <a:lstStyle/>
          <a:p>
            <a:r>
              <a:rPr lang="en-US" dirty="0"/>
              <a:t>Tools &amp; Technologies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6A0AE-1818-D6D8-F4EB-896FB4D9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01435"/>
            <a:ext cx="6117412" cy="2640900"/>
          </a:xfrm>
        </p:spPr>
        <p:txBody>
          <a:bodyPr/>
          <a:lstStyle/>
          <a:p>
            <a:r>
              <a:rPr lang="en-US" dirty="0"/>
              <a:t>Visualization: Tableau, Seaborn, Matplotlib</a:t>
            </a:r>
          </a:p>
          <a:p>
            <a:r>
              <a:rPr lang="en-US" dirty="0"/>
              <a:t>Data Analysis: Jupyter Notebook, Excel</a:t>
            </a:r>
          </a:p>
          <a:p>
            <a:r>
              <a:rPr lang="en-US" dirty="0"/>
              <a:t>Algorithms: Linear Regression, Random Forest Regression, k-Nearest Neighbours (k-NN)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EC28B-476D-2710-774B-D50906A5BF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pSp>
        <p:nvGrpSpPr>
          <p:cNvPr id="5" name="Google Shape;119;p17">
            <a:extLst>
              <a:ext uri="{FF2B5EF4-FFF2-40B4-BE49-F238E27FC236}">
                <a16:creationId xmlns:a16="http://schemas.microsoft.com/office/drawing/2014/main" id="{78D17066-73B6-35E1-A21B-DB6C6CD13EAB}"/>
              </a:ext>
            </a:extLst>
          </p:cNvPr>
          <p:cNvGrpSpPr/>
          <p:nvPr/>
        </p:nvGrpSpPr>
        <p:grpSpPr>
          <a:xfrm>
            <a:off x="5971952" y="1217509"/>
            <a:ext cx="2714848" cy="3653541"/>
            <a:chOff x="5503615" y="983605"/>
            <a:chExt cx="3588221" cy="4828894"/>
          </a:xfrm>
        </p:grpSpPr>
        <p:pic>
          <p:nvPicPr>
            <p:cNvPr id="6" name="Google Shape;120;p17">
              <a:extLst>
                <a:ext uri="{FF2B5EF4-FFF2-40B4-BE49-F238E27FC236}">
                  <a16:creationId xmlns:a16="http://schemas.microsoft.com/office/drawing/2014/main" id="{B6CC723C-1F87-2541-6BBA-2308827FC08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21;p17">
              <a:extLst>
                <a:ext uri="{FF2B5EF4-FFF2-40B4-BE49-F238E27FC236}">
                  <a16:creationId xmlns:a16="http://schemas.microsoft.com/office/drawing/2014/main" id="{438DD6C6-5286-88CB-013D-25AE5961896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3295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2372821" y="1202438"/>
            <a:ext cx="504289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2372822" y="2021059"/>
            <a:ext cx="5368482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   Any questions?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Please email or message us on Slack.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312</Words>
  <Application>Microsoft Office PowerPoint</Application>
  <PresentationFormat>On-screen Show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Raleway Thin</vt:lpstr>
      <vt:lpstr>playfair display</vt:lpstr>
      <vt:lpstr>Barlow</vt:lpstr>
      <vt:lpstr>Calibri</vt:lpstr>
      <vt:lpstr>Arial</vt:lpstr>
      <vt:lpstr>Barlow Light</vt:lpstr>
      <vt:lpstr>Gaoler template</vt:lpstr>
      <vt:lpstr>House Price Prediction Project</vt:lpstr>
      <vt:lpstr>Why did we choose this topic?</vt:lpstr>
      <vt:lpstr>Questions we plan to answer</vt:lpstr>
      <vt:lpstr>Dataset Used: Real dataset of house prices sold in Seattle, Washington, USA between August and December 2022</vt:lpstr>
      <vt:lpstr>Dataset Description</vt:lpstr>
      <vt:lpstr>Tools &amp; Technologies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Project</dc:title>
  <dc:creator>Tomas Habte</dc:creator>
  <cp:lastModifiedBy>Tomas Habte</cp:lastModifiedBy>
  <cp:revision>75</cp:revision>
  <dcterms:modified xsi:type="dcterms:W3CDTF">2023-02-02T01:10:54Z</dcterms:modified>
</cp:coreProperties>
</file>