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1" r:id="rId10"/>
  </p:sldIdLst>
  <p:sldSz cx="12192000" cy="6858000"/>
  <p:notesSz cx="6858000" cy="9144000"/>
  <p:embeddedFontLst>
    <p:embeddedFont>
      <p:font typeface="Libre Franklin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Quattrocento Sa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IMyb/umfgxZF0JFAwOHJOd8nM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endParaRPr/>
          </a:p>
        </p:txBody>
      </p:sp>
      <p:sp>
        <p:nvSpPr>
          <p:cNvPr id="117" name="Google Shape;11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latin typeface="Quattrocento Sans"/>
                <a:ea typeface="Quattrocento Sans"/>
                <a:cs typeface="Quattrocento Sans"/>
                <a:sym typeface="Quattrocento Sans"/>
              </a:rPr>
              <a:t>Estructuras organizativas: 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>
                <a:latin typeface="Quattrocento Sans"/>
                <a:ea typeface="Quattrocento Sans"/>
                <a:cs typeface="Quattrocento Sans"/>
                <a:sym typeface="Quattrocento Sans"/>
              </a:rPr>
              <a:t>Causa y efecto: este tipo de estructura es ideal para explicar las causas y efectos de un tema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>
                <a:latin typeface="Quattrocento Sans"/>
                <a:ea typeface="Quattrocento Sans"/>
                <a:cs typeface="Quattrocento Sans"/>
                <a:sym typeface="Quattrocento Sans"/>
              </a:rPr>
              <a:t>Comparación y contraste: en este patrón se resaltan las similitudes y diferencias del tema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>
                <a:latin typeface="Quattrocento Sans"/>
                <a:ea typeface="Quattrocento Sans"/>
                <a:cs typeface="Quattrocento Sans"/>
                <a:sym typeface="Quattrocento Sans"/>
              </a:rPr>
              <a:t>Explicación del proceso: esta estructura es ideal para explicar una serie de pasos a seguir; 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>
                <a:latin typeface="Quattrocento Sans"/>
                <a:ea typeface="Quattrocento Sans"/>
                <a:cs typeface="Quattrocento Sans"/>
                <a:sym typeface="Quattrocento Sans"/>
              </a:rPr>
              <a:t>Definición: puede utilizar esta estructura para asegurarse de que el público comprende lo que quiere transmitir usando ilustraciones, significados, y aclarando conceptos erróneos.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>
                <a:latin typeface="Quattrocento Sans"/>
                <a:ea typeface="Quattrocento Sans"/>
                <a:cs typeface="Quattrocento Sans"/>
                <a:sym typeface="Quattrocento Sans"/>
              </a:rPr>
              <a:t>Clasificación: una estructura organizativa común es agrupar temas o datos similares a los de la investigación. Por ejemplo, en el tema seguridad en Internet sobre las aplicaciones de medios sociales, puede organizar la investigación analizando cada red social un por una</a:t>
            </a:r>
            <a:endParaRPr/>
          </a:p>
        </p:txBody>
      </p:sp>
      <p:sp>
        <p:nvSpPr>
          <p:cNvPr id="131" name="Google Shape;13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leyenda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ontenido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contenido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4654295" y="4522156"/>
            <a:ext cx="7331440" cy="156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>
              <a:buSzPts val="3600"/>
            </a:pPr>
            <a:r>
              <a:rPr lang="es-ES" sz="3600" dirty="0">
                <a:latin typeface="Libre Franklin"/>
                <a:ea typeface="Libre Franklin"/>
                <a:cs typeface="Libre Franklin"/>
                <a:sym typeface="Libre Franklin"/>
              </a:rPr>
              <a:t>Práctica Persistencia de Datos – </a:t>
            </a:r>
            <a:r>
              <a:rPr lang="es-ES" sz="3600" dirty="0">
                <a:latin typeface="Libre Franklin"/>
                <a:ea typeface="Libre Franklin"/>
                <a:cs typeface="Libre Franklin"/>
                <a:sym typeface="Libre Franklin"/>
              </a:rPr>
              <a:t>Recomendaciones de </a:t>
            </a:r>
            <a:r>
              <a:rPr lang="es-ES" sz="3600" dirty="0" smtClean="0">
                <a:latin typeface="Libre Franklin"/>
                <a:ea typeface="Libre Franklin"/>
                <a:cs typeface="Libre Franklin"/>
                <a:sym typeface="Libre Franklin"/>
              </a:rPr>
              <a:t>Lecturas 20211218</a:t>
            </a:r>
            <a:endParaRPr dirty="0"/>
          </a:p>
        </p:txBody>
      </p:sp>
      <p:sp>
        <p:nvSpPr>
          <p:cNvPr id="102" name="Google Shape;102;p1"/>
          <p:cNvSpPr/>
          <p:nvPr/>
        </p:nvSpPr>
        <p:spPr>
          <a:xfrm>
            <a:off x="0" y="2122218"/>
            <a:ext cx="3730752" cy="4735782"/>
          </a:xfrm>
          <a:custGeom>
            <a:avLst/>
            <a:gdLst/>
            <a:ahLst/>
            <a:cxnLst/>
            <a:rect l="l" t="t" r="r" b="b"/>
            <a:pathLst>
              <a:path w="3730752" h="4735782" extrusionOk="0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0" y="2288332"/>
            <a:ext cx="3564638" cy="4569668"/>
          </a:xfrm>
          <a:custGeom>
            <a:avLst/>
            <a:gdLst/>
            <a:ahLst/>
            <a:cxnLst/>
            <a:rect l="l" t="t" r="r" b="b"/>
            <a:pathLst>
              <a:path w="3564638" h="4569668" extrusionOk="0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1081982" y="-4332"/>
            <a:ext cx="4242816" cy="2454158"/>
          </a:xfrm>
          <a:custGeom>
            <a:avLst/>
            <a:gdLst/>
            <a:ahLst/>
            <a:cxnLst/>
            <a:rect l="l" t="t" r="r" b="b"/>
            <a:pathLst>
              <a:path w="4242816" h="2454158" extrusionOk="0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1246574" y="0"/>
            <a:ext cx="3913632" cy="2285234"/>
          </a:xfrm>
          <a:custGeom>
            <a:avLst/>
            <a:gdLst/>
            <a:ahLst/>
            <a:cxnLst/>
            <a:rect l="l" t="t" r="r" b="b"/>
            <a:pathLst>
              <a:path w="3913632" h="2285234" extrusionOk="0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" descr="Libro abier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5250" y="164573"/>
            <a:ext cx="1636279" cy="163627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/>
          <p:nvPr/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" descr="Ch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80302" y="1293093"/>
            <a:ext cx="1827742" cy="1827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" descr="Pizarr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924" y="3621724"/>
            <a:ext cx="2594886" cy="259488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"/>
          <p:cNvSpPr/>
          <p:nvPr/>
        </p:nvSpPr>
        <p:spPr>
          <a:xfrm>
            <a:off x="8752568" y="-4331"/>
            <a:ext cx="3439432" cy="3785157"/>
          </a:xfrm>
          <a:custGeom>
            <a:avLst/>
            <a:gdLst/>
            <a:ahLst/>
            <a:cxnLst/>
            <a:rect l="l" t="t" r="r" b="b"/>
            <a:pathLst>
              <a:path w="3439432" h="3785157" extrusionOk="0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8918761" y="-4332"/>
            <a:ext cx="3273238" cy="3618965"/>
          </a:xfrm>
          <a:custGeom>
            <a:avLst/>
            <a:gdLst/>
            <a:ahLst/>
            <a:cxnLst/>
            <a:rect l="l" t="t" r="r" b="b"/>
            <a:pathLst>
              <a:path w="3273238" h="3618965" extrusionOk="0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" descr="Libros en estanterí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25024" y="327889"/>
            <a:ext cx="2260711" cy="2260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>
            <a:spLocks noGrp="1"/>
          </p:cNvSpPr>
          <p:nvPr>
            <p:ph type="title"/>
          </p:nvPr>
        </p:nvSpPr>
        <p:spPr>
          <a:xfrm>
            <a:off x="2043569" y="2694017"/>
            <a:ext cx="5406902" cy="146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bre Franklin"/>
              <a:buNone/>
            </a:pPr>
            <a:r>
              <a:rPr lang="es-ES" sz="4000" dirty="0">
                <a:latin typeface="Libre Franklin"/>
                <a:ea typeface="Libre Franklin"/>
                <a:cs typeface="Libre Franklin"/>
                <a:sym typeface="Libre Franklin"/>
              </a:rPr>
              <a:t>Resumen del dominio</a:t>
            </a:r>
            <a:endParaRPr dirty="0"/>
          </a:p>
        </p:txBody>
      </p:sp>
      <p:pic>
        <p:nvPicPr>
          <p:cNvPr id="120" name="Google Shape;120;p2" descr="Libro abier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880360"/>
            <a:ext cx="1097280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6641431" y="816337"/>
            <a:ext cx="5225327" cy="522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body" idx="1"/>
          </p:nvPr>
        </p:nvSpPr>
        <p:spPr>
          <a:xfrm>
            <a:off x="838200" y="564204"/>
            <a:ext cx="10515600" cy="5612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s-AR" dirty="0" smtClean="0"/>
              <a:t>	El final se trata de una red </a:t>
            </a:r>
            <a:r>
              <a:rPr lang="es-AR" dirty="0"/>
              <a:t>de usuarios reales para la recomendación de libros para adultos e infantiles</a:t>
            </a:r>
            <a:r>
              <a:rPr lang="es-AR" dirty="0" smtClean="0"/>
              <a:t>.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s-AR" dirty="0" smtClean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s-AR" dirty="0" smtClean="0"/>
              <a:t>El dominio tiene </a:t>
            </a:r>
            <a:r>
              <a:rPr lang="es-AR" b="1" dirty="0" smtClean="0"/>
              <a:t>lectores</a:t>
            </a:r>
            <a:r>
              <a:rPr lang="es-AR" dirty="0" smtClean="0"/>
              <a:t> los cuales pueden leer </a:t>
            </a:r>
            <a:r>
              <a:rPr lang="es-AR" b="1" dirty="0" smtClean="0"/>
              <a:t>libros </a:t>
            </a:r>
            <a:r>
              <a:rPr lang="es-AR" dirty="0" smtClean="0"/>
              <a:t>según su edad y en caso de ser menores de 16 años su cuenta deberá ser administrada por un adulto (sus padres).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s-AR" dirty="0" smtClean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s-AR" dirty="0" smtClean="0"/>
              <a:t>Dichos lectores se encuentran en </a:t>
            </a:r>
            <a:r>
              <a:rPr lang="es-AR" b="1" dirty="0" smtClean="0"/>
              <a:t>círculos</a:t>
            </a:r>
            <a:r>
              <a:rPr lang="es-AR" dirty="0" smtClean="0"/>
              <a:t>, los cuales no pueden superar los 100 miembros, acorde a sus intereses 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s-AR" b="1" dirty="0" smtClean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s-AR" dirty="0" smtClean="0"/>
              <a:t>Los </a:t>
            </a:r>
            <a:r>
              <a:rPr lang="es-AR" b="1" dirty="0" smtClean="0"/>
              <a:t>libros</a:t>
            </a:r>
            <a:r>
              <a:rPr lang="es-AR" dirty="0" smtClean="0"/>
              <a:t> contienen </a:t>
            </a:r>
            <a:r>
              <a:rPr lang="es-AR" b="1" dirty="0" smtClean="0"/>
              <a:t>calificaciones</a:t>
            </a:r>
            <a:r>
              <a:rPr lang="es-AR" dirty="0" smtClean="0"/>
              <a:t>, dada por los </a:t>
            </a:r>
            <a:r>
              <a:rPr lang="es-AR" b="1" dirty="0" smtClean="0"/>
              <a:t>lectores</a:t>
            </a:r>
            <a:r>
              <a:rPr lang="es-AR" dirty="0" smtClean="0"/>
              <a:t>, y cada jueves se le recomienda a los </a:t>
            </a:r>
            <a:r>
              <a:rPr lang="es-AR" b="1" dirty="0" smtClean="0"/>
              <a:t>lectores</a:t>
            </a:r>
            <a:r>
              <a:rPr lang="es-AR" dirty="0" smtClean="0"/>
              <a:t> 2 libros según sus </a:t>
            </a:r>
            <a:r>
              <a:rPr lang="es-AR" b="1" dirty="0" smtClean="0"/>
              <a:t>círculos.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s-AR" dirty="0" smtClean="0"/>
              <a:t>También se indica en que </a:t>
            </a:r>
            <a:r>
              <a:rPr lang="es-AR" b="1" dirty="0" smtClean="0"/>
              <a:t>librería</a:t>
            </a:r>
            <a:r>
              <a:rPr lang="es-AR" dirty="0" smtClean="0"/>
              <a:t> se pueden conseguir los mismos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s-AR" dirty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s-AR" dirty="0" smtClean="0"/>
              <a:t>Por otro lado, los </a:t>
            </a:r>
            <a:r>
              <a:rPr lang="es-AR" b="1" dirty="0" smtClean="0"/>
              <a:t>libros</a:t>
            </a:r>
            <a:r>
              <a:rPr lang="es-AR" dirty="0" smtClean="0"/>
              <a:t> contienen un </a:t>
            </a:r>
            <a:r>
              <a:rPr lang="es-AR" b="1" dirty="0" smtClean="0"/>
              <a:t>autor</a:t>
            </a:r>
            <a:r>
              <a:rPr lang="es-AR" dirty="0" smtClean="0"/>
              <a:t>, el cual se le puede notificar sobre las nuevas calificaciones de sus obras</a:t>
            </a:r>
            <a:endParaRPr lang="es-AR" dirty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>
            <a:spLocks noGrp="1"/>
          </p:cNvSpPr>
          <p:nvPr>
            <p:ph type="title"/>
          </p:nvPr>
        </p:nvSpPr>
        <p:spPr>
          <a:xfrm>
            <a:off x="2165533" y="2507675"/>
            <a:ext cx="5406902" cy="146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"/>
              <a:buNone/>
            </a:pPr>
            <a:r>
              <a:rPr lang="es-ES">
                <a:latin typeface="Libre Franklin"/>
                <a:ea typeface="Libre Franklin"/>
                <a:cs typeface="Libre Franklin"/>
                <a:sym typeface="Libre Franklin"/>
              </a:rPr>
              <a:t>Modelado</a:t>
            </a:r>
            <a:endParaRPr/>
          </a:p>
        </p:txBody>
      </p:sp>
      <p:pic>
        <p:nvPicPr>
          <p:cNvPr id="134" name="Google Shape;134;p4" descr="Pizarr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880360"/>
            <a:ext cx="1097280" cy="109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"/>
          <p:cNvSpPr txBox="1">
            <a:spLocks noGrp="1"/>
          </p:cNvSpPr>
          <p:nvPr>
            <p:ph type="body" idx="1"/>
          </p:nvPr>
        </p:nvSpPr>
        <p:spPr>
          <a:xfrm>
            <a:off x="2407138" y="3985845"/>
            <a:ext cx="5010612" cy="2292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E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Modelo de Datos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E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Decisiones de Diseño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ES" sz="18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Impedance</a:t>
            </a:r>
            <a:r>
              <a:rPr lang="es-E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ES" sz="18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Mismatches</a:t>
            </a:r>
            <a:r>
              <a:rPr lang="es-E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 y sus resoluciones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E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Modelo de Clases</a:t>
            </a:r>
            <a:endParaRPr dirty="0"/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6641431" y="816337"/>
            <a:ext cx="5225327" cy="522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900" y="0"/>
            <a:ext cx="79741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40620"/>
            <a:ext cx="9144000" cy="1065666"/>
          </a:xfrm>
        </p:spPr>
        <p:txBody>
          <a:bodyPr/>
          <a:lstStyle/>
          <a:p>
            <a:r>
              <a:rPr lang="es-AR" dirty="0" smtClean="0"/>
              <a:t>Decisiones de diseño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9199" y="1816781"/>
            <a:ext cx="10101943" cy="393087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AR" dirty="0"/>
              <a:t>Los menores de edad </a:t>
            </a:r>
            <a:r>
              <a:rPr lang="es-AR" dirty="0" smtClean="0"/>
              <a:t>están </a:t>
            </a:r>
            <a:r>
              <a:rPr lang="es-AR" dirty="0"/>
              <a:t>contemplados dentro de lector bajo el nombre </a:t>
            </a:r>
            <a:r>
              <a:rPr lang="es-AR" dirty="0" err="1"/>
              <a:t>registroDeLector</a:t>
            </a:r>
            <a:r>
              <a:rPr lang="es-AR" dirty="0"/>
              <a:t> que es una lista de lectores, es decir se auto-</a:t>
            </a:r>
            <a:r>
              <a:rPr lang="es-AR" dirty="0" err="1"/>
              <a:t>refencia</a:t>
            </a:r>
            <a:endParaRPr lang="es-AR" dirty="0"/>
          </a:p>
          <a:p>
            <a:pPr algn="l"/>
            <a:endParaRPr lang="es-AR" dirty="0"/>
          </a:p>
          <a:p>
            <a:pPr algn="l"/>
            <a:r>
              <a:rPr lang="es-AR" dirty="0"/>
              <a:t>La edad del lector la representamos como fecha de nacimiento, para facilitar la persistencia de la misma, para no tener que estar incrementando la edad</a:t>
            </a:r>
          </a:p>
          <a:p>
            <a:pPr algn="l"/>
            <a:endParaRPr lang="es-AR" dirty="0"/>
          </a:p>
          <a:p>
            <a:pPr algn="l"/>
            <a:r>
              <a:rPr lang="es-AR" dirty="0"/>
              <a:t>Los intereses solo </a:t>
            </a:r>
            <a:r>
              <a:rPr lang="es-AR" dirty="0" smtClean="0"/>
              <a:t>están </a:t>
            </a:r>
            <a:r>
              <a:rPr lang="es-AR" dirty="0"/>
              <a:t>representados en </a:t>
            </a:r>
            <a:r>
              <a:rPr lang="es-AR" dirty="0" smtClean="0"/>
              <a:t>categoría </a:t>
            </a:r>
            <a:r>
              <a:rPr lang="es-AR" dirty="0"/>
              <a:t>de los libros, se asume que los lectores solo </a:t>
            </a:r>
            <a:r>
              <a:rPr lang="es-AR" dirty="0" smtClean="0"/>
              <a:t>leerán </a:t>
            </a:r>
            <a:r>
              <a:rPr lang="es-AR" dirty="0"/>
              <a:t>libros de su </a:t>
            </a:r>
            <a:r>
              <a:rPr lang="es-AR" dirty="0" smtClean="0"/>
              <a:t>interés.</a:t>
            </a:r>
            <a:endParaRPr lang="es-AR" dirty="0"/>
          </a:p>
          <a:p>
            <a:pPr algn="l"/>
            <a:endParaRPr lang="es-AR" dirty="0"/>
          </a:p>
          <a:p>
            <a:pPr algn="l"/>
            <a:r>
              <a:rPr lang="es-AR" dirty="0"/>
              <a:t>Los formatos se presentan con una clase</a:t>
            </a:r>
          </a:p>
          <a:p>
            <a:pPr algn="l"/>
            <a:endParaRPr lang="es-AR" dirty="0"/>
          </a:p>
          <a:p>
            <a:pPr algn="l"/>
            <a:r>
              <a:rPr lang="es-AR" dirty="0"/>
              <a:t>Asumimos que las recomendaciones son 2 por cada circulo, pero puede cambiar la cantidad, dichas recomendaciones se realizan los jueves se realiza con un </a:t>
            </a:r>
            <a:r>
              <a:rPr lang="es-AR" dirty="0" err="1" smtClean="0"/>
              <a:t>cronjob</a:t>
            </a:r>
            <a:endParaRPr lang="es-AR" dirty="0"/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0712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85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"/>
              <a:buNone/>
            </a:pPr>
            <a:r>
              <a:rPr lang="es-ES">
                <a:latin typeface="Libre Franklin"/>
                <a:ea typeface="Libre Franklin"/>
                <a:cs typeface="Libre Franklin"/>
                <a:sym typeface="Libre Franklin"/>
              </a:rPr>
              <a:t>Preguntas</a:t>
            </a:r>
            <a:endParaRPr/>
          </a:p>
        </p:txBody>
      </p:sp>
      <p:pic>
        <p:nvPicPr>
          <p:cNvPr id="149" name="Google Shape;149;p6" descr="Cha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880360"/>
            <a:ext cx="1097280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6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6641431" y="816337"/>
            <a:ext cx="5225327" cy="522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269</Words>
  <Application>Microsoft Office PowerPoint</Application>
  <PresentationFormat>Panorámica</PresentationFormat>
  <Paragraphs>40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Libre Franklin</vt:lpstr>
      <vt:lpstr>Arial</vt:lpstr>
      <vt:lpstr>Calibri</vt:lpstr>
      <vt:lpstr>Quattrocento Sans</vt:lpstr>
      <vt:lpstr>Tema de Office</vt:lpstr>
      <vt:lpstr>Tema de Office</vt:lpstr>
      <vt:lpstr>Práctica Persistencia de Datos – Recomendaciones de Lecturas 20211218</vt:lpstr>
      <vt:lpstr>Resumen del dominio</vt:lpstr>
      <vt:lpstr>Presentación de PowerPoint</vt:lpstr>
      <vt:lpstr>Modelado</vt:lpstr>
      <vt:lpstr>Presentación de PowerPoint</vt:lpstr>
      <vt:lpstr>Decisiones de diseño</vt:lpstr>
      <vt:lpstr>Presentación de PowerPoint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Persistencia de Datos – Recomendaciones de Lecturas 20211218</dc:title>
  <dc:creator>Ezequiel Escobar</dc:creator>
  <cp:lastModifiedBy>Alumno</cp:lastModifiedBy>
  <cp:revision>5</cp:revision>
  <dcterms:created xsi:type="dcterms:W3CDTF">2022-09-26T16:05:40Z</dcterms:created>
  <dcterms:modified xsi:type="dcterms:W3CDTF">2023-09-19T15:38:59Z</dcterms:modified>
</cp:coreProperties>
</file>