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ource Code Pr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70">
          <p15:clr>
            <a:srgbClr val="747775"/>
          </p15:clr>
        </p15:guide>
        <p15:guide id="2" pos="13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70" orient="horz"/>
        <p:guide pos="136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a305fb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a305fb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74289d0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74289d0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a305fb07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a305fb07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74289d0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74289d0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a305fb07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a305fb07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a305fb07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a305fb07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a305fb0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a305fb0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Change Request</a:t>
            </a:r>
            <a:endParaRPr/>
          </a:p>
          <a:p>
            <a:pPr indent="0" lvl="0" marL="0" rtl="0" algn="ctr">
              <a:spcBef>
                <a:spcPts val="0"/>
              </a:spcBef>
              <a:spcAft>
                <a:spcPts val="0"/>
              </a:spcAft>
              <a:buNone/>
            </a:pPr>
            <a:r>
              <a:rPr lang="es" sz="4777"/>
              <a:t>Intelligent Traffic Management System</a:t>
            </a:r>
            <a:endParaRPr sz="4777"/>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s"/>
              <a:t>Subject: </a:t>
            </a:r>
            <a:r>
              <a:rPr lang="es"/>
              <a:t>Software Configuration Management</a:t>
            </a:r>
            <a:endParaRPr/>
          </a:p>
          <a:p>
            <a:pPr indent="0" lvl="0" marL="0" rtl="0" algn="ctr">
              <a:spcBef>
                <a:spcPts val="0"/>
              </a:spcBef>
              <a:spcAft>
                <a:spcPts val="0"/>
              </a:spcAft>
              <a:buNone/>
            </a:pPr>
            <a:r>
              <a:rPr lang="es"/>
              <a:t>Tomás Alejandro Lugo Limón</a:t>
            </a:r>
            <a:endParaRPr/>
          </a:p>
        </p:txBody>
      </p:sp>
      <p:sp>
        <p:nvSpPr>
          <p:cNvPr id="64" name="Google Shape;64;p13"/>
          <p:cNvSpPr txBox="1"/>
          <p:nvPr/>
        </p:nvSpPr>
        <p:spPr>
          <a:xfrm>
            <a:off x="7390275" y="4608900"/>
            <a:ext cx="20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Code Pro"/>
                <a:ea typeface="Source Code Pro"/>
                <a:cs typeface="Source Code Pro"/>
                <a:sym typeface="Source Code Pro"/>
              </a:rPr>
              <a:t>20/09/2023</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Project Context</a:t>
            </a:r>
            <a:endParaRPr/>
          </a:p>
        </p:txBody>
      </p:sp>
      <p:sp>
        <p:nvSpPr>
          <p:cNvPr id="70" name="Google Shape;70;p14"/>
          <p:cNvSpPr txBox="1"/>
          <p:nvPr>
            <p:ph idx="1" type="body"/>
          </p:nvPr>
        </p:nvSpPr>
        <p:spPr>
          <a:xfrm>
            <a:off x="2160000" y="1742200"/>
            <a:ext cx="6085500" cy="2272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s" sz="1500"/>
              <a:t>Before delving into the details of our project, "Intelligent Traffic Management System," it is essential to understand the framework that shapes this endeavor. In this section, we present an analysis of the effort, time, costs, and human resources originally estimated for the project.</a:t>
            </a:r>
            <a:endParaRPr sz="1500"/>
          </a:p>
        </p:txBody>
      </p:sp>
      <p:pic>
        <p:nvPicPr>
          <p:cNvPr id="71" name="Google Shape;71;p14"/>
          <p:cNvPicPr preferRelativeResize="0"/>
          <p:nvPr/>
        </p:nvPicPr>
        <p:blipFill rotWithShape="1">
          <a:blip r:embed="rId3">
            <a:alphaModFix/>
          </a:blip>
          <a:srcRect b="0" l="40336" r="31915" t="0"/>
          <a:stretch/>
        </p:blipFill>
        <p:spPr>
          <a:xfrm>
            <a:off x="0" y="0"/>
            <a:ext cx="2160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Before the Change Request	</a:t>
            </a:r>
            <a:endParaRPr/>
          </a:p>
        </p:txBody>
      </p:sp>
      <p:sp>
        <p:nvSpPr>
          <p:cNvPr id="77" name="Google Shape;77;p15"/>
          <p:cNvSpPr txBox="1"/>
          <p:nvPr>
            <p:ph idx="1" type="body"/>
          </p:nvPr>
        </p:nvSpPr>
        <p:spPr>
          <a:xfrm>
            <a:off x="2160000" y="1351250"/>
            <a:ext cx="6984000" cy="3792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s" sz="1500"/>
              <a:t>Effort:</a:t>
            </a:r>
            <a:r>
              <a:rPr lang="es" sz="1500"/>
              <a:t> Originally, the project was estimated to require approximately 12 months of development with a full-time development team of 10 software engineers.</a:t>
            </a:r>
            <a:endParaRPr sz="1500"/>
          </a:p>
          <a:p>
            <a:pPr indent="0" lvl="0" marL="0" rtl="0" algn="l">
              <a:lnSpc>
                <a:spcPct val="95000"/>
              </a:lnSpc>
              <a:spcBef>
                <a:spcPts val="1200"/>
              </a:spcBef>
              <a:spcAft>
                <a:spcPts val="0"/>
              </a:spcAft>
              <a:buSzPts val="1018"/>
              <a:buNone/>
            </a:pPr>
            <a:r>
              <a:rPr b="1" lang="es" sz="1500"/>
              <a:t>Time: </a:t>
            </a:r>
            <a:r>
              <a:rPr lang="es" sz="1500"/>
              <a:t>The initial project schedule included 12 months for development and an additional 2 months for testing and deployment.</a:t>
            </a:r>
            <a:endParaRPr sz="1500"/>
          </a:p>
          <a:p>
            <a:pPr indent="0" lvl="0" marL="0" rtl="0" algn="l">
              <a:lnSpc>
                <a:spcPct val="95000"/>
              </a:lnSpc>
              <a:spcBef>
                <a:spcPts val="1200"/>
              </a:spcBef>
              <a:spcAft>
                <a:spcPts val="0"/>
              </a:spcAft>
              <a:buSzPts val="1018"/>
              <a:buNone/>
            </a:pPr>
            <a:r>
              <a:rPr b="1" lang="es" sz="1500"/>
              <a:t>Costs:</a:t>
            </a:r>
            <a:r>
              <a:rPr lang="es" sz="1500"/>
              <a:t> The initial project budget was estimated at $1 million, which included team salaries, infrastructure costs, and software licenses.</a:t>
            </a:r>
            <a:endParaRPr sz="1500"/>
          </a:p>
          <a:p>
            <a:pPr indent="0" lvl="0" marL="0" rtl="0" algn="l">
              <a:lnSpc>
                <a:spcPct val="95000"/>
              </a:lnSpc>
              <a:spcBef>
                <a:spcPts val="1200"/>
              </a:spcBef>
              <a:spcAft>
                <a:spcPts val="1200"/>
              </a:spcAft>
              <a:buSzPts val="1018"/>
              <a:buNone/>
            </a:pPr>
            <a:r>
              <a:rPr b="1" lang="es" sz="1500"/>
              <a:t>Human Resources:</a:t>
            </a:r>
            <a:r>
              <a:rPr lang="es" sz="1500"/>
              <a:t> The development team consisted of 10 software engineers, 1 project manager, and 1 traffic expert.</a:t>
            </a:r>
            <a:endParaRPr sz="1500"/>
          </a:p>
        </p:txBody>
      </p:sp>
      <p:pic>
        <p:nvPicPr>
          <p:cNvPr id="78" name="Google Shape;78;p15"/>
          <p:cNvPicPr preferRelativeResize="0"/>
          <p:nvPr/>
        </p:nvPicPr>
        <p:blipFill rotWithShape="1">
          <a:blip r:embed="rId3">
            <a:alphaModFix/>
          </a:blip>
          <a:srcRect b="0" l="40336" r="31915" t="0"/>
          <a:stretch/>
        </p:blipFill>
        <p:spPr>
          <a:xfrm>
            <a:off x="0" y="0"/>
            <a:ext cx="216000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a:t>
            </a:r>
            <a:r>
              <a:rPr lang="es"/>
              <a:t>nalysis of the Change Request</a:t>
            </a:r>
            <a:endParaRPr/>
          </a:p>
        </p:txBody>
      </p:sp>
      <p:sp>
        <p:nvSpPr>
          <p:cNvPr id="84" name="Google Shape;84;p16"/>
          <p:cNvSpPr txBox="1"/>
          <p:nvPr>
            <p:ph idx="1" type="body"/>
          </p:nvPr>
        </p:nvSpPr>
        <p:spPr>
          <a:xfrm>
            <a:off x="2160000" y="1351250"/>
            <a:ext cx="6268800" cy="37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The development process of our project, "Intelligent Traffic Management System," has undergone a significant evolution following the analysis of the Change Request. This change request, which introduces a new feature for recording DUI fine locations, has significantly reshaped the project landscape in terms of effort, time, costs, and human resources.</a:t>
            </a:r>
            <a:endParaRPr sz="1500"/>
          </a:p>
        </p:txBody>
      </p:sp>
      <p:pic>
        <p:nvPicPr>
          <p:cNvPr id="85" name="Google Shape;85;p16"/>
          <p:cNvPicPr preferRelativeResize="0"/>
          <p:nvPr/>
        </p:nvPicPr>
        <p:blipFill>
          <a:blip r:embed="rId3">
            <a:alphaModFix/>
          </a:blip>
          <a:stretch>
            <a:fillRect/>
          </a:stretch>
        </p:blipFill>
        <p:spPr>
          <a:xfrm>
            <a:off x="0" y="561850"/>
            <a:ext cx="2160000" cy="40198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After the Change Request</a:t>
            </a:r>
            <a:endParaRPr/>
          </a:p>
        </p:txBody>
      </p:sp>
      <p:sp>
        <p:nvSpPr>
          <p:cNvPr id="91" name="Google Shape;91;p17"/>
          <p:cNvSpPr txBox="1"/>
          <p:nvPr>
            <p:ph idx="1" type="body"/>
          </p:nvPr>
        </p:nvSpPr>
        <p:spPr>
          <a:xfrm>
            <a:off x="2160000" y="1351250"/>
            <a:ext cx="6984000" cy="3792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a:t>Effort:</a:t>
            </a:r>
            <a:r>
              <a:rPr lang="es"/>
              <a:t> The addition of the new feature for recording DUI fine locations is estimated to require an additional effort of 3 months of development with a team of 3 software engineers and 1 data privacy specialist.</a:t>
            </a:r>
            <a:endParaRPr/>
          </a:p>
          <a:p>
            <a:pPr indent="0" lvl="0" marL="0" rtl="0" algn="l">
              <a:spcBef>
                <a:spcPts val="1200"/>
              </a:spcBef>
              <a:spcAft>
                <a:spcPts val="0"/>
              </a:spcAft>
              <a:buNone/>
            </a:pPr>
            <a:r>
              <a:rPr b="1" lang="es"/>
              <a:t>Time:</a:t>
            </a:r>
            <a:r>
              <a:rPr lang="es"/>
              <a:t> Implementing this additional feature will extend the schedule by an additional 3 months, bringing the total project time to 18 months.</a:t>
            </a:r>
            <a:endParaRPr/>
          </a:p>
          <a:p>
            <a:pPr indent="0" lvl="0" marL="0" rtl="0" algn="l">
              <a:spcBef>
                <a:spcPts val="1200"/>
              </a:spcBef>
              <a:spcAft>
                <a:spcPts val="0"/>
              </a:spcAft>
              <a:buNone/>
            </a:pPr>
            <a:r>
              <a:rPr b="1" lang="es"/>
              <a:t>Costs:</a:t>
            </a:r>
            <a:r>
              <a:rPr lang="es"/>
              <a:t> The additional cost of the Change Request is estimated at $300,000, which includes the additional team salaries and costs associated with adding this feature.</a:t>
            </a:r>
            <a:endParaRPr/>
          </a:p>
          <a:p>
            <a:pPr indent="0" lvl="0" marL="0" rtl="0" algn="l">
              <a:spcBef>
                <a:spcPts val="1200"/>
              </a:spcBef>
              <a:spcAft>
                <a:spcPts val="1200"/>
              </a:spcAft>
              <a:buNone/>
            </a:pPr>
            <a:r>
              <a:rPr b="1" lang="es"/>
              <a:t>Human Resources: </a:t>
            </a:r>
            <a:r>
              <a:rPr lang="es"/>
              <a:t>The development team will expand to 13 software engineers, and a data privacy specialist will be hired to ensure compliance with regulations.</a:t>
            </a:r>
            <a:endParaRPr/>
          </a:p>
        </p:txBody>
      </p:sp>
      <p:pic>
        <p:nvPicPr>
          <p:cNvPr id="92" name="Google Shape;92;p17"/>
          <p:cNvPicPr preferRelativeResize="0"/>
          <p:nvPr/>
        </p:nvPicPr>
        <p:blipFill>
          <a:blip r:embed="rId3">
            <a:alphaModFix/>
          </a:blip>
          <a:stretch>
            <a:fillRect/>
          </a:stretch>
        </p:blipFill>
        <p:spPr>
          <a:xfrm>
            <a:off x="0" y="561850"/>
            <a:ext cx="2160000" cy="40198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440000" y="0"/>
            <a:ext cx="739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a:t>
            </a:r>
            <a:endParaRPr/>
          </a:p>
        </p:txBody>
      </p:sp>
      <p:sp>
        <p:nvSpPr>
          <p:cNvPr id="98" name="Google Shape;98;p18"/>
          <p:cNvSpPr txBox="1"/>
          <p:nvPr>
            <p:ph idx="1" type="body"/>
          </p:nvPr>
        </p:nvSpPr>
        <p:spPr>
          <a:xfrm>
            <a:off x="1440000" y="923650"/>
            <a:ext cx="7704000" cy="4207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In this case, the Change Request has a clear impact on the project's time, effort, costs, and human resources. These estimates are simplified but would need further examination if accepted. It is important to consider all the details and take into account any other potential impacts on project planning and execution. It is also crucial to communicate these changes to all stakeholders to ensure they are aware of the implications and adjust their expectations accordingly.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Glossary</a:t>
            </a:r>
            <a:endParaRPr/>
          </a:p>
        </p:txBody>
      </p:sp>
      <p:sp>
        <p:nvSpPr>
          <p:cNvPr id="104" name="Google Shape;104;p19"/>
          <p:cNvSpPr txBox="1"/>
          <p:nvPr>
            <p:ph idx="1" type="body"/>
          </p:nvPr>
        </p:nvSpPr>
        <p:spPr>
          <a:xfrm>
            <a:off x="-195600" y="1062825"/>
            <a:ext cx="9339600" cy="46671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374151"/>
              </a:buClr>
              <a:buSzPts val="1200"/>
              <a:buFont typeface="Source Code Pro"/>
              <a:buNone/>
            </a:pPr>
            <a:r>
              <a:rPr b="1" lang="es" sz="1200">
                <a:solidFill>
                  <a:srgbClr val="374151"/>
                </a:solidFill>
              </a:rPr>
              <a:t>Effort: The amount of work required to complete a task or project.</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rPr b="1" lang="es" sz="1200">
                <a:solidFill>
                  <a:srgbClr val="374151"/>
                </a:solidFill>
              </a:rPr>
              <a:t>Time: The period during which an activity or project is carried out.</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rPr b="1" lang="es" sz="1200">
                <a:solidFill>
                  <a:srgbClr val="374151"/>
                </a:solidFill>
              </a:rPr>
              <a:t>Costs: The expenses associated with the execution of a project.</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t/>
            </a:r>
            <a:endParaRPr b="1" sz="1200">
              <a:solidFill>
                <a:srgbClr val="374151"/>
              </a:solidFill>
            </a:endParaRPr>
          </a:p>
          <a:p>
            <a:pPr indent="-228600" lvl="0" marL="457200" rtl="0" algn="l">
              <a:spcBef>
                <a:spcPts val="0"/>
              </a:spcBef>
              <a:spcAft>
                <a:spcPts val="0"/>
              </a:spcAft>
              <a:buClr>
                <a:srgbClr val="374151"/>
              </a:buClr>
              <a:buSzPts val="1200"/>
              <a:buFont typeface="Source Code Pro"/>
              <a:buNone/>
            </a:pPr>
            <a:r>
              <a:rPr b="1" lang="es" sz="1200">
                <a:solidFill>
                  <a:srgbClr val="374151"/>
                </a:solidFill>
              </a:rPr>
              <a:t>Human Resources: The personnel or team needed to carry out a project or task.</a:t>
            </a:r>
            <a:endParaRPr b="1" sz="1200">
              <a:solidFill>
                <a:srgbClr val="374151"/>
              </a:solidFill>
            </a:endParaRPr>
          </a:p>
          <a:p>
            <a:pPr indent="0" lvl="0" marL="457200" rtl="0" algn="l">
              <a:spcBef>
                <a:spcPts val="1500"/>
              </a:spcBef>
              <a:spcAft>
                <a:spcPts val="1500"/>
              </a:spcAft>
              <a:buNone/>
            </a:pPr>
            <a:r>
              <a:t/>
            </a:r>
            <a:endParaRPr b="1" sz="1200">
              <a:solidFill>
                <a:srgbClr val="37415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B</a:t>
            </a:r>
            <a:r>
              <a:rPr lang="es"/>
              <a:t>ibliography</a:t>
            </a:r>
            <a:endParaRPr/>
          </a:p>
        </p:txBody>
      </p:sp>
      <p:sp>
        <p:nvSpPr>
          <p:cNvPr id="110" name="Google Shape;110;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
              <a:t>C. Badii, P. Bellini, A. Difino and P. Nesi, "Sii-Mobility: An IoT/IoE Architecture to Enhance Smart City Mobility and Transportation Services," Sensors, vol. 19, p. 1, December 2018. </a:t>
            </a:r>
            <a:endParaRPr/>
          </a:p>
          <a:p>
            <a:pPr indent="0" lvl="0" marL="0" rtl="0" algn="l">
              <a:spcBef>
                <a:spcPts val="1200"/>
              </a:spcBef>
              <a:spcAft>
                <a:spcPts val="0"/>
              </a:spcAft>
              <a:buNone/>
            </a:pPr>
            <a:r>
              <a:rPr lang="es"/>
              <a:t>S. A. E. Mohamed and K. A. AlShalfan, "Intelligent Traffic Management System Based on the Internet of Vehicles (IoV)," Journal of Advanced Transportation, vol. 2021, p. 1–23, May 2021.</a:t>
            </a:r>
            <a:endParaRPr/>
          </a:p>
          <a:p>
            <a:pPr indent="0" lvl="0" marL="0" rtl="0" algn="l">
              <a:spcBef>
                <a:spcPts val="1200"/>
              </a:spcBef>
              <a:spcAft>
                <a:spcPts val="0"/>
              </a:spcAft>
              <a:buNone/>
            </a:pPr>
            <a:r>
              <a:rPr lang="es"/>
              <a:t>Project Management: A Systems Approach to Planning, Scheduling, and Controlling" by Harold Kerzner - This book provides a comprehensive overview of project management, including topics related to effort, time, costs, and human resources.</a:t>
            </a:r>
            <a:endParaRPr/>
          </a:p>
          <a:p>
            <a:pPr indent="0" lvl="0" marL="0" rtl="0" algn="l">
              <a:spcBef>
                <a:spcPts val="1200"/>
              </a:spcBef>
              <a:spcAft>
                <a:spcPts val="0"/>
              </a:spcAft>
              <a:buNone/>
            </a:pPr>
            <a:r>
              <a:rPr lang="es"/>
              <a:t>Project Management Institute (PMI) Standards - PMI offers various standards related to project management practices, including the PMBOK Guide, which covers topics such as project effort estimation, scheduling, and resource management.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