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Source Code Pro"/>
      <p:regular r:id="rId12"/>
      <p:bold r:id="rId13"/>
      <p:italic r:id="rId14"/>
      <p:boldItalic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SourceCodePro-bold.fntdata"/><Relationship Id="rId12"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boldItalic.fntdata"/><Relationship Id="rId14" Type="http://schemas.openxmlformats.org/officeDocument/2006/relationships/font" Target="fonts/SourceCodePro-italic.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a305fb0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a305fb0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a305fb07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a305fb07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a305fb07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a305fb07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a305fb07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a305fb07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a305fb07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a305fb07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a305fb07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a305fb07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Intelligent Traffic Management System</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s"/>
              <a:t>Subject: </a:t>
            </a:r>
            <a:r>
              <a:rPr lang="es"/>
              <a:t>Software Configuration Management</a:t>
            </a:r>
            <a:endParaRPr/>
          </a:p>
          <a:p>
            <a:pPr indent="0" lvl="0" marL="0" rtl="0" algn="ctr">
              <a:spcBef>
                <a:spcPts val="0"/>
              </a:spcBef>
              <a:spcAft>
                <a:spcPts val="0"/>
              </a:spcAft>
              <a:buNone/>
            </a:pPr>
            <a:r>
              <a:rPr lang="es"/>
              <a:t>Tomás Alejandro Lugo Limón</a:t>
            </a:r>
            <a:endParaRPr/>
          </a:p>
        </p:txBody>
      </p:sp>
      <p:sp>
        <p:nvSpPr>
          <p:cNvPr id="64" name="Google Shape;64;p13"/>
          <p:cNvSpPr txBox="1"/>
          <p:nvPr/>
        </p:nvSpPr>
        <p:spPr>
          <a:xfrm>
            <a:off x="7390275" y="4608900"/>
            <a:ext cx="20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Code Pro"/>
                <a:ea typeface="Source Code Pro"/>
                <a:cs typeface="Source Code Pro"/>
                <a:sym typeface="Source Code Pro"/>
              </a:rPr>
              <a:t>01/09/2023</a:t>
            </a:r>
            <a:endParaRPr>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160000" y="372500"/>
            <a:ext cx="6672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Abstract	</a:t>
            </a:r>
            <a:endParaRPr/>
          </a:p>
        </p:txBody>
      </p:sp>
      <p:sp>
        <p:nvSpPr>
          <p:cNvPr id="70" name="Google Shape;70;p14"/>
          <p:cNvSpPr txBox="1"/>
          <p:nvPr>
            <p:ph idx="1" type="body"/>
          </p:nvPr>
        </p:nvSpPr>
        <p:spPr>
          <a:xfrm>
            <a:off x="2160000" y="1468825"/>
            <a:ext cx="6672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The project aims to develop an intelligent traffic management system for metropolitan areas with the goal of optimizing traffic flow, reducing congestion, and enhancing urban mobility. The system will collect and analyze real-time traffic data from traffic sensors to provide up-to-date information on traffic conditions, suggest alternative routes, and efficiently coordinate traffic lights.</a:t>
            </a:r>
            <a:endParaRPr/>
          </a:p>
        </p:txBody>
      </p:sp>
      <p:pic>
        <p:nvPicPr>
          <p:cNvPr id="71" name="Google Shape;71;p14"/>
          <p:cNvPicPr preferRelativeResize="0"/>
          <p:nvPr/>
        </p:nvPicPr>
        <p:blipFill rotWithShape="1">
          <a:blip r:embed="rId3">
            <a:alphaModFix/>
          </a:blip>
          <a:srcRect b="0" l="40336" r="31915" t="0"/>
          <a:stretch/>
        </p:blipFill>
        <p:spPr>
          <a:xfrm>
            <a:off x="0" y="0"/>
            <a:ext cx="216000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160000" y="372500"/>
            <a:ext cx="6672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Justification</a:t>
            </a:r>
            <a:endParaRPr/>
          </a:p>
        </p:txBody>
      </p:sp>
      <p:sp>
        <p:nvSpPr>
          <p:cNvPr id="77" name="Google Shape;77;p15"/>
          <p:cNvSpPr txBox="1"/>
          <p:nvPr>
            <p:ph idx="1" type="body"/>
          </p:nvPr>
        </p:nvSpPr>
        <p:spPr>
          <a:xfrm>
            <a:off x="2160000" y="1468825"/>
            <a:ext cx="6672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Metropolitan areas face traffic congestion issues that lead to delays, stress, and unnecessary emissions. An intelligent traffic management system can address these issues by providing real-time information to drivers, optimizing traffic light coordination, and predicting traffic patterns. This can improve traffic flow, reduce travel time, and contribute to environmental sustainability.</a:t>
            </a:r>
            <a:endParaRPr/>
          </a:p>
        </p:txBody>
      </p:sp>
      <p:pic>
        <p:nvPicPr>
          <p:cNvPr id="78" name="Google Shape;78;p15"/>
          <p:cNvPicPr preferRelativeResize="0"/>
          <p:nvPr/>
        </p:nvPicPr>
        <p:blipFill rotWithShape="1">
          <a:blip r:embed="rId3">
            <a:alphaModFix/>
          </a:blip>
          <a:srcRect b="0" l="40336" r="31915" t="0"/>
          <a:stretch/>
        </p:blipFill>
        <p:spPr>
          <a:xfrm>
            <a:off x="0" y="0"/>
            <a:ext cx="2160001"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1440000" y="0"/>
            <a:ext cx="7392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Functional</a:t>
            </a:r>
            <a:r>
              <a:rPr lang="es"/>
              <a:t> Requirements</a:t>
            </a:r>
            <a:endParaRPr/>
          </a:p>
        </p:txBody>
      </p:sp>
      <p:sp>
        <p:nvSpPr>
          <p:cNvPr id="84" name="Google Shape;84;p16"/>
          <p:cNvSpPr txBox="1"/>
          <p:nvPr>
            <p:ph idx="1" type="body"/>
          </p:nvPr>
        </p:nvSpPr>
        <p:spPr>
          <a:xfrm>
            <a:off x="1440000" y="923650"/>
            <a:ext cx="7704000" cy="4207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s"/>
              <a:t>The system must collect and process real-time traffic sensor data.</a:t>
            </a:r>
            <a:endParaRPr/>
          </a:p>
          <a:p>
            <a:pPr indent="-334327" lvl="0" marL="457200" rtl="0" algn="l">
              <a:spcBef>
                <a:spcPts val="0"/>
              </a:spcBef>
              <a:spcAft>
                <a:spcPts val="0"/>
              </a:spcAft>
              <a:buSzPct val="100000"/>
              <a:buAutoNum type="arabicPeriod"/>
            </a:pPr>
            <a:r>
              <a:rPr lang="es"/>
              <a:t>It should provide an intuitive user interface to display the current traffic status.</a:t>
            </a:r>
            <a:endParaRPr/>
          </a:p>
          <a:p>
            <a:pPr indent="-334327" lvl="0" marL="457200" rtl="0" algn="l">
              <a:spcBef>
                <a:spcPts val="0"/>
              </a:spcBef>
              <a:spcAft>
                <a:spcPts val="0"/>
              </a:spcAft>
              <a:buSzPct val="100000"/>
              <a:buAutoNum type="arabicPeriod"/>
            </a:pPr>
            <a:r>
              <a:rPr lang="es"/>
              <a:t>Drivers should receive notifications about congestion and alternative routes via a mobile application.</a:t>
            </a:r>
            <a:endParaRPr/>
          </a:p>
          <a:p>
            <a:pPr indent="-334327" lvl="0" marL="457200" rtl="0" algn="l">
              <a:spcBef>
                <a:spcPts val="0"/>
              </a:spcBef>
              <a:spcAft>
                <a:spcPts val="0"/>
              </a:spcAft>
              <a:buSzPct val="100000"/>
              <a:buAutoNum type="arabicPeriod"/>
            </a:pPr>
            <a:r>
              <a:rPr lang="es"/>
              <a:t>The system must predict traffic patterns based on historical data and recurring events.</a:t>
            </a:r>
            <a:endParaRPr/>
          </a:p>
          <a:p>
            <a:pPr indent="-334327" lvl="0" marL="457200" rtl="0" algn="l">
              <a:spcBef>
                <a:spcPts val="0"/>
              </a:spcBef>
              <a:spcAft>
                <a:spcPts val="0"/>
              </a:spcAft>
              <a:buSzPct val="100000"/>
              <a:buAutoNum type="arabicPeriod"/>
            </a:pPr>
            <a:r>
              <a:rPr lang="es"/>
              <a:t>It should adaptively coordinate traffic lights to enhance traffic flow.</a:t>
            </a:r>
            <a:endParaRPr/>
          </a:p>
          <a:p>
            <a:pPr indent="-334327" lvl="0" marL="457200" rtl="0" algn="l">
              <a:spcBef>
                <a:spcPts val="0"/>
              </a:spcBef>
              <a:spcAft>
                <a:spcPts val="0"/>
              </a:spcAft>
              <a:buSzPct val="100000"/>
              <a:buAutoNum type="arabicPeriod"/>
            </a:pPr>
            <a:r>
              <a:rPr lang="es"/>
              <a:t>Drivers should be able to select routes based on the provided information.</a:t>
            </a:r>
            <a:endParaRPr/>
          </a:p>
          <a:p>
            <a:pPr indent="-334327" lvl="0" marL="457200" rtl="0" algn="l">
              <a:spcBef>
                <a:spcPts val="0"/>
              </a:spcBef>
              <a:spcAft>
                <a:spcPts val="0"/>
              </a:spcAft>
              <a:buSzPct val="100000"/>
              <a:buAutoNum type="arabicPeriod"/>
            </a:pPr>
            <a:r>
              <a:rPr lang="es"/>
              <a:t>The system must integrate with navigation systems and map applications.</a:t>
            </a:r>
            <a:endParaRPr/>
          </a:p>
          <a:p>
            <a:pPr indent="-334327" lvl="0" marL="457200" rtl="0" algn="l">
              <a:spcBef>
                <a:spcPts val="0"/>
              </a:spcBef>
              <a:spcAft>
                <a:spcPts val="0"/>
              </a:spcAft>
              <a:buSzPct val="100000"/>
              <a:buAutoNum type="arabicPeriod"/>
            </a:pPr>
            <a:r>
              <a:rPr lang="es"/>
              <a:t>It should allow administrators to configure traffic management parameters.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1440000" y="0"/>
            <a:ext cx="73923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Non-Functional Requirements</a:t>
            </a:r>
            <a:endParaRPr/>
          </a:p>
        </p:txBody>
      </p:sp>
      <p:sp>
        <p:nvSpPr>
          <p:cNvPr id="90" name="Google Shape;90;p17"/>
          <p:cNvSpPr txBox="1"/>
          <p:nvPr>
            <p:ph idx="1" type="body"/>
          </p:nvPr>
        </p:nvSpPr>
        <p:spPr>
          <a:xfrm>
            <a:off x="1440000" y="923650"/>
            <a:ext cx="7704000" cy="4219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s"/>
              <a:t>Latency for updating traffic information on the interface should not exceed 5 seconds.</a:t>
            </a:r>
            <a:endParaRPr/>
          </a:p>
          <a:p>
            <a:pPr indent="-342900" lvl="0" marL="457200" rtl="0" algn="l">
              <a:spcBef>
                <a:spcPts val="0"/>
              </a:spcBef>
              <a:spcAft>
                <a:spcPts val="0"/>
              </a:spcAft>
              <a:buSzPts val="1800"/>
              <a:buAutoNum type="arabicPeriod"/>
            </a:pPr>
            <a:r>
              <a:rPr lang="es"/>
              <a:t>The mobile application should be compatible with Android and iOS operating systems.</a:t>
            </a:r>
            <a:endParaRPr/>
          </a:p>
          <a:p>
            <a:pPr indent="-342900" lvl="0" marL="457200" rtl="0" algn="l">
              <a:spcBef>
                <a:spcPts val="0"/>
              </a:spcBef>
              <a:spcAft>
                <a:spcPts val="0"/>
              </a:spcAft>
              <a:buSzPts val="1800"/>
              <a:buAutoNum type="arabicPeriod"/>
            </a:pPr>
            <a:r>
              <a:rPr lang="es"/>
              <a:t>Driver data privacy must be protected through encryption measures.</a:t>
            </a:r>
            <a:endParaRPr/>
          </a:p>
          <a:p>
            <a:pPr indent="-342900" lvl="0" marL="457200" rtl="0" algn="l">
              <a:spcBef>
                <a:spcPts val="0"/>
              </a:spcBef>
              <a:spcAft>
                <a:spcPts val="0"/>
              </a:spcAft>
              <a:buSzPts val="1800"/>
              <a:buAutoNum type="arabicPeriod"/>
            </a:pPr>
            <a:r>
              <a:rPr lang="es"/>
              <a:t>The platform should be scalable to accommodate increased user traffic.</a:t>
            </a:r>
            <a:endParaRPr/>
          </a:p>
          <a:p>
            <a:pPr indent="-342900" lvl="0" marL="457200" rtl="0" algn="l">
              <a:spcBef>
                <a:spcPts val="0"/>
              </a:spcBef>
              <a:spcAft>
                <a:spcPts val="0"/>
              </a:spcAft>
              <a:buSzPts val="1800"/>
              <a:buAutoNum type="arabicPeriod"/>
            </a:pPr>
            <a:r>
              <a:rPr lang="es"/>
              <a:t>The system should be available 24/7 with a targeted availability of 99%.</a:t>
            </a:r>
            <a:endParaRPr/>
          </a:p>
          <a:p>
            <a:pPr indent="-342900" lvl="0" marL="457200" rtl="0" algn="l">
              <a:spcBef>
                <a:spcPts val="0"/>
              </a:spcBef>
              <a:spcAft>
                <a:spcPts val="0"/>
              </a:spcAft>
              <a:buSzPts val="1800"/>
              <a:buAutoNum type="arabicPeriod"/>
            </a:pPr>
            <a:r>
              <a:rPr lang="es"/>
              <a:t>The user interface should be intuitive and user-friendly for drivers of all ages.</a:t>
            </a:r>
            <a:endParaRPr/>
          </a:p>
          <a:p>
            <a:pPr indent="-342900" lvl="0" marL="457200" rtl="0" algn="l">
              <a:spcBef>
                <a:spcPts val="0"/>
              </a:spcBef>
              <a:spcAft>
                <a:spcPts val="0"/>
              </a:spcAft>
              <a:buSzPts val="1800"/>
              <a:buAutoNum type="arabicPeriod"/>
            </a:pPr>
            <a:r>
              <a:rPr lang="es"/>
              <a:t>The system must comply with traffic safety and data protection regulations.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Glossary</a:t>
            </a:r>
            <a:endParaRPr/>
          </a:p>
        </p:txBody>
      </p:sp>
      <p:sp>
        <p:nvSpPr>
          <p:cNvPr id="96" name="Google Shape;96;p18"/>
          <p:cNvSpPr txBox="1"/>
          <p:nvPr>
            <p:ph idx="1" type="body"/>
          </p:nvPr>
        </p:nvSpPr>
        <p:spPr>
          <a:xfrm>
            <a:off x="-195475" y="598575"/>
            <a:ext cx="9339600" cy="4667100"/>
          </a:xfrm>
          <a:prstGeom prst="rect">
            <a:avLst/>
          </a:prstGeom>
        </p:spPr>
        <p:txBody>
          <a:bodyPr anchorCtr="0" anchor="t" bIns="91425" lIns="91425" spcFirstLastPara="1" rIns="91425" wrap="square" tIns="91425">
            <a:normAutofit fontScale="85000" lnSpcReduction="10000"/>
          </a:bodyPr>
          <a:lstStyle/>
          <a:p>
            <a:pPr indent="-228600" lvl="0" marL="457200" rtl="0" algn="l">
              <a:spcBef>
                <a:spcPts val="1500"/>
              </a:spcBef>
              <a:spcAft>
                <a:spcPts val="0"/>
              </a:spcAft>
              <a:buClr>
                <a:srgbClr val="374151"/>
              </a:buClr>
              <a:buSzPct val="100000"/>
              <a:buFont typeface="Source Code Pro"/>
              <a:buNone/>
            </a:pPr>
            <a:r>
              <a:rPr b="1" lang="es" sz="1200">
                <a:solidFill>
                  <a:srgbClr val="374151"/>
                </a:solidFill>
              </a:rPr>
              <a:t>Intelligent Traffic Management System:</a:t>
            </a:r>
            <a:r>
              <a:rPr lang="es" sz="1200">
                <a:solidFill>
                  <a:srgbClr val="374151"/>
                </a:solidFill>
              </a:rPr>
              <a:t> A software platform designed to collect, analyze, and present real-time traffic data with the goal of improving traffic flow and urban mobility.</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Traffic Sensors:</a:t>
            </a:r>
            <a:r>
              <a:rPr lang="es" sz="1200">
                <a:solidFill>
                  <a:srgbClr val="374151"/>
                </a:solidFill>
              </a:rPr>
              <a:t> Electronic devices installed on roads and urban streets to collect data about vehicle flow, </a:t>
            </a:r>
            <a:r>
              <a:rPr lang="es" sz="1200">
                <a:solidFill>
                  <a:srgbClr val="374151"/>
                </a:solidFill>
                <a:highlight>
                  <a:schemeClr val="lt1"/>
                </a:highlight>
              </a:rPr>
              <a:t>speed, and </a:t>
            </a:r>
            <a:r>
              <a:rPr lang="es" sz="1200">
                <a:solidFill>
                  <a:srgbClr val="374151"/>
                </a:solidFill>
              </a:rPr>
              <a:t>other relevant parameters.</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Congestion:</a:t>
            </a:r>
            <a:r>
              <a:rPr lang="es" sz="1200">
                <a:solidFill>
                  <a:srgbClr val="374151"/>
                </a:solidFill>
              </a:rPr>
              <a:t> The state of traffic where there is a high density of vehicles on a road, resulting in reduced speed and delays.</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Alternative Routes: </a:t>
            </a:r>
            <a:r>
              <a:rPr lang="es" sz="1200">
                <a:solidFill>
                  <a:srgbClr val="374151"/>
                </a:solidFill>
              </a:rPr>
              <a:t>Different paths that drivers can take to avoid congestion areas and improve travel time.</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Traffic Signal Coordination: </a:t>
            </a:r>
            <a:r>
              <a:rPr lang="es" sz="1200">
                <a:solidFill>
                  <a:srgbClr val="374151"/>
                </a:solidFill>
              </a:rPr>
              <a:t>Synchronized adjustment of traffic signals at different intersections to improve traffic flow and reduce waiting times.</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User Interface:</a:t>
            </a:r>
            <a:r>
              <a:rPr lang="es" sz="1200">
                <a:solidFill>
                  <a:srgbClr val="374151"/>
                </a:solidFill>
              </a:rPr>
              <a:t> Visual and functional space through which users interact with an application or system, including elements like buttons, menus, and informational panels.</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Traffic Pattern Prediction Algorithm:</a:t>
            </a:r>
            <a:r>
              <a:rPr lang="es" sz="1200">
                <a:solidFill>
                  <a:srgbClr val="374151"/>
                </a:solidFill>
              </a:rPr>
              <a:t> Set of rules and mathematical calculations used to anticipate how traffic will develop based on historical data and current conditions.</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Microservices Architecture:</a:t>
            </a:r>
            <a:r>
              <a:rPr lang="es" sz="1200">
                <a:solidFill>
                  <a:srgbClr val="374151"/>
                </a:solidFill>
              </a:rPr>
              <a:t> Software design approach where applications are developed as a set of small, independent, and highly specialized services that communicate with each other.</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Data Privacy:</a:t>
            </a:r>
            <a:r>
              <a:rPr lang="es" sz="1200">
                <a:solidFill>
                  <a:srgbClr val="374151"/>
                </a:solidFill>
              </a:rPr>
              <a:t> Protection of users' personal information, including location data and other sensitive information, to prevent unauthorized access or misuse.</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Scalability:</a:t>
            </a:r>
            <a:r>
              <a:rPr lang="es" sz="1200">
                <a:solidFill>
                  <a:srgbClr val="374151"/>
                </a:solidFill>
              </a:rPr>
              <a:t> The ability of a system to handle an increase in workload, data, or users without degrading performance.</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Availability: </a:t>
            </a:r>
            <a:r>
              <a:rPr lang="es" sz="1200">
                <a:solidFill>
                  <a:srgbClr val="374151"/>
                </a:solidFill>
              </a:rPr>
              <a:t>The percentage of time a system or service is available and operational, usually expressed as a decimal value.</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Intuitive User Interface: </a:t>
            </a:r>
            <a:r>
              <a:rPr lang="es" sz="1200">
                <a:solidFill>
                  <a:srgbClr val="374151"/>
                </a:solidFill>
              </a:rPr>
              <a:t>Interface design that is easy to understand and use without requiring a significant learning curve for the user.</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Traffic Safety Regulations:</a:t>
            </a:r>
            <a:r>
              <a:rPr lang="es" sz="1200">
                <a:solidFill>
                  <a:srgbClr val="374151"/>
                </a:solidFill>
              </a:rPr>
              <a:t> Standards and laws established by local or national authorities to ensure the safety of users on public roads.</a:t>
            </a:r>
            <a:endParaRPr sz="1200">
              <a:solidFill>
                <a:srgbClr val="374151"/>
              </a:solidFill>
            </a:endParaRPr>
          </a:p>
          <a:p>
            <a:pPr indent="-228600" lvl="0" marL="457200" rtl="0" algn="l">
              <a:spcBef>
                <a:spcPts val="0"/>
              </a:spcBef>
              <a:spcAft>
                <a:spcPts val="0"/>
              </a:spcAft>
              <a:buClr>
                <a:srgbClr val="374151"/>
              </a:buClr>
              <a:buSzPct val="100000"/>
              <a:buFont typeface="Source Code Pro"/>
              <a:buNone/>
            </a:pPr>
            <a:r>
              <a:rPr b="1" lang="es" sz="1200">
                <a:solidFill>
                  <a:srgbClr val="374151"/>
                </a:solidFill>
              </a:rPr>
              <a:t>GDPR (General Data Protection Regulation):</a:t>
            </a:r>
            <a:r>
              <a:rPr lang="es" sz="1200">
                <a:solidFill>
                  <a:srgbClr val="374151"/>
                </a:solidFill>
              </a:rPr>
              <a:t> European Union privacy regulation that sets rules for the protection of personal data and the privacy of European citizens.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B</a:t>
            </a:r>
            <a:r>
              <a:rPr lang="es"/>
              <a:t>ibliography</a:t>
            </a:r>
            <a:endParaRPr/>
          </a:p>
        </p:txBody>
      </p:sp>
      <p:sp>
        <p:nvSpPr>
          <p:cNvPr id="102" name="Google Shape;102;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C. Badii, P. Bellini, A. Difino and P. Nesi, "Sii-Mobility: An IoT/IoE Architecture to Enhance Smart City Mobility and Transportation Services," Sensors, vol. 19, p. 1, December 2018. </a:t>
            </a:r>
            <a:endParaRPr/>
          </a:p>
          <a:p>
            <a:pPr indent="0" lvl="0" marL="0" rtl="0" algn="l">
              <a:spcBef>
                <a:spcPts val="1200"/>
              </a:spcBef>
              <a:spcAft>
                <a:spcPts val="0"/>
              </a:spcAft>
              <a:buNone/>
            </a:pPr>
            <a:r>
              <a:rPr lang="es"/>
              <a:t>S. A. E. Mohamed and K. A. AlShalfan, "Intelligent Traffic Management System Based on the Internet of Vehicles (IoV)," Journal of Advanced Transportation, vol. 2021, p. 1–23, May 2021.</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