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0AAB-F4AE-2E4F-AE3F-C5B12779D1A2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05DEC-5EFA-1B47-A380-4595D5ACE81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1506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5DEC-5EFA-1B47-A380-4595D5ACE818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451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514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356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706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98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023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70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5901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139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100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4A8E4-B6C2-084F-AB18-C1FE7332BA3B}" type="datetimeFigureOut">
              <a:rPr lang="en-PT" smtClean="0"/>
              <a:t>03/12/2021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C20327-3A8A-1D48-8B18-0FCAB980FF70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0.09787" TargetMode="External"/><Relationship Id="rId2" Type="http://schemas.openxmlformats.org/officeDocument/2006/relationships/hyperlink" Target="http://edwardli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tensorflow/mac/cpu/tensorflow-1.14.0-py3-none-any.wh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1E5-B06D-A34F-8C6B-ABC83F8E1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518" y="1500295"/>
            <a:ext cx="6544963" cy="3857410"/>
          </a:xfrm>
        </p:spPr>
        <p:txBody>
          <a:bodyPr>
            <a:normAutofit/>
          </a:bodyPr>
          <a:lstStyle/>
          <a:p>
            <a:r>
              <a:rPr lang="en-PT" b="1" dirty="0"/>
              <a:t>Edward</a:t>
            </a:r>
            <a:br>
              <a:rPr lang="en-PT" dirty="0"/>
            </a:br>
            <a:r>
              <a:rPr lang="en-GB" sz="2800" b="1" dirty="0"/>
              <a:t>A </a:t>
            </a:r>
            <a:r>
              <a:rPr lang="en-GB" sz="2800" b="1" cap="none" dirty="0"/>
              <a:t>library for probabilistic </a:t>
            </a:r>
            <a:r>
              <a:rPr lang="en-GB" sz="2800" b="1" cap="none" dirty="0" err="1"/>
              <a:t>modeling</a:t>
            </a:r>
            <a:r>
              <a:rPr lang="en-GB" sz="2800" b="1" cap="none" dirty="0"/>
              <a:t>, inference, and criticism</a:t>
            </a:r>
            <a:br>
              <a:rPr lang="en-GB" b="1" dirty="0"/>
            </a:br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8841-85BE-784E-B4E3-4463BCB61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338" y="6438900"/>
            <a:ext cx="3114676" cy="419100"/>
          </a:xfrm>
        </p:spPr>
        <p:txBody>
          <a:bodyPr>
            <a:normAutofit fontScale="92500" lnSpcReduction="10000"/>
          </a:bodyPr>
          <a:lstStyle/>
          <a:p>
            <a:r>
              <a:rPr lang="en-PT" dirty="0"/>
              <a:t>Tomás Ferreira, A89140</a:t>
            </a:r>
          </a:p>
        </p:txBody>
      </p:sp>
    </p:spTree>
    <p:extLst>
      <p:ext uri="{BB962C8B-B14F-4D97-AF65-F5344CB8AC3E}">
        <p14:creationId xmlns:p14="http://schemas.microsoft.com/office/powerpoint/2010/main" val="346527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332-06CA-B749-A980-E58E3752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Vantagens e Desvantagens: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352E-893C-9A46-8C19-9A8C595B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T" dirty="0"/>
              <a:t>Vantagens:</a:t>
            </a:r>
          </a:p>
          <a:p>
            <a:pPr lvl="1"/>
            <a:r>
              <a:rPr lang="en-PT" dirty="0"/>
              <a:t>Eficiente para problemas avançados de machine learning</a:t>
            </a:r>
          </a:p>
          <a:p>
            <a:pPr lvl="1"/>
            <a:endParaRPr lang="en-PT" dirty="0"/>
          </a:p>
          <a:p>
            <a:pPr lvl="1"/>
            <a:endParaRPr lang="en-PT" dirty="0"/>
          </a:p>
          <a:p>
            <a:pPr marL="0" indent="0">
              <a:buNone/>
            </a:pPr>
            <a:r>
              <a:rPr lang="en-PT" dirty="0"/>
              <a:t>Desvantagens:</a:t>
            </a:r>
          </a:p>
          <a:p>
            <a:pPr lvl="1"/>
            <a:r>
              <a:rPr lang="en-PT" dirty="0"/>
              <a:t>Muito pouca documentação e exemplos</a:t>
            </a:r>
          </a:p>
          <a:p>
            <a:pPr lvl="1"/>
            <a:r>
              <a:rPr lang="en-PT" dirty="0"/>
              <a:t>Sintaxe pouco clara e intuitiva</a:t>
            </a:r>
          </a:p>
          <a:p>
            <a:pPr lvl="1"/>
            <a:r>
              <a:rPr lang="en-PT" dirty="0"/>
              <a:t>Problemas de compatibilidade</a:t>
            </a:r>
          </a:p>
        </p:txBody>
      </p:sp>
    </p:spTree>
    <p:extLst>
      <p:ext uri="{BB962C8B-B14F-4D97-AF65-F5344CB8AC3E}">
        <p14:creationId xmlns:p14="http://schemas.microsoft.com/office/powerpoint/2010/main" val="326752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C662-F876-684A-B158-26D887D1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69E8-F07F-8D49-B813-EF27EC37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GB" dirty="0">
                <a:hlinkClick r:id="rId2"/>
              </a:rPr>
              <a:t>http://edwardlib.org/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https://arxiv.org/abs/1610.09787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=fR5Wvb86-IU&amp;t=2222s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0085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063-ACD6-1349-BA1B-D66A3C2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T" dirty="0"/>
              <a:t>Índice</a:t>
            </a:r>
            <a:endParaRPr lang="en-PT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2A59-876C-4545-9217-6B6A4FBD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52368"/>
            <a:ext cx="9753600" cy="4322805"/>
          </a:xfrm>
        </p:spPr>
        <p:txBody>
          <a:bodyPr>
            <a:normAutofit/>
          </a:bodyPr>
          <a:lstStyle/>
          <a:p>
            <a:r>
              <a:rPr lang="en-PT" sz="3200" dirty="0"/>
              <a:t>Instalação</a:t>
            </a:r>
          </a:p>
          <a:p>
            <a:r>
              <a:rPr lang="en-PT" sz="3200" dirty="0"/>
              <a:t>Introdução a Edward</a:t>
            </a:r>
          </a:p>
          <a:p>
            <a:r>
              <a:rPr lang="en-PT" sz="3200" dirty="0"/>
              <a:t>Design da linguagem</a:t>
            </a:r>
          </a:p>
          <a:p>
            <a:r>
              <a:rPr lang="en-PT" sz="3200" dirty="0"/>
              <a:t>Vantagens e Desvantagens</a:t>
            </a:r>
          </a:p>
          <a:p>
            <a:r>
              <a:rPr lang="en-PT" sz="3200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6399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2061-FAB6-AC4E-B9DB-7F7B758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Instalação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FCD5-F5EC-014F-85E2-821C6D02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42605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$p</a:t>
            </a:r>
            <a:r>
              <a:rPr lang="en-PT" sz="3200" dirty="0"/>
              <a:t>ip install edward</a:t>
            </a:r>
          </a:p>
          <a:p>
            <a:pPr marL="457200" indent="-457200">
              <a:buFont typeface="+mj-lt"/>
              <a:buAutoNum type="arabicPeriod"/>
            </a:pPr>
            <a:endParaRPr lang="en-PT" sz="3200" dirty="0"/>
          </a:p>
          <a:p>
            <a:pPr marL="457200" indent="-457200">
              <a:buFont typeface="+mj-lt"/>
              <a:buAutoNum type="arabicPeriod"/>
            </a:pPr>
            <a:r>
              <a:rPr lang="en-PT" sz="3200" dirty="0"/>
              <a:t>$pip install tensorflow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1900" dirty="0"/>
              <a:t>$pip install </a:t>
            </a:r>
            <a:r>
              <a:rPr lang="en-GB" sz="1900" dirty="0">
                <a:hlinkClick r:id="rId2"/>
              </a:rPr>
              <a:t>https://storage.googleapis.com/tensorflow/mac/cpu/tensorflow-1.14.0-py3-none-any.whl</a:t>
            </a:r>
            <a:endParaRPr lang="en-GB" sz="1900" dirty="0"/>
          </a:p>
          <a:p>
            <a:pPr marL="987552" lvl="1" indent="-457200">
              <a:buFont typeface="+mj-lt"/>
              <a:buAutoNum type="arabicPeriod"/>
            </a:pPr>
            <a:endParaRPr lang="en-PT" sz="3200" dirty="0"/>
          </a:p>
          <a:p>
            <a:pPr marL="457200" indent="-457200">
              <a:buFont typeface="+mj-lt"/>
              <a:buAutoNum type="arabicPeriod"/>
            </a:pPr>
            <a:r>
              <a:rPr lang="en-PT" sz="3200" dirty="0"/>
              <a:t>$pip install tensoflow-gpu </a:t>
            </a:r>
          </a:p>
        </p:txBody>
      </p:sp>
    </p:spTree>
    <p:extLst>
      <p:ext uri="{BB962C8B-B14F-4D97-AF65-F5344CB8AC3E}">
        <p14:creationId xmlns:p14="http://schemas.microsoft.com/office/powerpoint/2010/main" val="227493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86A-45C1-2445-91E5-9DEC1415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11" y="185353"/>
            <a:ext cx="5070389" cy="645639"/>
          </a:xfrm>
        </p:spPr>
        <p:txBody>
          <a:bodyPr>
            <a:normAutofit fontScale="90000"/>
          </a:bodyPr>
          <a:lstStyle/>
          <a:p>
            <a:r>
              <a:rPr lang="en-PT" dirty="0"/>
              <a:t>Introdução a Edward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8DAC-73B9-E14C-BB87-84284BFC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98" y="1729947"/>
            <a:ext cx="10163432" cy="4732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T" sz="3500" dirty="0"/>
              <a:t>Loop de Box para estatísticas e machine learning:</a:t>
            </a:r>
          </a:p>
          <a:p>
            <a:pPr marL="0" indent="0">
              <a:buNone/>
            </a:pPr>
            <a:r>
              <a:rPr lang="en-PT" sz="3500" dirty="0"/>
              <a:t>	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PT" sz="3500" dirty="0"/>
              <a:t>Formular um modelo a partir de dados de um certo acontecimento a estudar</a:t>
            </a:r>
          </a:p>
          <a:p>
            <a:pPr marL="987552" lvl="1" indent="-457200">
              <a:buFont typeface="+mj-lt"/>
              <a:buAutoNum type="arabicPeriod"/>
            </a:pPr>
            <a:endParaRPr lang="en-PT" sz="3500" dirty="0"/>
          </a:p>
          <a:p>
            <a:pPr marL="987552" lvl="1" indent="-457200">
              <a:buFont typeface="+mj-lt"/>
              <a:buAutoNum type="arabicPeriod"/>
            </a:pPr>
            <a:r>
              <a:rPr lang="en-PT" sz="3500" dirty="0"/>
              <a:t>Estudar o acontecimento usando um algoritmo de modo a inferir a estrutura do modelo</a:t>
            </a:r>
          </a:p>
          <a:p>
            <a:pPr marL="987552" lvl="1" indent="-457200">
              <a:buFont typeface="+mj-lt"/>
              <a:buAutoNum type="arabicPeriod"/>
            </a:pPr>
            <a:endParaRPr lang="en-PT" sz="3500" dirty="0"/>
          </a:p>
          <a:p>
            <a:pPr marL="987552" lvl="1" indent="-457200">
              <a:buFont typeface="+mj-lt"/>
              <a:buAutoNum type="arabicPeriod"/>
            </a:pPr>
            <a:r>
              <a:rPr lang="en-PT" sz="3500" dirty="0"/>
              <a:t>Criticar o modelo e se este está devidamente ajustado ao problema</a:t>
            </a:r>
          </a:p>
          <a:p>
            <a:pPr marL="987552" lvl="1" indent="-457200">
              <a:buFont typeface="+mj-lt"/>
              <a:buAutoNum type="arabicPeriod"/>
            </a:pPr>
            <a:endParaRPr lang="en-PT" dirty="0"/>
          </a:p>
          <a:p>
            <a:pPr marL="0" indent="0">
              <a:buNone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228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71AB-8012-6C4B-8563-0C304DEC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33" y="432487"/>
            <a:ext cx="9601200" cy="6326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T" sz="2400" dirty="0"/>
              <a:t>Modelagem:</a:t>
            </a:r>
          </a:p>
          <a:p>
            <a:pPr lvl="1"/>
            <a:r>
              <a:rPr lang="en-PT" sz="2400" dirty="0"/>
              <a:t>Directed graphical models</a:t>
            </a:r>
          </a:p>
          <a:p>
            <a:pPr lvl="1"/>
            <a:r>
              <a:rPr lang="en-GB" sz="2400" dirty="0"/>
              <a:t>S</a:t>
            </a:r>
            <a:r>
              <a:rPr lang="en-PT" sz="2400" dirty="0"/>
              <a:t>tochastic neural networks</a:t>
            </a:r>
          </a:p>
          <a:p>
            <a:pPr lvl="1"/>
            <a:r>
              <a:rPr lang="en-GB" sz="2400" dirty="0"/>
              <a:t>P</a:t>
            </a:r>
            <a:r>
              <a:rPr lang="en-PT" sz="2400" dirty="0"/>
              <a:t>rogram with stochastic control flow</a:t>
            </a:r>
          </a:p>
          <a:p>
            <a:pPr lvl="1"/>
            <a:endParaRPr lang="en-PT" sz="2400" dirty="0"/>
          </a:p>
          <a:p>
            <a:pPr marL="0" indent="0">
              <a:buNone/>
            </a:pPr>
            <a:r>
              <a:rPr lang="en-PT" sz="2400" dirty="0"/>
              <a:t>Inferência:</a:t>
            </a:r>
          </a:p>
          <a:p>
            <a:pPr lvl="1"/>
            <a:r>
              <a:rPr lang="en-PT" sz="2400" dirty="0"/>
              <a:t>Stochastic/Blackbox variational inference</a:t>
            </a:r>
          </a:p>
          <a:p>
            <a:pPr lvl="1"/>
            <a:r>
              <a:rPr lang="en-PT" sz="2400" dirty="0"/>
              <a:t>Hamniltonian Monte Carlo </a:t>
            </a:r>
          </a:p>
          <a:p>
            <a:pPr lvl="1"/>
            <a:r>
              <a:rPr lang="en-PT" sz="2400" dirty="0"/>
              <a:t>Stochastic gradient Langevin dynamics</a:t>
            </a:r>
          </a:p>
          <a:p>
            <a:pPr lvl="1"/>
            <a:endParaRPr lang="en-PT" sz="2400" dirty="0"/>
          </a:p>
          <a:p>
            <a:pPr marL="0" indent="0">
              <a:buNone/>
            </a:pPr>
            <a:r>
              <a:rPr lang="en-PT" sz="2400" dirty="0"/>
              <a:t>Crítica:</a:t>
            </a:r>
          </a:p>
          <a:p>
            <a:pPr lvl="1"/>
            <a:r>
              <a:rPr lang="en-PT" sz="2400" dirty="0"/>
              <a:t>Scoring rules (pontuação numérica)</a:t>
            </a:r>
          </a:p>
          <a:p>
            <a:pPr lvl="1"/>
            <a:r>
              <a:rPr lang="en-PT" sz="2400" dirty="0"/>
              <a:t>Predictive checks</a:t>
            </a:r>
          </a:p>
        </p:txBody>
      </p:sp>
    </p:spTree>
    <p:extLst>
      <p:ext uri="{BB962C8B-B14F-4D97-AF65-F5344CB8AC3E}">
        <p14:creationId xmlns:p14="http://schemas.microsoft.com/office/powerpoint/2010/main" val="32973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29B5-8BB0-274C-A18D-8FB48052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9246-C976-0C49-B5B4-1B76EAF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 marL="0" indent="0">
              <a:buNone/>
            </a:pPr>
            <a:r>
              <a:rPr lang="en-PT" dirty="0"/>
              <a:t>Dados:</a:t>
            </a:r>
          </a:p>
          <a:p>
            <a:pPr lvl="1"/>
            <a:r>
              <a:rPr lang="en-PT" dirty="0"/>
              <a:t>Preloaded Data</a:t>
            </a:r>
          </a:p>
          <a:p>
            <a:pPr lvl="1"/>
            <a:endParaRPr lang="en-PT" dirty="0"/>
          </a:p>
          <a:p>
            <a:pPr lvl="1"/>
            <a:endParaRPr lang="en-PT" dirty="0"/>
          </a:p>
          <a:p>
            <a:pPr lvl="1"/>
            <a:r>
              <a:rPr lang="en-PT" dirty="0"/>
              <a:t>Feeding</a:t>
            </a:r>
          </a:p>
          <a:p>
            <a:pPr lvl="1"/>
            <a:endParaRPr lang="en-PT" dirty="0"/>
          </a:p>
          <a:p>
            <a:pPr marL="530352" lvl="1" indent="0">
              <a:buNone/>
            </a:pPr>
            <a:endParaRPr lang="en-PT" dirty="0"/>
          </a:p>
          <a:p>
            <a:pPr lvl="1"/>
            <a:r>
              <a:rPr lang="en-PT" dirty="0"/>
              <a:t>Ler a partir de ficheiros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714D-A7D9-D949-9E4A-2139139B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155950"/>
            <a:ext cx="64262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1B10D-F597-6045-8713-DD302706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4348205"/>
            <a:ext cx="58039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02146-7B9A-A549-B427-0AA28276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5449758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4C8C-219B-B84C-8B38-2AA9FF80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T" sz="3600" dirty="0"/>
              <a:t>Exemplo de modelo para lançamento da moeda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60FDC6-7D00-FF4A-919B-28240705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79" y="1843088"/>
            <a:ext cx="1023877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08A0-BAF7-0B48-A34A-FFE98D0C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7" y="385763"/>
            <a:ext cx="10758487" cy="615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T" sz="2800" dirty="0"/>
              <a:t>Tipos de inferência disponíveis em Edward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FE2909-382A-F94B-BE4D-B3D72F9C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34" y="0"/>
            <a:ext cx="4308231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2D8728-6C5A-A745-ACA0-A19883D1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6" y="1824037"/>
            <a:ext cx="672855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C67D-F122-7240-A5BC-02BDE009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3" y="296562"/>
            <a:ext cx="10911017" cy="142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T" sz="3200" dirty="0"/>
              <a:t>Exemplo de inferência</a:t>
            </a:r>
          </a:p>
          <a:p>
            <a:pPr marL="530352" lvl="1" indent="0">
              <a:buNone/>
            </a:pPr>
            <a:endParaRPr lang="en-PT" sz="32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86E5BF-A26A-AE42-8DF0-F4711BE3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3" y="1007075"/>
            <a:ext cx="6979252" cy="280153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03DE7B0-CA02-924C-A8EB-C3A04D1A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740" y="3464498"/>
            <a:ext cx="3657600" cy="10033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9B39623-38F9-8A48-9D1E-F6531535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323" y="4860352"/>
            <a:ext cx="7962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{B47BADCF-07E2-9B4D-AECE-CF02206BDEAA}tf10001072</Template>
  <TotalTime>357</TotalTime>
  <Words>242</Words>
  <Application>Microsoft Macintosh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Edward A library for probabilistic modeling, inference, and criticism </vt:lpstr>
      <vt:lpstr>Índice</vt:lpstr>
      <vt:lpstr>Instalação</vt:lpstr>
      <vt:lpstr>Introdução a Edward</vt:lpstr>
      <vt:lpstr>PowerPoint Presentation</vt:lpstr>
      <vt:lpstr>Design</vt:lpstr>
      <vt:lpstr>Exemplo de modelo para lançamento da moeda</vt:lpstr>
      <vt:lpstr>PowerPoint Presentation</vt:lpstr>
      <vt:lpstr>PowerPoint Presentation</vt:lpstr>
      <vt:lpstr>Vantagens e Desvantagens: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A library for probabilistic modeling, inference, and criticism </dc:title>
  <dc:creator>Tomás Esperança Ferreira</dc:creator>
  <cp:lastModifiedBy>Tomás Esperança Ferreira</cp:lastModifiedBy>
  <cp:revision>3</cp:revision>
  <dcterms:created xsi:type="dcterms:W3CDTF">2021-12-01T22:01:43Z</dcterms:created>
  <dcterms:modified xsi:type="dcterms:W3CDTF">2021-12-03T09:49:44Z</dcterms:modified>
</cp:coreProperties>
</file>