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303" r:id="rId2"/>
    <p:sldId id="287" r:id="rId3"/>
    <p:sldId id="288" r:id="rId4"/>
    <p:sldId id="289" r:id="rId5"/>
    <p:sldId id="290" r:id="rId6"/>
    <p:sldId id="292" r:id="rId7"/>
    <p:sldId id="322" r:id="rId8"/>
    <p:sldId id="319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33" r:id="rId18"/>
    <p:sldId id="325" r:id="rId19"/>
    <p:sldId id="323" r:id="rId20"/>
    <p:sldId id="335" r:id="rId21"/>
    <p:sldId id="332" r:id="rId22"/>
    <p:sldId id="326" r:id="rId23"/>
    <p:sldId id="33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6"/>
    <p:restoredTop sz="93210"/>
  </p:normalViewPr>
  <p:slideViewPr>
    <p:cSldViewPr snapToGrid="0" snapToObjects="1">
      <p:cViewPr>
        <p:scale>
          <a:sx n="97" d="100"/>
          <a:sy n="97" d="100"/>
        </p:scale>
        <p:origin x="52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D2174-8846-8247-85D0-8B8A6ECC3C8F}" type="datetimeFigureOut">
              <a:rPr lang="en-US" smtClean="0"/>
              <a:t>7/13/17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13ED5-B044-1D44-AED0-D98EFEC4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09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97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448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3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01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304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89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79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62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F922-E755-A445-8188-7789A696DF03}" type="datetime1">
              <a:rPr lang="en-SG" smtClean="0"/>
              <a:t>13/7/17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F0C3-1B92-F84A-A4C8-BAA358AC192B}" type="datetime1">
              <a:rPr lang="en-SG" smtClean="0"/>
              <a:t>13/7/17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2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959F-F4B3-D44D-8758-F6D2D8970E6A}" type="datetime1">
              <a:rPr lang="en-SG" smtClean="0"/>
              <a:t>13/7/17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4F04-C642-BB47-B17D-DBA0BB899AA1}" type="datetime1">
              <a:rPr lang="en-SG" smtClean="0"/>
              <a:t>13/7/17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2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CCE0-D4B7-C84B-91E5-43C49F35790B}" type="datetime1">
              <a:rPr lang="en-SG" smtClean="0"/>
              <a:t>13/7/17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7934-14EC-F442-A5AF-0B9F510D27D4}" type="datetime1">
              <a:rPr lang="en-SG" smtClean="0"/>
              <a:t>13/7/17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6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455-96AF-E948-9C05-357EB28B768A}" type="datetime1">
              <a:rPr lang="en-SG" smtClean="0"/>
              <a:t>13/7/17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1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3657-8CA4-E24C-A8E2-FA9AEE507D27}" type="datetime1">
              <a:rPr lang="en-SG" smtClean="0"/>
              <a:t>13/7/17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3D8E-9633-8842-A035-11D5E4F5BC33}" type="datetime1">
              <a:rPr lang="en-SG" smtClean="0"/>
              <a:t>13/7/17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0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E4AC-2D07-0C42-AB4A-B4A7C676EA43}" type="datetime1">
              <a:rPr lang="en-SG" smtClean="0"/>
              <a:t>13/7/17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6559-7F0A-984A-AFEC-358AF3C50A88}" type="datetime1">
              <a:rPr lang="en-SG" smtClean="0"/>
              <a:t>13/7/17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159A7-C1A1-7941-8E12-EBAB36D98700}" type="datetime1">
              <a:rPr lang="en-SG" smtClean="0"/>
              <a:t>13/7/17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4830E-B8E5-A849-B299-C150F95F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5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2.pn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Recurrent Neural Networks (RNN)</a:t>
            </a: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8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6442" y="322859"/>
            <a:ext cx="11674998" cy="13255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is extremely powerful</a:t>
            </a:r>
          </a:p>
          <a:p>
            <a:r>
              <a:rPr lang="en-US" dirty="0" smtClean="0"/>
              <a:t>Tuning ML systems is extremely non-intuitive</a:t>
            </a:r>
          </a:p>
          <a:p>
            <a:endParaRPr lang="en-US" dirty="0"/>
          </a:p>
          <a:p>
            <a:r>
              <a:rPr lang="en-US" dirty="0" smtClean="0"/>
              <a:t>“…We still don’t really know why some configurations of deep neural networks work in some cases and not others, let alone having a more or less automatic approach to determining the architectures and the parameters. “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- </a:t>
            </a:r>
            <a:r>
              <a:rPr lang="en-US" sz="2000" dirty="0" smtClean="0"/>
              <a:t>Xavier </a:t>
            </a:r>
            <a:r>
              <a:rPr lang="en-US" sz="2000" dirty="0" err="1" smtClean="0"/>
              <a:t>Amatriain</a:t>
            </a:r>
            <a:r>
              <a:rPr lang="en-US" sz="2000" dirty="0" smtClean="0"/>
              <a:t>, Director of Research at </a:t>
            </a:r>
            <a:r>
              <a:rPr lang="en-US" sz="2000" dirty="0" err="1" smtClean="0"/>
              <a:t>Quora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7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236442" y="322859"/>
            <a:ext cx="11674998" cy="13255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Tuning Machine Learning Models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6492" y="2362200"/>
            <a:ext cx="10879016" cy="3288323"/>
            <a:chOff x="2209800" y="2362200"/>
            <a:chExt cx="8153401" cy="2755556"/>
          </a:xfrm>
        </p:grpSpPr>
        <p:sp>
          <p:nvSpPr>
            <p:cNvPr id="4" name="Flowchart: Magnetic Disk 3"/>
            <p:cNvSpPr/>
            <p:nvPr/>
          </p:nvSpPr>
          <p:spPr>
            <a:xfrm>
              <a:off x="2209800" y="2362200"/>
              <a:ext cx="1828800" cy="2590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Big Data</a:t>
              </a:r>
            </a:p>
          </p:txBody>
        </p:sp>
        <p:sp>
          <p:nvSpPr>
            <p:cNvPr id="5" name="Flowchart: Document 4"/>
            <p:cNvSpPr/>
            <p:nvPr/>
          </p:nvSpPr>
          <p:spPr>
            <a:xfrm>
              <a:off x="5105400" y="2417806"/>
              <a:ext cx="1524000" cy="2209800"/>
            </a:xfrm>
            <a:prstGeom prst="flowChartDocumen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Document 5"/>
            <p:cNvSpPr/>
            <p:nvPr/>
          </p:nvSpPr>
          <p:spPr>
            <a:xfrm>
              <a:off x="5257800" y="2570206"/>
              <a:ext cx="1524000" cy="220980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Document 6"/>
            <p:cNvSpPr/>
            <p:nvPr/>
          </p:nvSpPr>
          <p:spPr>
            <a:xfrm>
              <a:off x="5410200" y="2755556"/>
              <a:ext cx="1524000" cy="2362200"/>
            </a:xfrm>
            <a:prstGeom prst="flowChartDocumen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Predictive Models</a:t>
              </a:r>
            </a:p>
          </p:txBody>
        </p:sp>
        <p:sp>
          <p:nvSpPr>
            <p:cNvPr id="8" name="Right Arrow 7"/>
            <p:cNvSpPr>
              <a:spLocks noChangeAspect="1"/>
            </p:cNvSpPr>
            <p:nvPr/>
          </p:nvSpPr>
          <p:spPr>
            <a:xfrm>
              <a:off x="4172065" y="3522706"/>
              <a:ext cx="773702" cy="3770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468498" y="2481649"/>
              <a:ext cx="1894703" cy="2286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Optimization</a:t>
              </a:r>
            </a:p>
          </p:txBody>
        </p:sp>
        <p:sp>
          <p:nvSpPr>
            <p:cNvPr id="10" name="Right Arrow 9"/>
            <p:cNvSpPr>
              <a:spLocks/>
            </p:cNvSpPr>
            <p:nvPr/>
          </p:nvSpPr>
          <p:spPr>
            <a:xfrm>
              <a:off x="7010400" y="2734963"/>
              <a:ext cx="1330144" cy="2172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 rot="10800000">
              <a:off x="7062153" y="4450529"/>
              <a:ext cx="1330144" cy="2161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11034" y="2557620"/>
              <a:ext cx="1118566" cy="25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New Parameters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61156" y="4589473"/>
              <a:ext cx="1068443" cy="25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Objective Metric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32318" y="3621456"/>
              <a:ext cx="632257" cy="438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Better Models</a:t>
              </a:r>
            </a:p>
          </p:txBody>
        </p:sp>
        <p:sp>
          <p:nvSpPr>
            <p:cNvPr id="15" name="Curved Right Arrow 14"/>
            <p:cNvSpPr/>
            <p:nvPr/>
          </p:nvSpPr>
          <p:spPr>
            <a:xfrm>
              <a:off x="7188542" y="3297605"/>
              <a:ext cx="533400" cy="1114108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urved Right Arrow 15"/>
            <p:cNvSpPr/>
            <p:nvPr/>
          </p:nvSpPr>
          <p:spPr>
            <a:xfrm rot="10800000">
              <a:off x="7696200" y="3284219"/>
              <a:ext cx="533400" cy="105918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5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6442" y="322859"/>
            <a:ext cx="11674998" cy="13255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Bayesian Global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940" y="1907889"/>
            <a:ext cx="6006701" cy="4228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Optimize object function</a:t>
            </a:r>
          </a:p>
          <a:p>
            <a:pPr lvl="1"/>
            <a:r>
              <a:rPr lang="en-US" dirty="0" smtClean="0"/>
              <a:t>Loss, Accuracy, Likelihood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Given parameters</a:t>
            </a:r>
          </a:p>
          <a:p>
            <a:pPr lvl="1"/>
            <a:r>
              <a:rPr lang="en-US" dirty="0" smtClean="0"/>
              <a:t>Hyper-parameters, feature parameters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Find the best hyper-parameters</a:t>
            </a:r>
          </a:p>
          <a:p>
            <a:pPr lvl="1"/>
            <a:r>
              <a:rPr lang="en-US" dirty="0" smtClean="0"/>
              <a:t>Sample function as few times as possible</a:t>
            </a:r>
          </a:p>
          <a:p>
            <a:pPr lvl="1"/>
            <a:r>
              <a:rPr lang="en-US" dirty="0" smtClean="0"/>
              <a:t>Training on big data is expensive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" t="18074" r="17626" b="2162"/>
          <a:stretch/>
        </p:blipFill>
        <p:spPr>
          <a:xfrm>
            <a:off x="6747641" y="2912946"/>
            <a:ext cx="4676803" cy="272257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6442" y="322859"/>
            <a:ext cx="11674998" cy="13255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How Does It Work</a:t>
            </a:r>
            <a:r>
              <a:rPr lang="en-US" sz="3600" dirty="0" smtClean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141" y="192021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Gaussian Process (GP) with points sampled so far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Optimize the fit of the GP (covariance hyper-parameters)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point(s) of the highest Expected Improvement within parameter domain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optimal next best point(s) to sample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6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6442" y="322859"/>
            <a:ext cx="11674998" cy="13255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Gaussian Process</a:t>
            </a:r>
            <a:endParaRPr lang="en-US" sz="3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55" y="2062654"/>
            <a:ext cx="10016772" cy="414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42" y="4198363"/>
            <a:ext cx="8741664" cy="265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36442" y="322859"/>
            <a:ext cx="11674998" cy="13255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Gaussian </a:t>
            </a:r>
            <a:r>
              <a:rPr lang="en-US" sz="3600" dirty="0" smtClean="0"/>
              <a:t>Process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32" y="1646806"/>
            <a:ext cx="8598408" cy="266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6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36442" y="322859"/>
            <a:ext cx="11674998" cy="13255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/>
              <a:t>Gaussian </a:t>
            </a:r>
            <a:r>
              <a:rPr lang="en-US" sz="3600" smtClean="0"/>
              <a:t>Process</a:t>
            </a:r>
            <a:endParaRPr lang="en-US" sz="36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236442" y="1648422"/>
            <a:ext cx="11674998" cy="5209578"/>
            <a:chOff x="21518" y="770598"/>
            <a:chExt cx="11674998" cy="5209578"/>
          </a:xfrm>
        </p:grpSpPr>
        <p:pic>
          <p:nvPicPr>
            <p:cNvPr id="7" name="Picture 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18" y="3319776"/>
              <a:ext cx="8596800" cy="266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9716" y="770598"/>
              <a:ext cx="8596800" cy="266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36442" y="322859"/>
            <a:ext cx="11674998" cy="13255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Implementation</a:t>
            </a:r>
            <a:endParaRPr lang="en-US" sz="3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17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74192" y="1837944"/>
            <a:ext cx="10564368" cy="4416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Bayesian-optimization</a:t>
            </a:r>
            <a:endParaRPr lang="en-US" sz="2400" dirty="0" smtClean="0"/>
          </a:p>
          <a:p>
            <a:pPr lvl="1"/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fmfn</a:t>
            </a:r>
            <a:r>
              <a:rPr lang="en-US" sz="2000" dirty="0"/>
              <a:t>/</a:t>
            </a:r>
            <a:r>
              <a:rPr lang="en-US" sz="2000" dirty="0" err="1"/>
              <a:t>BayesianOptimization</a:t>
            </a:r>
            <a:endParaRPr lang="en-US" sz="2000" dirty="0"/>
          </a:p>
          <a:p>
            <a:pPr marL="0" indent="0">
              <a:buNone/>
            </a:pPr>
            <a:r>
              <a:rPr lang="en-US" sz="2400" dirty="0" smtClean="0"/>
              <a:t>Define our target function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Define parameters we want to tune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BO will return the optimized parameters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10" name="직사각형 6"/>
          <p:cNvSpPr/>
          <p:nvPr/>
        </p:nvSpPr>
        <p:spPr>
          <a:xfrm>
            <a:off x="2093326" y="3034391"/>
            <a:ext cx="6517274" cy="53371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F = (prediction </a:t>
            </a:r>
            <a:r>
              <a:rPr lang="mr-IN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–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actual) ** 2</a:t>
            </a:r>
            <a:endParaRPr lang="ko-KR" alt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6"/>
          <p:cNvSpPr/>
          <p:nvPr/>
        </p:nvSpPr>
        <p:spPr>
          <a:xfrm>
            <a:off x="2093326" y="4046219"/>
            <a:ext cx="6517274" cy="1178517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num_layers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: (1, 10)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.. ..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ko-KR" alt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6"/>
          <p:cNvSpPr/>
          <p:nvPr/>
        </p:nvSpPr>
        <p:spPr>
          <a:xfrm>
            <a:off x="2093326" y="5822640"/>
            <a:ext cx="6517274" cy="53371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BO.maximize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(F, </a:t>
            </a: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arams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 -&gt; return optimized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endParaRPr lang="ko-KR" alt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6442" y="322859"/>
            <a:ext cx="11674998" cy="13255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192" y="1837944"/>
            <a:ext cx="10564368" cy="4416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Quickly optimize objective function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Customizable</a:t>
            </a:r>
          </a:p>
          <a:p>
            <a:pPr lvl="1"/>
            <a:r>
              <a:rPr lang="en-US" dirty="0" smtClean="0"/>
              <a:t>Parameters, iterations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More confident in tuning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Integrated into our framework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Additional Slides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>
            <a:spLocks/>
          </p:cNvSpPr>
          <p:nvPr/>
        </p:nvSpPr>
        <p:spPr>
          <a:xfrm>
            <a:off x="236442" y="322859"/>
            <a:ext cx="11674998" cy="13255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/>
              <a:t>Recurrent Neural Networks</a:t>
            </a:r>
            <a:endParaRPr 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442" y="1864437"/>
            <a:ext cx="5859557" cy="621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 smtClean="0"/>
              <a:t>Neural Networks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123264" y="1864437"/>
            <a:ext cx="5788175" cy="657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9930F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9930F"/>
              </a:buClr>
              <a:buFont typeface="Arial" panose="020B0604020202020204" pitchFamily="34" charset="0"/>
              <a:buChar char="▫"/>
              <a:defRPr sz="1600" kern="1200">
                <a:solidFill>
                  <a:srgbClr val="312F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2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9930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8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◦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96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0" dirty="0"/>
              <a:t>Recurrent Neural </a:t>
            </a:r>
            <a:r>
              <a:rPr lang="en-US" altLang="ko-KR" sz="2800" b="0" dirty="0" smtClean="0"/>
              <a:t>Networks</a:t>
            </a:r>
            <a:endParaRPr lang="en-US" altLang="ko-KR" sz="2800" b="0" dirty="0"/>
          </a:p>
        </p:txBody>
      </p:sp>
      <p:cxnSp>
        <p:nvCxnSpPr>
          <p:cNvPr id="121" name="직선 연결선 120"/>
          <p:cNvCxnSpPr/>
          <p:nvPr/>
        </p:nvCxnSpPr>
        <p:spPr>
          <a:xfrm flipH="1">
            <a:off x="6096000" y="1923251"/>
            <a:ext cx="0" cy="4486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128453" y="2737760"/>
            <a:ext cx="2732987" cy="3331247"/>
            <a:chOff x="2410418" y="1497605"/>
            <a:chExt cx="2732987" cy="3331247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410418" y="2345241"/>
              <a:ext cx="1692020" cy="1570291"/>
            </a:xfrm>
            <a:prstGeom prst="roundRect">
              <a:avLst>
                <a:gd name="adj" fmla="val 708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...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타원 9"/>
                <p:cNvSpPr/>
                <p:nvPr/>
              </p:nvSpPr>
              <p:spPr>
                <a:xfrm>
                  <a:off x="2581875" y="4385031"/>
                  <a:ext cx="368372" cy="399785"/>
                </a:xfrm>
                <a:prstGeom prst="ellipse">
                  <a:avLst/>
                </a:prstGeom>
                <a:ln w="28575">
                  <a:solidFill>
                    <a:srgbClr val="312F33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0" name="타원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875" y="4385031"/>
                  <a:ext cx="368372" cy="399785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28575">
                  <a:solidFill>
                    <a:srgbClr val="312F3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타원 10"/>
                <p:cNvSpPr/>
                <p:nvPr/>
              </p:nvSpPr>
              <p:spPr>
                <a:xfrm>
                  <a:off x="3029927" y="4385031"/>
                  <a:ext cx="368372" cy="399785"/>
                </a:xfrm>
                <a:prstGeom prst="ellipse">
                  <a:avLst/>
                </a:prstGeom>
                <a:ln w="28575">
                  <a:solidFill>
                    <a:srgbClr val="312F33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1" name="타원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9927" y="4385031"/>
                  <a:ext cx="368372" cy="399785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28575">
                  <a:solidFill>
                    <a:srgbClr val="312F3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타원 11"/>
                <p:cNvSpPr/>
                <p:nvPr/>
              </p:nvSpPr>
              <p:spPr>
                <a:xfrm>
                  <a:off x="3477979" y="4385031"/>
                  <a:ext cx="368372" cy="399785"/>
                </a:xfrm>
                <a:prstGeom prst="ellipse">
                  <a:avLst/>
                </a:prstGeom>
                <a:ln w="28575">
                  <a:solidFill>
                    <a:srgbClr val="312F33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2" name="타원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7979" y="4385031"/>
                  <a:ext cx="368372" cy="399785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28575">
                  <a:solidFill>
                    <a:srgbClr val="312F3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타원 18"/>
                <p:cNvSpPr/>
                <p:nvPr/>
              </p:nvSpPr>
              <p:spPr>
                <a:xfrm>
                  <a:off x="2597700" y="1502726"/>
                  <a:ext cx="368372" cy="399785"/>
                </a:xfrm>
                <a:prstGeom prst="ellipse">
                  <a:avLst/>
                </a:prstGeom>
                <a:ln w="28575">
                  <a:solidFill>
                    <a:srgbClr val="312F33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400" b="0" i="1" dirty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9" name="타원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7700" y="1502726"/>
                  <a:ext cx="368372" cy="399785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28575">
                  <a:solidFill>
                    <a:srgbClr val="312F3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타원 20"/>
                <p:cNvSpPr/>
                <p:nvPr/>
              </p:nvSpPr>
              <p:spPr>
                <a:xfrm>
                  <a:off x="3263794" y="3381897"/>
                  <a:ext cx="368372" cy="399785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solidFill>
                    <a:srgbClr val="312F33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400" b="0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21" name="타원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3794" y="3381897"/>
                  <a:ext cx="368372" cy="399785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28575">
                  <a:solidFill>
                    <a:srgbClr val="312F3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타원 21"/>
                <p:cNvSpPr/>
                <p:nvPr/>
              </p:nvSpPr>
              <p:spPr>
                <a:xfrm>
                  <a:off x="2815742" y="3381897"/>
                  <a:ext cx="368372" cy="399785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solidFill>
                    <a:srgbClr val="312F33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400" b="0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22" name="타원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5742" y="3381897"/>
                  <a:ext cx="368372" cy="399785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28575">
                  <a:solidFill>
                    <a:srgbClr val="312F3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직선 연결선 25"/>
            <p:cNvCxnSpPr>
              <a:stCxn id="10" idx="0"/>
              <a:endCxn id="22" idx="4"/>
            </p:cNvCxnSpPr>
            <p:nvPr/>
          </p:nvCxnSpPr>
          <p:spPr>
            <a:xfrm flipV="1">
              <a:off x="2766062" y="3781682"/>
              <a:ext cx="233867" cy="603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1" idx="0"/>
              <a:endCxn id="22" idx="4"/>
            </p:cNvCxnSpPr>
            <p:nvPr/>
          </p:nvCxnSpPr>
          <p:spPr>
            <a:xfrm flipH="1" flipV="1">
              <a:off x="2999929" y="3781682"/>
              <a:ext cx="214185" cy="603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2" idx="0"/>
              <a:endCxn id="22" idx="4"/>
            </p:cNvCxnSpPr>
            <p:nvPr/>
          </p:nvCxnSpPr>
          <p:spPr>
            <a:xfrm flipH="1" flipV="1">
              <a:off x="2999929" y="3781682"/>
              <a:ext cx="662237" cy="603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0" idx="0"/>
              <a:endCxn id="21" idx="4"/>
            </p:cNvCxnSpPr>
            <p:nvPr/>
          </p:nvCxnSpPr>
          <p:spPr>
            <a:xfrm flipV="1">
              <a:off x="2766062" y="3781682"/>
              <a:ext cx="681919" cy="603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11" idx="0"/>
              <a:endCxn id="21" idx="4"/>
            </p:cNvCxnSpPr>
            <p:nvPr/>
          </p:nvCxnSpPr>
          <p:spPr>
            <a:xfrm flipV="1">
              <a:off x="3214114" y="3781682"/>
              <a:ext cx="233867" cy="603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2" idx="0"/>
              <a:endCxn id="21" idx="4"/>
            </p:cNvCxnSpPr>
            <p:nvPr/>
          </p:nvCxnSpPr>
          <p:spPr>
            <a:xfrm flipH="1" flipV="1">
              <a:off x="3447981" y="3781682"/>
              <a:ext cx="214185" cy="603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타원 70"/>
                <p:cNvSpPr/>
                <p:nvPr/>
              </p:nvSpPr>
              <p:spPr>
                <a:xfrm>
                  <a:off x="3273204" y="2514394"/>
                  <a:ext cx="368372" cy="399785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solidFill>
                    <a:srgbClr val="312F33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400" b="0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71" name="타원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204" y="2514394"/>
                  <a:ext cx="368372" cy="399785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28575">
                  <a:solidFill>
                    <a:srgbClr val="312F3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타원 71"/>
                <p:cNvSpPr/>
                <p:nvPr/>
              </p:nvSpPr>
              <p:spPr>
                <a:xfrm>
                  <a:off x="2825152" y="2514394"/>
                  <a:ext cx="368372" cy="399785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solidFill>
                    <a:srgbClr val="312F33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400" b="0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72" name="타원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5152" y="2514394"/>
                  <a:ext cx="368372" cy="399785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28575">
                  <a:solidFill>
                    <a:srgbClr val="312F3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직선 연결선 72"/>
            <p:cNvCxnSpPr>
              <a:stCxn id="72" idx="0"/>
              <a:endCxn id="19" idx="4"/>
            </p:cNvCxnSpPr>
            <p:nvPr/>
          </p:nvCxnSpPr>
          <p:spPr>
            <a:xfrm flipH="1" flipV="1">
              <a:off x="2781886" y="1902511"/>
              <a:ext cx="227452" cy="611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71" idx="0"/>
              <a:endCxn id="19" idx="4"/>
            </p:cNvCxnSpPr>
            <p:nvPr/>
          </p:nvCxnSpPr>
          <p:spPr>
            <a:xfrm flipH="1" flipV="1">
              <a:off x="2781886" y="1902511"/>
              <a:ext cx="675504" cy="611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타원 75"/>
                <p:cNvSpPr/>
                <p:nvPr/>
              </p:nvSpPr>
              <p:spPr>
                <a:xfrm>
                  <a:off x="3072907" y="1497605"/>
                  <a:ext cx="368372" cy="399785"/>
                </a:xfrm>
                <a:prstGeom prst="ellipse">
                  <a:avLst/>
                </a:prstGeom>
                <a:ln w="28575">
                  <a:solidFill>
                    <a:srgbClr val="312F33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400" b="0" i="1" dirty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76" name="타원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2907" y="1497605"/>
                  <a:ext cx="368372" cy="399785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28575">
                  <a:solidFill>
                    <a:srgbClr val="312F3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타원 76"/>
                <p:cNvSpPr/>
                <p:nvPr/>
              </p:nvSpPr>
              <p:spPr>
                <a:xfrm>
                  <a:off x="3548114" y="1499896"/>
                  <a:ext cx="368372" cy="399785"/>
                </a:xfrm>
                <a:prstGeom prst="ellipse">
                  <a:avLst/>
                </a:prstGeom>
                <a:ln w="28575">
                  <a:solidFill>
                    <a:srgbClr val="312F33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400" b="0" i="1" dirty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77" name="타원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8114" y="1499896"/>
                  <a:ext cx="368372" cy="399785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28575">
                  <a:solidFill>
                    <a:srgbClr val="312F3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직선 연결선 77"/>
            <p:cNvCxnSpPr>
              <a:stCxn id="72" idx="0"/>
              <a:endCxn id="76" idx="4"/>
            </p:cNvCxnSpPr>
            <p:nvPr/>
          </p:nvCxnSpPr>
          <p:spPr>
            <a:xfrm flipV="1">
              <a:off x="3009339" y="1897389"/>
              <a:ext cx="247755" cy="617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72" idx="0"/>
              <a:endCxn id="77" idx="4"/>
            </p:cNvCxnSpPr>
            <p:nvPr/>
          </p:nvCxnSpPr>
          <p:spPr>
            <a:xfrm flipV="1">
              <a:off x="3009338" y="1899681"/>
              <a:ext cx="722962" cy="614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71" idx="0"/>
              <a:endCxn id="76" idx="4"/>
            </p:cNvCxnSpPr>
            <p:nvPr/>
          </p:nvCxnSpPr>
          <p:spPr>
            <a:xfrm flipH="1" flipV="1">
              <a:off x="3257094" y="1897389"/>
              <a:ext cx="200297" cy="617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71" idx="0"/>
              <a:endCxn id="77" idx="4"/>
            </p:cNvCxnSpPr>
            <p:nvPr/>
          </p:nvCxnSpPr>
          <p:spPr>
            <a:xfrm flipV="1">
              <a:off x="3457390" y="1899681"/>
              <a:ext cx="274910" cy="614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859419" y="1576759"/>
              <a:ext cx="283986" cy="3252093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7322919" y="2737760"/>
            <a:ext cx="4036952" cy="3287211"/>
            <a:chOff x="6220098" y="1464653"/>
            <a:chExt cx="4036952" cy="3287211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6330795" y="2312289"/>
              <a:ext cx="1692020" cy="1570291"/>
            </a:xfrm>
            <a:prstGeom prst="roundRect">
              <a:avLst>
                <a:gd name="adj" fmla="val 708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...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타원 88"/>
                <p:cNvSpPr/>
                <p:nvPr/>
              </p:nvSpPr>
              <p:spPr>
                <a:xfrm>
                  <a:off x="6220098" y="4352079"/>
                  <a:ext cx="652593" cy="399785"/>
                </a:xfrm>
                <a:prstGeom prst="ellipse">
                  <a:avLst/>
                </a:prstGeom>
                <a:ln w="28575">
                  <a:solidFill>
                    <a:srgbClr val="312F33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89" name="타원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0098" y="4352079"/>
                  <a:ext cx="652593" cy="399785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28575">
                  <a:solidFill>
                    <a:srgbClr val="312F3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타원 89"/>
                <p:cNvSpPr/>
                <p:nvPr/>
              </p:nvSpPr>
              <p:spPr>
                <a:xfrm>
                  <a:off x="6915290" y="4352079"/>
                  <a:ext cx="652593" cy="399785"/>
                </a:xfrm>
                <a:prstGeom prst="ellipse">
                  <a:avLst/>
                </a:prstGeom>
                <a:ln w="28575">
                  <a:solidFill>
                    <a:srgbClr val="312F33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90" name="타원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290" y="4352079"/>
                  <a:ext cx="652593" cy="399785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 w="28575">
                  <a:solidFill>
                    <a:srgbClr val="312F3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타원 90"/>
                <p:cNvSpPr/>
                <p:nvPr/>
              </p:nvSpPr>
              <p:spPr>
                <a:xfrm>
                  <a:off x="7602243" y="4352079"/>
                  <a:ext cx="652593" cy="399785"/>
                </a:xfrm>
                <a:prstGeom prst="ellipse">
                  <a:avLst/>
                </a:prstGeom>
                <a:ln w="28575">
                  <a:solidFill>
                    <a:srgbClr val="312F33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91" name="타원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2243" y="4352079"/>
                  <a:ext cx="652593" cy="399785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 w="28575">
                  <a:solidFill>
                    <a:srgbClr val="312F3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타원 92"/>
                <p:cNvSpPr/>
                <p:nvPr/>
              </p:nvSpPr>
              <p:spPr>
                <a:xfrm>
                  <a:off x="6265584" y="1469774"/>
                  <a:ext cx="593266" cy="399785"/>
                </a:xfrm>
                <a:prstGeom prst="ellipse">
                  <a:avLst/>
                </a:prstGeom>
                <a:ln w="28575">
                  <a:solidFill>
                    <a:srgbClr val="312F33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93" name="타원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5584" y="1469774"/>
                  <a:ext cx="593266" cy="399785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 w="28575">
                  <a:solidFill>
                    <a:srgbClr val="312F3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타원 94"/>
                <p:cNvSpPr/>
                <p:nvPr/>
              </p:nvSpPr>
              <p:spPr>
                <a:xfrm>
                  <a:off x="7200647" y="3348945"/>
                  <a:ext cx="368372" cy="399785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solidFill>
                    <a:srgbClr val="312F33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400" b="0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95" name="타원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0647" y="3348945"/>
                  <a:ext cx="368372" cy="399785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28575">
                  <a:solidFill>
                    <a:srgbClr val="312F3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타원 95"/>
                <p:cNvSpPr/>
                <p:nvPr/>
              </p:nvSpPr>
              <p:spPr>
                <a:xfrm>
                  <a:off x="6752595" y="3348945"/>
                  <a:ext cx="368372" cy="399785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solidFill>
                    <a:srgbClr val="312F33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400" b="0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96" name="타원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2595" y="3348945"/>
                  <a:ext cx="368372" cy="399785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28575">
                  <a:solidFill>
                    <a:srgbClr val="312F3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직선 연결선 96"/>
            <p:cNvCxnSpPr>
              <a:stCxn id="89" idx="0"/>
              <a:endCxn id="96" idx="4"/>
            </p:cNvCxnSpPr>
            <p:nvPr/>
          </p:nvCxnSpPr>
          <p:spPr>
            <a:xfrm flipV="1">
              <a:off x="6546395" y="3748730"/>
              <a:ext cx="390387" cy="603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90" idx="0"/>
              <a:endCxn id="96" idx="4"/>
            </p:cNvCxnSpPr>
            <p:nvPr/>
          </p:nvCxnSpPr>
          <p:spPr>
            <a:xfrm flipH="1" flipV="1">
              <a:off x="6936782" y="3748730"/>
              <a:ext cx="304805" cy="603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>
              <a:stCxn id="91" idx="0"/>
              <a:endCxn id="96" idx="4"/>
            </p:cNvCxnSpPr>
            <p:nvPr/>
          </p:nvCxnSpPr>
          <p:spPr>
            <a:xfrm flipH="1" flipV="1">
              <a:off x="6936781" y="3748730"/>
              <a:ext cx="991758" cy="603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stCxn id="89" idx="0"/>
              <a:endCxn id="95" idx="4"/>
            </p:cNvCxnSpPr>
            <p:nvPr/>
          </p:nvCxnSpPr>
          <p:spPr>
            <a:xfrm flipV="1">
              <a:off x="6546395" y="3748730"/>
              <a:ext cx="838439" cy="603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stCxn id="90" idx="0"/>
              <a:endCxn id="95" idx="4"/>
            </p:cNvCxnSpPr>
            <p:nvPr/>
          </p:nvCxnSpPr>
          <p:spPr>
            <a:xfrm flipV="1">
              <a:off x="7241587" y="3748730"/>
              <a:ext cx="143247" cy="603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91" idx="0"/>
              <a:endCxn id="95" idx="4"/>
            </p:cNvCxnSpPr>
            <p:nvPr/>
          </p:nvCxnSpPr>
          <p:spPr>
            <a:xfrm flipH="1" flipV="1">
              <a:off x="7384833" y="3748730"/>
              <a:ext cx="543706" cy="603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타원 108"/>
                <p:cNvSpPr/>
                <p:nvPr/>
              </p:nvSpPr>
              <p:spPr>
                <a:xfrm>
                  <a:off x="7193581" y="2481442"/>
                  <a:ext cx="368372" cy="399785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solidFill>
                    <a:srgbClr val="312F33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400" b="0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09" name="타원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81" y="2481442"/>
                  <a:ext cx="368372" cy="399785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28575">
                  <a:solidFill>
                    <a:srgbClr val="312F3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타원 109"/>
                <p:cNvSpPr/>
                <p:nvPr/>
              </p:nvSpPr>
              <p:spPr>
                <a:xfrm>
                  <a:off x="6745529" y="2481442"/>
                  <a:ext cx="368372" cy="399785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solidFill>
                    <a:srgbClr val="312F33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400" b="0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10" name="타원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5529" y="2481442"/>
                  <a:ext cx="368372" cy="399785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28575">
                  <a:solidFill>
                    <a:srgbClr val="312F3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직선 연결선 110"/>
            <p:cNvCxnSpPr>
              <a:stCxn id="110" idx="0"/>
              <a:endCxn id="93" idx="4"/>
            </p:cNvCxnSpPr>
            <p:nvPr/>
          </p:nvCxnSpPr>
          <p:spPr>
            <a:xfrm flipH="1" flipV="1">
              <a:off x="6562217" y="1869559"/>
              <a:ext cx="367498" cy="611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>
              <a:stCxn id="109" idx="0"/>
              <a:endCxn id="93" idx="4"/>
            </p:cNvCxnSpPr>
            <p:nvPr/>
          </p:nvCxnSpPr>
          <p:spPr>
            <a:xfrm flipH="1" flipV="1">
              <a:off x="6562217" y="1869559"/>
              <a:ext cx="815550" cy="611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타원 112"/>
                <p:cNvSpPr/>
                <p:nvPr/>
              </p:nvSpPr>
              <p:spPr>
                <a:xfrm>
                  <a:off x="6905551" y="1464653"/>
                  <a:ext cx="593266" cy="399785"/>
                </a:xfrm>
                <a:prstGeom prst="ellipse">
                  <a:avLst/>
                </a:prstGeom>
                <a:ln w="28575">
                  <a:solidFill>
                    <a:srgbClr val="312F33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13" name="타원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551" y="1464653"/>
                  <a:ext cx="593266" cy="399785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 w="28575">
                  <a:solidFill>
                    <a:srgbClr val="312F3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타원 113"/>
                <p:cNvSpPr/>
                <p:nvPr/>
              </p:nvSpPr>
              <p:spPr>
                <a:xfrm>
                  <a:off x="7537280" y="1466944"/>
                  <a:ext cx="593266" cy="399785"/>
                </a:xfrm>
                <a:prstGeom prst="ellipse">
                  <a:avLst/>
                </a:prstGeom>
                <a:ln w="28575">
                  <a:solidFill>
                    <a:srgbClr val="312F33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14" name="타원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280" y="1466944"/>
                  <a:ext cx="593266" cy="399785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 w="28575">
                  <a:solidFill>
                    <a:srgbClr val="312F3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직선 연결선 114"/>
            <p:cNvCxnSpPr>
              <a:stCxn id="110" idx="0"/>
              <a:endCxn id="113" idx="4"/>
            </p:cNvCxnSpPr>
            <p:nvPr/>
          </p:nvCxnSpPr>
          <p:spPr>
            <a:xfrm flipV="1">
              <a:off x="6929716" y="1864437"/>
              <a:ext cx="272469" cy="617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>
              <a:stCxn id="110" idx="0"/>
              <a:endCxn id="114" idx="4"/>
            </p:cNvCxnSpPr>
            <p:nvPr/>
          </p:nvCxnSpPr>
          <p:spPr>
            <a:xfrm flipV="1">
              <a:off x="6929715" y="1866729"/>
              <a:ext cx="904198" cy="614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>
              <a:stCxn id="109" idx="0"/>
              <a:endCxn id="113" idx="4"/>
            </p:cNvCxnSpPr>
            <p:nvPr/>
          </p:nvCxnSpPr>
          <p:spPr>
            <a:xfrm flipH="1" flipV="1">
              <a:off x="7202185" y="1864437"/>
              <a:ext cx="175583" cy="617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>
              <a:stCxn id="109" idx="0"/>
              <a:endCxn id="114" idx="4"/>
            </p:cNvCxnSpPr>
            <p:nvPr/>
          </p:nvCxnSpPr>
          <p:spPr>
            <a:xfrm flipV="1">
              <a:off x="7377767" y="1866729"/>
              <a:ext cx="456146" cy="614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865905" y="1503422"/>
              <a:ext cx="1241292" cy="3247514"/>
            </a:xfrm>
            <a:prstGeom prst="rect">
              <a:avLst/>
            </a:prstGeom>
          </p:spPr>
        </p:pic>
        <p:pic>
          <p:nvPicPr>
            <p:cNvPr id="4098" name="Picture 2" descr="https://cdn4.iconfinder.com/data/icons/defaulticon/icons/png/256x256/help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2491" y="2584598"/>
              <a:ext cx="1042198" cy="1042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왼쪽으로 구부러진 화살표 60"/>
            <p:cNvSpPr/>
            <p:nvPr/>
          </p:nvSpPr>
          <p:spPr>
            <a:xfrm>
              <a:off x="9688209" y="2461262"/>
              <a:ext cx="568841" cy="1288868"/>
            </a:xfrm>
            <a:prstGeom prst="curvedLeftArrow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36443" y="6336344"/>
            <a:ext cx="5832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Inputs and outputs are independent </a:t>
            </a:r>
            <a:endParaRPr lang="ko-KR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23264" y="6336344"/>
            <a:ext cx="5788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ko-KR" dirty="0">
                <a:solidFill>
                  <a:srgbClr val="FF0000"/>
                </a:solidFill>
              </a:rPr>
              <a:t>Sequential inputs and outputs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7968"/>
            <a:ext cx="10515600" cy="4351338"/>
          </a:xfrm>
        </p:spPr>
        <p:txBody>
          <a:bodyPr/>
          <a:lstStyle/>
          <a:p>
            <a:r>
              <a:rPr lang="en-US" dirty="0" smtClean="0"/>
              <a:t>Week 2: Understand the problem</a:t>
            </a:r>
          </a:p>
          <a:p>
            <a:endParaRPr lang="en-US" dirty="0" smtClean="0"/>
          </a:p>
          <a:p>
            <a:r>
              <a:rPr lang="en-US" dirty="0" smtClean="0"/>
              <a:t>Week 3-5: Five models can produce prediction results</a:t>
            </a:r>
          </a:p>
          <a:p>
            <a:endParaRPr lang="en-US" dirty="0" smtClean="0"/>
          </a:p>
          <a:p>
            <a:r>
              <a:rPr lang="en-US" dirty="0" smtClean="0"/>
              <a:t>Week 6-7: Optimization of five models</a:t>
            </a:r>
          </a:p>
          <a:p>
            <a:endParaRPr lang="en-US" dirty="0" smtClean="0"/>
          </a:p>
          <a:p>
            <a:r>
              <a:rPr lang="en-US" dirty="0" smtClean="0"/>
              <a:t>Week 8: Wrap up, Visualization, Benchmarking, Documentation.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8501" y="392169"/>
            <a:ext cx="11674998" cy="13255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 smtClean="0"/>
              <a:t>Timeline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7151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7968"/>
            <a:ext cx="10515600" cy="4351338"/>
          </a:xfrm>
        </p:spPr>
        <p:txBody>
          <a:bodyPr/>
          <a:lstStyle/>
          <a:p>
            <a:r>
              <a:rPr lang="en-US" dirty="0" smtClean="0"/>
              <a:t>Forecast results (in csv and graph)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8501" y="392169"/>
            <a:ext cx="11674998" cy="13255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 smtClean="0"/>
              <a:t>Forecast Results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8952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fld id="{F1B931A8-AB7C-4BCA-8C38-4AE30784CA44}" type="slidenum">
              <a:rPr lang="ko-KR" altLang="en-US" smtClean="0"/>
              <a:pPr/>
              <a:t>22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585935" y="3007752"/>
            <a:ext cx="6407508" cy="44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Raw data </a:t>
            </a:r>
          </a:p>
          <a:p>
            <a:pPr algn="ctr"/>
            <a:r>
              <a:rPr lang="en-US" altLang="ko-KR" sz="1200" dirty="0"/>
              <a:t>(100%)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2578436" y="4407181"/>
            <a:ext cx="3618829" cy="4355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Train </a:t>
            </a:r>
          </a:p>
          <a:p>
            <a:pPr algn="ctr"/>
            <a:r>
              <a:rPr lang="en-US" altLang="ko-KR" sz="1200" dirty="0"/>
              <a:t>(80%)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6324926" y="4407181"/>
            <a:ext cx="1216880" cy="435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Validation</a:t>
            </a:r>
          </a:p>
          <a:p>
            <a:pPr algn="ctr"/>
            <a:r>
              <a:rPr lang="en-US" altLang="ko-KR" sz="1200" dirty="0"/>
              <a:t>(20%)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7776562" y="4407182"/>
            <a:ext cx="1216880" cy="4355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Test</a:t>
            </a:r>
          </a:p>
          <a:p>
            <a:pPr algn="ctr"/>
            <a:r>
              <a:rPr lang="en-US" altLang="ko-KR" sz="1200" dirty="0"/>
              <a:t>(20%)</a:t>
            </a:r>
            <a:endParaRPr lang="ko-KR" altLang="en-US" sz="1200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7643077" y="2916195"/>
            <a:ext cx="0" cy="201827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776562" y="3703388"/>
            <a:ext cx="1216880" cy="4355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Test</a:t>
            </a:r>
          </a:p>
          <a:p>
            <a:pPr algn="ctr"/>
            <a:r>
              <a:rPr lang="en-US" altLang="ko-KR" sz="1200" dirty="0"/>
              <a:t>(20%)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2585934" y="3707349"/>
            <a:ext cx="4955872" cy="4355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Train </a:t>
            </a:r>
          </a:p>
          <a:p>
            <a:pPr algn="ctr"/>
            <a:r>
              <a:rPr lang="en-US" altLang="ko-KR" sz="1200" dirty="0"/>
              <a:t>(80%)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6254930" y="3632887"/>
            <a:ext cx="0" cy="1301578"/>
          </a:xfrm>
          <a:prstGeom prst="line">
            <a:avLst/>
          </a:prstGeom>
          <a:ln w="28575"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아래쪽 화살표 35"/>
          <p:cNvSpPr/>
          <p:nvPr/>
        </p:nvSpPr>
        <p:spPr>
          <a:xfrm>
            <a:off x="4522568" y="4191854"/>
            <a:ext cx="189470" cy="18237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아래쪽 화살표 36"/>
          <p:cNvSpPr/>
          <p:nvPr/>
        </p:nvSpPr>
        <p:spPr>
          <a:xfrm>
            <a:off x="6833674" y="4191854"/>
            <a:ext cx="189470" cy="18237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아래쪽 화살표 38"/>
          <p:cNvSpPr/>
          <p:nvPr/>
        </p:nvSpPr>
        <p:spPr>
          <a:xfrm>
            <a:off x="8289554" y="4191853"/>
            <a:ext cx="189470" cy="182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496061" y="3632887"/>
            <a:ext cx="5081112" cy="1301578"/>
          </a:xfrm>
          <a:prstGeom prst="roundRect">
            <a:avLst>
              <a:gd name="adj" fmla="val 907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7729548" y="3632250"/>
            <a:ext cx="1318080" cy="1301578"/>
          </a:xfrm>
          <a:prstGeom prst="roundRect">
            <a:avLst>
              <a:gd name="adj" fmla="val 9072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5165120" y="3483465"/>
            <a:ext cx="189470" cy="18237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아래쪽 화살표 37"/>
          <p:cNvSpPr/>
          <p:nvPr/>
        </p:nvSpPr>
        <p:spPr>
          <a:xfrm>
            <a:off x="8287725" y="3492824"/>
            <a:ext cx="189470" cy="182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442377" y="5177102"/>
            <a:ext cx="972065" cy="39541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16%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3901817" y="5177102"/>
            <a:ext cx="972065" cy="39541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64%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7896428" y="5177102"/>
            <a:ext cx="972065" cy="3954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20%</a:t>
            </a:r>
            <a:endParaRPr lang="ko-KR" altLang="en-US" dirty="0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258501" y="392169"/>
            <a:ext cx="11674998" cy="13255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/>
              <a:t>Prepare the time series data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34113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 </a:t>
            </a:r>
            <a:fld id="{F1B931A8-AB7C-4BCA-8C38-4AE30784CA44}" type="slidenum">
              <a:rPr lang="ko-KR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/>
              <a:t>23</a:t>
            </a:fld>
            <a:r>
              <a:rPr lang="ko-KR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3429430" y="3311331"/>
            <a:ext cx="362465" cy="1080520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72712" y="3577327"/>
            <a:ext cx="1669367" cy="3551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split_squeeze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94098" y="4687787"/>
            <a:ext cx="372408" cy="44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13082" y="4687786"/>
            <a:ext cx="372408" cy="44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32066" y="4695736"/>
            <a:ext cx="372408" cy="44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34316" y="4695736"/>
            <a:ext cx="372408" cy="44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81734" y="3803363"/>
            <a:ext cx="310621" cy="936104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42930" y="3789589"/>
            <a:ext cx="310621" cy="936104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203652" y="3789589"/>
            <a:ext cx="310621" cy="936104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806126" y="3794520"/>
            <a:ext cx="310621" cy="936104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/>
              <a:ea typeface="맑은 고딕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직사각형 38"/>
              <p:cNvSpPr/>
              <p:nvPr/>
            </p:nvSpPr>
            <p:spPr>
              <a:xfrm>
                <a:off x="6556503" y="4830720"/>
                <a:ext cx="5673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−9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503" y="4830720"/>
                <a:ext cx="567399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직사각형 39"/>
              <p:cNvSpPr/>
              <p:nvPr/>
            </p:nvSpPr>
            <p:spPr>
              <a:xfrm>
                <a:off x="7315883" y="4830720"/>
                <a:ext cx="5673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883" y="4830720"/>
                <a:ext cx="567399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직사각형 40"/>
              <p:cNvSpPr/>
              <p:nvPr/>
            </p:nvSpPr>
            <p:spPr>
              <a:xfrm>
                <a:off x="8080072" y="4830720"/>
                <a:ext cx="5577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" name="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072" y="4830720"/>
                <a:ext cx="557781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/>
              <p:cNvSpPr/>
              <p:nvPr/>
            </p:nvSpPr>
            <p:spPr>
              <a:xfrm>
                <a:off x="8975692" y="4830720"/>
                <a:ext cx="36901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692" y="4830720"/>
                <a:ext cx="369012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직사각형 42"/>
              <p:cNvSpPr/>
              <p:nvPr/>
            </p:nvSpPr>
            <p:spPr>
              <a:xfrm>
                <a:off x="9747708" y="4830720"/>
                <a:ext cx="3974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708" y="4830720"/>
                <a:ext cx="397481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/>
          <p:cNvSpPr/>
          <p:nvPr/>
        </p:nvSpPr>
        <p:spPr>
          <a:xfrm>
            <a:off x="4277992" y="4687785"/>
            <a:ext cx="372408" cy="4427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구부러진 연결선 7"/>
          <p:cNvCxnSpPr>
            <a:stCxn id="28" idx="2"/>
            <a:endCxn id="39" idx="2"/>
          </p:cNvCxnSpPr>
          <p:nvPr/>
        </p:nvCxnSpPr>
        <p:spPr>
          <a:xfrm rot="16200000" flipH="1">
            <a:off x="4806279" y="3104571"/>
            <a:ext cx="7949" cy="4059900"/>
          </a:xfrm>
          <a:prstGeom prst="curvedConnector3">
            <a:avLst>
              <a:gd name="adj1" fmla="val 10126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 44"/>
          <p:cNvCxnSpPr>
            <a:stCxn id="18" idx="2"/>
            <a:endCxn id="40" idx="2"/>
          </p:cNvCxnSpPr>
          <p:nvPr/>
        </p:nvCxnSpPr>
        <p:spPr>
          <a:xfrm rot="16200000" flipH="1">
            <a:off x="5445459" y="2984373"/>
            <a:ext cx="7950" cy="4300296"/>
          </a:xfrm>
          <a:prstGeom prst="curvedConnector3">
            <a:avLst>
              <a:gd name="adj1" fmla="val 104361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 45"/>
          <p:cNvCxnSpPr>
            <a:stCxn id="19" idx="2"/>
            <a:endCxn id="41" idx="2"/>
          </p:cNvCxnSpPr>
          <p:nvPr/>
        </p:nvCxnSpPr>
        <p:spPr>
          <a:xfrm rot="16200000" flipH="1">
            <a:off x="6088616" y="2868150"/>
            <a:ext cx="12700" cy="454069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 47"/>
          <p:cNvCxnSpPr>
            <a:stCxn id="20" idx="2"/>
            <a:endCxn id="43" idx="2"/>
          </p:cNvCxnSpPr>
          <p:nvPr/>
        </p:nvCxnSpPr>
        <p:spPr>
          <a:xfrm rot="16200000" flipH="1">
            <a:off x="7533484" y="2725532"/>
            <a:ext cx="12700" cy="4825928"/>
          </a:xfrm>
          <a:prstGeom prst="curvedConnector3">
            <a:avLst>
              <a:gd name="adj1" fmla="val 6535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2166552" y="4456670"/>
            <a:ext cx="3501081" cy="90616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53165" y="2750466"/>
            <a:ext cx="1308458" cy="40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#01 </a:t>
            </a:r>
          </a:p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[1, 2, 3, …,10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58501" y="392169"/>
            <a:ext cx="11674998" cy="13255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/>
              <a:t>Prepare the time series data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8947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36442" y="322859"/>
            <a:ext cx="11674998" cy="13255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 smtClean="0"/>
              <a:t>Unfolded Recurrent </a:t>
            </a:r>
            <a:r>
              <a:rPr lang="en-US" altLang="ko-KR" sz="3600" dirty="0"/>
              <a:t>Neural Networks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75731" y="5549709"/>
                <a:ext cx="8179902" cy="876704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2400" dirty="0" smtClean="0"/>
                  <a:t> </a:t>
                </a:r>
                <a:r>
                  <a:rPr lang="en-US" altLang="ko-KR" sz="2400" b="0" dirty="0" smtClean="0"/>
                  <a:t>the input at time step 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sz="24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:</a:t>
                </a:r>
                <a:r>
                  <a:rPr lang="en-US" altLang="ko-KR" sz="2400" b="0" dirty="0" smtClean="0"/>
                  <a:t> the hidden state at time 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sz="24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400" dirty="0"/>
                  <a:t>:</a:t>
                </a:r>
                <a:r>
                  <a:rPr lang="en-US" altLang="ko-KR" sz="2400" b="0" dirty="0"/>
                  <a:t> the </a:t>
                </a:r>
                <a:r>
                  <a:rPr lang="en-US" altLang="ko-KR" sz="2400" b="0" dirty="0" smtClean="0"/>
                  <a:t>output </a:t>
                </a:r>
                <a:r>
                  <a:rPr lang="en-US" altLang="ko-KR" sz="2400" b="0" dirty="0"/>
                  <a:t>state at time </a:t>
                </a:r>
                <a14:m>
                  <m:oMath xmlns:m="http://schemas.openxmlformats.org/officeDocument/2006/math">
                    <m:r>
                      <a:rPr lang="en-US" altLang="ko-KR" sz="2400" b="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sz="2400" b="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5731" y="5549709"/>
                <a:ext cx="8179902" cy="876704"/>
              </a:xfrm>
              <a:blipFill rotWithShape="0">
                <a:blip r:embed="rId3"/>
                <a:stretch>
                  <a:fillRect l="-1043" t="-9722" b="-68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내용 개체 틀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512" y="2455063"/>
            <a:ext cx="7879543" cy="309464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3</a:t>
            </a:fld>
            <a:endParaRPr 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75731" y="1880689"/>
            <a:ext cx="8179902" cy="876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RNN has an internal memory to process sequences of inputs.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0460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236442" y="322859"/>
            <a:ext cx="11674998" cy="13255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 smtClean="0"/>
              <a:t>Overall Procedure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02214" y="1830387"/>
                <a:ext cx="61722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Initialization</a:t>
                </a:r>
              </a:p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Forward Propagation</a:t>
                </a:r>
              </a:p>
              <a:p>
                <a:pPr marL="742950" lvl="2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sSub>
                          <m:sSubPr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8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Calculating the loss</a:t>
                </a:r>
              </a:p>
              <a:p>
                <a:pPr marL="742950" lvl="2" indent="-342900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16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600" dirty="0"/>
                  <a:t> 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Stochastic Gradient Descent (SGD)</a:t>
                </a:r>
              </a:p>
              <a:p>
                <a:pPr marL="742950" lvl="2" indent="-342900"/>
                <a:r>
                  <a:rPr lang="en-US" altLang="ko-KR" dirty="0" smtClean="0"/>
                  <a:t>Push the parameters into a direction that reduced the error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Back Propagation Through Time (BPTT)</a:t>
                </a:r>
              </a:p>
              <a:p>
                <a:pPr lvl="1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Long-term dependencies</a:t>
                </a:r>
              </a:p>
              <a:p>
                <a:pPr lvl="1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2214" y="1830387"/>
                <a:ext cx="6172200" cy="4525963"/>
              </a:xfrm>
              <a:blipFill rotWithShape="0">
                <a:blip r:embed="rId3"/>
                <a:stretch>
                  <a:fillRect l="-1777" t="-2153" r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오른쪽 화살표 10"/>
          <p:cNvSpPr/>
          <p:nvPr/>
        </p:nvSpPr>
        <p:spPr>
          <a:xfrm rot="5400000">
            <a:off x="7928283" y="3603037"/>
            <a:ext cx="3751345" cy="2351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으로 구부러진 화살표 5"/>
          <p:cNvSpPr/>
          <p:nvPr/>
        </p:nvSpPr>
        <p:spPr>
          <a:xfrm>
            <a:off x="10621162" y="3162666"/>
            <a:ext cx="522514" cy="1288868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2379" y="5762056"/>
            <a:ext cx="1944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 Propagation</a:t>
            </a:r>
            <a:endParaRPr lang="en-US" altLang="ko-KR" dirty="0"/>
          </a:p>
          <a:p>
            <a:r>
              <a:rPr lang="en-US" altLang="ko-KR" dirty="0"/>
              <a:t>Through Time (BPTT)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8288947" y="4199979"/>
            <a:ext cx="1217683" cy="165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3025" y="1830987"/>
            <a:ext cx="328800" cy="376528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236442" y="322859"/>
            <a:ext cx="11674998" cy="13255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/>
              <a:t>Vanishing </a:t>
            </a:r>
            <a:r>
              <a:rPr lang="en-US" altLang="ko-KR" sz="3600" dirty="0" smtClean="0"/>
              <a:t>Gradient Over Time</a:t>
            </a:r>
            <a:endParaRPr 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33" y="1935127"/>
            <a:ext cx="5816475" cy="179033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Standard </a:t>
            </a:r>
            <a:r>
              <a:rPr lang="en-US" altLang="ko-KR" dirty="0" smtClean="0"/>
              <a:t>RNN</a:t>
            </a:r>
          </a:p>
          <a:p>
            <a:pPr lvl="1"/>
            <a:r>
              <a:rPr lang="en-US" altLang="ko-KR" dirty="0" smtClean="0"/>
              <a:t>The sensitivity of the input values</a:t>
            </a:r>
            <a:br>
              <a:rPr lang="en-US" altLang="ko-KR" dirty="0" smtClean="0"/>
            </a:br>
            <a:r>
              <a:rPr lang="en-US" altLang="ko-KR" dirty="0" smtClean="0"/>
              <a:t>decays over time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 smtClean="0"/>
              <a:t>network forgets the previous input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466" y="1933174"/>
            <a:ext cx="5192288" cy="2029226"/>
          </a:xfrm>
          <a:prstGeom prst="rect">
            <a:avLst/>
          </a:prstGeom>
          <a:ln w="19050">
            <a:solidFill>
              <a:srgbClr val="EA12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465" y="4247152"/>
            <a:ext cx="5192288" cy="2067732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467832" y="4279316"/>
            <a:ext cx="5816475" cy="203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Long-Short Term Memory (LSTM) </a:t>
            </a:r>
            <a:endParaRPr lang="en-US" altLang="ko-KR" baseline="30000" dirty="0" smtClean="0"/>
          </a:p>
          <a:p>
            <a:pPr lvl="1"/>
            <a:r>
              <a:rPr lang="en-US" altLang="ko-KR" dirty="0" smtClean="0"/>
              <a:t>The cell remember the input as long as </a:t>
            </a:r>
            <a:br>
              <a:rPr lang="en-US" altLang="ko-KR" dirty="0" smtClean="0"/>
            </a:br>
            <a:r>
              <a:rPr lang="en-US" altLang="ko-KR" dirty="0" smtClean="0"/>
              <a:t>it wants</a:t>
            </a:r>
          </a:p>
          <a:p>
            <a:pPr lvl="1"/>
            <a:r>
              <a:rPr lang="en-US" altLang="ko-KR" dirty="0" smtClean="0"/>
              <a:t>The output can be used anytime it wants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2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36442" y="322859"/>
            <a:ext cx="11674998" cy="13255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/>
              <a:t>Design Patterns for RNN</a:t>
            </a:r>
            <a:endParaRPr lang="en-US" sz="3600" dirty="0"/>
          </a:p>
        </p:txBody>
      </p:sp>
      <p:pic>
        <p:nvPicPr>
          <p:cNvPr id="1026" name="Picture 2" descr="http://karpathy.github.io/assets/rnn/diag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61" y="1882884"/>
            <a:ext cx="8646079" cy="27063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776563"/>
              </p:ext>
            </p:extLst>
          </p:nvPr>
        </p:nvGraphicFramePr>
        <p:xfrm>
          <a:off x="1771588" y="4864425"/>
          <a:ext cx="8647452" cy="1828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82484">
                  <a:extLst>
                    <a:ext uri="{9D8B030D-6E8A-4147-A177-3AD203B41FA5}">
                      <a16:colId xmlns:a16="http://schemas.microsoft.com/office/drawing/2014/main" xmlns="" val="2903468506"/>
                    </a:ext>
                  </a:extLst>
                </a:gridCol>
                <a:gridCol w="2882484">
                  <a:extLst>
                    <a:ext uri="{9D8B030D-6E8A-4147-A177-3AD203B41FA5}">
                      <a16:colId xmlns:a16="http://schemas.microsoft.com/office/drawing/2014/main" xmlns="" val="2570434373"/>
                    </a:ext>
                  </a:extLst>
                </a:gridCol>
                <a:gridCol w="2882484">
                  <a:extLst>
                    <a:ext uri="{9D8B030D-6E8A-4147-A177-3AD203B41FA5}">
                      <a16:colId xmlns:a16="http://schemas.microsoft.com/office/drawing/2014/main" xmlns="" val="3065830844"/>
                    </a:ext>
                  </a:extLst>
                </a:gridCol>
              </a:tblGrid>
              <a:tr h="245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Task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Input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Output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50093617"/>
                  </a:ext>
                </a:extLst>
              </a:tr>
              <a:tr h="248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Image classification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DC5E5E"/>
                          </a:solidFill>
                          <a:effectLst/>
                        </a:rPr>
                        <a:t>fixed-sized image</a:t>
                      </a:r>
                      <a:endParaRPr lang="ko-KR" altLang="en-US" sz="1400" b="1" dirty="0">
                        <a:solidFill>
                          <a:srgbClr val="DC5E5E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417AED"/>
                          </a:solidFill>
                          <a:effectLst/>
                        </a:rPr>
                        <a:t>fixed-sized class</a:t>
                      </a:r>
                      <a:endParaRPr lang="ko-KR" altLang="en-US" sz="1400" b="1" dirty="0">
                        <a:solidFill>
                          <a:srgbClr val="417AED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0903873"/>
                  </a:ext>
                </a:extLst>
              </a:tr>
              <a:tr h="141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lt"/>
                        </a:rPr>
                        <a:t>Time-series forecasting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DC5E5E"/>
                          </a:solidFill>
                          <a:effectLst/>
                        </a:rPr>
                        <a:t>Sequential data</a:t>
                      </a:r>
                      <a:endParaRPr lang="ko-KR" altLang="en-US" sz="1400" b="1" dirty="0">
                        <a:solidFill>
                          <a:srgbClr val="DC5E5E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417AED"/>
                          </a:solidFill>
                          <a:effectLst/>
                        </a:rPr>
                        <a:t>prediction</a:t>
                      </a:r>
                      <a:endParaRPr lang="ko-KR" altLang="en-US" sz="1400" b="1" dirty="0">
                        <a:solidFill>
                          <a:srgbClr val="417AED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19651098"/>
                  </a:ext>
                </a:extLst>
              </a:tr>
              <a:tr h="20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Sentiment analysis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DC5E5E"/>
                          </a:solidFill>
                          <a:effectLst/>
                        </a:rPr>
                        <a:t>sentence</a:t>
                      </a:r>
                      <a:endParaRPr lang="ko-KR" altLang="en-US" sz="1400" b="1" dirty="0">
                        <a:solidFill>
                          <a:srgbClr val="DC5E5E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417AED"/>
                          </a:solidFill>
                          <a:effectLst/>
                        </a:rPr>
                        <a:t>positive or negative sentiment</a:t>
                      </a:r>
                      <a:endParaRPr lang="ko-KR" altLang="en-US" sz="1400" b="1" dirty="0">
                        <a:solidFill>
                          <a:srgbClr val="417AED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90917760"/>
                  </a:ext>
                </a:extLst>
              </a:tr>
              <a:tr h="24514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Machine translation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DC5E5E"/>
                          </a:solidFill>
                          <a:effectLst/>
                        </a:rPr>
                        <a:t>sentence in English </a:t>
                      </a:r>
                      <a:endParaRPr lang="ko-KR" altLang="en-US" sz="1400" b="1" dirty="0">
                        <a:solidFill>
                          <a:srgbClr val="DC5E5E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417AED"/>
                          </a:solidFill>
                          <a:effectLst/>
                        </a:rPr>
                        <a:t>sentence in French</a:t>
                      </a:r>
                      <a:endParaRPr lang="ko-KR" altLang="en-US" sz="1400" b="1" dirty="0">
                        <a:solidFill>
                          <a:srgbClr val="417AED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23918720"/>
                  </a:ext>
                </a:extLst>
              </a:tr>
              <a:tr h="245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Video classification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DC5E5E"/>
                          </a:solidFill>
                          <a:effectLst/>
                        </a:rPr>
                        <a:t>video sequence </a:t>
                      </a:r>
                      <a:endParaRPr lang="ko-KR" altLang="en-US" sz="1400" b="1" dirty="0">
                        <a:solidFill>
                          <a:srgbClr val="DC5E5E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417AED"/>
                          </a:solidFill>
                          <a:effectLst/>
                        </a:rPr>
                        <a:t>label each frame</a:t>
                      </a:r>
                      <a:endParaRPr lang="ko-KR" altLang="en-US" sz="1400" b="1" dirty="0" smtClean="0">
                        <a:solidFill>
                          <a:srgbClr val="417AED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1350937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71588" y="5186149"/>
            <a:ext cx="8647452" cy="280937"/>
          </a:xfrm>
          <a:prstGeom prst="rect">
            <a:avLst/>
          </a:prstGeom>
          <a:solidFill>
            <a:schemeClr val="lt1">
              <a:alpha val="89000"/>
            </a:schemeClr>
          </a:solidFill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71588" y="5775835"/>
            <a:ext cx="8647452" cy="94564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" descr="https://upload.wikimedia.org/wikipedia/en/7/74/TensorFl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21" y="803049"/>
            <a:ext cx="2006566" cy="163535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4321364"/>
            <a:ext cx="3026663" cy="1570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25" y="2558128"/>
            <a:ext cx="2834158" cy="159421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61772" y="635635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fld id="{71E4830E-B8E5-A849-B299-C150F95FFD18}" type="slidenum">
              <a:rPr lang="en-US" smtClean="0"/>
              <a:pPr algn="l"/>
              <a:t>7</a:t>
            </a:fld>
            <a:endParaRPr lang="en-US"/>
          </a:p>
        </p:txBody>
      </p:sp>
      <p:sp>
        <p:nvSpPr>
          <p:cNvPr id="36" name="내용 개체 틀 2"/>
          <p:cNvSpPr>
            <a:spLocks noGrp="1"/>
          </p:cNvSpPr>
          <p:nvPr>
            <p:ph idx="1"/>
          </p:nvPr>
        </p:nvSpPr>
        <p:spPr>
          <a:xfrm>
            <a:off x="5116880" y="2438400"/>
            <a:ext cx="6422848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Software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TensorFlow</a:t>
            </a:r>
            <a:endParaRPr lang="en-US" altLang="ko-K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 dirty="0"/>
              <a:t>Python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Numpy</a:t>
            </a:r>
            <a:r>
              <a:rPr lang="en-US" altLang="ko-KR" sz="20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 dirty="0"/>
              <a:t>Pandas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Data Preparation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 dirty="0"/>
              <a:t>Transform </a:t>
            </a:r>
            <a:r>
              <a:rPr lang="en-US" altLang="ko-KR" sz="2000" dirty="0" smtClean="0"/>
              <a:t>time-series data into batches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Split </a:t>
            </a:r>
            <a:r>
              <a:rPr lang="en-US" altLang="ko-KR" sz="2000" dirty="0" smtClean="0"/>
              <a:t>for </a:t>
            </a:r>
            <a:r>
              <a:rPr lang="en-US" altLang="ko-KR" sz="2000" dirty="0"/>
              <a:t>training and validation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116878" y="629266"/>
            <a:ext cx="6422849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6442" y="322859"/>
            <a:ext cx="11674998" cy="13255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Evaluation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141" y="2080806"/>
            <a:ext cx="10515600" cy="3745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ea typeface="Cambria Math"/>
              </a:rPr>
              <a:t>Advantages</a:t>
            </a:r>
            <a:endParaRPr lang="en-US" dirty="0">
              <a:ea typeface="Cambria Math"/>
            </a:endParaRPr>
          </a:p>
          <a:p>
            <a:pPr lvl="1"/>
            <a:r>
              <a:rPr lang="en-US" sz="2800" dirty="0">
                <a:ea typeface="Cambria Math"/>
              </a:rPr>
              <a:t>Suitable </a:t>
            </a:r>
            <a:r>
              <a:rPr lang="en-US" sz="2800" dirty="0" smtClean="0">
                <a:ea typeface="Cambria Math"/>
              </a:rPr>
              <a:t>for </a:t>
            </a:r>
            <a:r>
              <a:rPr lang="en-US" altLang="zh-CN" sz="2800" dirty="0" smtClean="0">
                <a:ea typeface="Cambria Math"/>
              </a:rPr>
              <a:t>sequential data</a:t>
            </a:r>
            <a:endParaRPr lang="en-US" sz="2800" dirty="0">
              <a:ea typeface="Cambria Math"/>
            </a:endParaRPr>
          </a:p>
          <a:p>
            <a:pPr lvl="1"/>
            <a:r>
              <a:rPr lang="en-US" sz="2800" smtClean="0">
                <a:ea typeface="Cambria Math"/>
              </a:rPr>
              <a:t>Highly accurate with </a:t>
            </a:r>
            <a:r>
              <a:rPr lang="en-US" sz="2800" dirty="0" smtClean="0">
                <a:ea typeface="Cambria Math"/>
              </a:rPr>
              <a:t>proper configuration</a:t>
            </a:r>
          </a:p>
          <a:p>
            <a:pPr lvl="1"/>
            <a:endParaRPr lang="en-US" sz="2800" dirty="0" smtClean="0">
              <a:ea typeface="Cambria Math"/>
            </a:endParaRPr>
          </a:p>
          <a:p>
            <a:pPr marL="0" indent="0">
              <a:buNone/>
            </a:pPr>
            <a:r>
              <a:rPr lang="en-US" dirty="0" smtClean="0">
                <a:ea typeface="Cambria Math"/>
              </a:rPr>
              <a:t>Disadvantages</a:t>
            </a:r>
            <a:endParaRPr lang="en-US" sz="2800" dirty="0" smtClean="0">
              <a:ea typeface="Cambria Math"/>
            </a:endParaRPr>
          </a:p>
          <a:p>
            <a:pPr lvl="1"/>
            <a:r>
              <a:rPr lang="en-US" sz="2800" dirty="0" smtClean="0">
                <a:ea typeface="Cambria Math"/>
              </a:rPr>
              <a:t>Requires more training time and computation power</a:t>
            </a:r>
          </a:p>
          <a:p>
            <a:pPr lvl="1"/>
            <a:r>
              <a:rPr lang="en-US" sz="2800" dirty="0" smtClean="0">
                <a:ea typeface="Cambria Math"/>
              </a:rPr>
              <a:t>Tuning parameters is not straightforward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3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Hyper-parameter Tuning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2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3254</TotalTime>
  <Words>701</Words>
  <Application>Microsoft Macintosh PowerPoint</Application>
  <PresentationFormat>Widescreen</PresentationFormat>
  <Paragraphs>221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Calibri</vt:lpstr>
      <vt:lpstr>Calibri Light</vt:lpstr>
      <vt:lpstr>Cambria Math</vt:lpstr>
      <vt:lpstr>Consolas</vt:lpstr>
      <vt:lpstr>DengXian Light</vt:lpstr>
      <vt:lpstr>Gill Sans MT</vt:lpstr>
      <vt:lpstr>Mangal</vt:lpstr>
      <vt:lpstr>Wingdings</vt:lpstr>
      <vt:lpstr>맑은 고딕</vt:lpstr>
      <vt:lpstr>Arial</vt:lpstr>
      <vt:lpstr>Office Theme</vt:lpstr>
      <vt:lpstr>Recurrent Neural Networks (RNN)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Hyper-parameter Tuning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Slides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#KAMATH SHANTANU ARUN#</dc:creator>
  <cp:lastModifiedBy>You Zhou</cp:lastModifiedBy>
  <cp:revision>87</cp:revision>
  <dcterms:created xsi:type="dcterms:W3CDTF">2017-07-10T23:27:01Z</dcterms:created>
  <dcterms:modified xsi:type="dcterms:W3CDTF">2017-07-14T03:30:52Z</dcterms:modified>
</cp:coreProperties>
</file>