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78" r:id="rId5"/>
    <p:sldId id="266" r:id="rId6"/>
    <p:sldId id="268" r:id="rId7"/>
    <p:sldId id="270" r:id="rId8"/>
    <p:sldId id="279" r:id="rId9"/>
    <p:sldId id="280" r:id="rId10"/>
    <p:sldId id="281" r:id="rId11"/>
    <p:sldId id="271" r:id="rId12"/>
    <p:sldId id="282" r:id="rId13"/>
    <p:sldId id="283" r:id="rId14"/>
    <p:sldId id="284" r:id="rId15"/>
    <p:sldId id="288" r:id="rId16"/>
    <p:sldId id="289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72D-6D20-422B-9940-E96BE553A3BF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DD0D-D1D2-478F-92E6-6FE3F8D3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3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2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2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8D5B-4CBE-4E5A-9406-EAB9AACB5F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8BAD-EEE6-4CB6-B525-1A9A3355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Machine Learning Models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5800" y="2362200"/>
            <a:ext cx="1828800" cy="2590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3581400" y="2417806"/>
            <a:ext cx="1524000" cy="22098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3733800" y="2570206"/>
            <a:ext cx="1524000" cy="2209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/>
          <p:cNvSpPr/>
          <p:nvPr/>
        </p:nvSpPr>
        <p:spPr>
          <a:xfrm>
            <a:off x="3886200" y="2755556"/>
            <a:ext cx="1524000" cy="236220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90800" y="3657600"/>
            <a:ext cx="990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4497" y="2481649"/>
            <a:ext cx="1894703" cy="228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486400" y="2734961"/>
            <a:ext cx="1371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486399" y="4706483"/>
            <a:ext cx="1381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2362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Parameters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479911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Objective Metric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44743" y="353918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Better Models</a:t>
            </a:r>
            <a:endParaRPr lang="en-US" sz="1400" dirty="0"/>
          </a:p>
        </p:txBody>
      </p:sp>
      <p:sp>
        <p:nvSpPr>
          <p:cNvPr id="15" name="Curved Right Arrow 14"/>
          <p:cNvSpPr/>
          <p:nvPr/>
        </p:nvSpPr>
        <p:spPr>
          <a:xfrm>
            <a:off x="5664542" y="3297605"/>
            <a:ext cx="533400" cy="11141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0800000">
            <a:off x="6172200" y="3284218"/>
            <a:ext cx="533400" cy="10591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Global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Optimize object function</a:t>
            </a:r>
          </a:p>
          <a:p>
            <a:pPr lvl="1"/>
            <a:r>
              <a:rPr lang="en-US" dirty="0" smtClean="0"/>
              <a:t>Loss, Accuracy, Likelihood </a:t>
            </a:r>
            <a:endParaRPr lang="en-US" dirty="0"/>
          </a:p>
          <a:p>
            <a:r>
              <a:rPr lang="en-US" dirty="0" smtClean="0"/>
              <a:t>Given parameters</a:t>
            </a:r>
          </a:p>
          <a:p>
            <a:pPr lvl="1"/>
            <a:r>
              <a:rPr lang="en-US" dirty="0" smtClean="0"/>
              <a:t>Hyper-parameters, feature parameters</a:t>
            </a:r>
          </a:p>
          <a:p>
            <a:r>
              <a:rPr lang="en-US" dirty="0" smtClean="0"/>
              <a:t>Find the best hyper-parameters</a:t>
            </a:r>
          </a:p>
          <a:p>
            <a:pPr lvl="1"/>
            <a:r>
              <a:rPr lang="en-US" dirty="0" smtClean="0"/>
              <a:t>Sample function as few times as possible</a:t>
            </a:r>
          </a:p>
          <a:p>
            <a:pPr lvl="1"/>
            <a:r>
              <a:rPr lang="en-US" dirty="0" smtClean="0"/>
              <a:t>Training on big data is expensive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76800"/>
            <a:ext cx="2929400" cy="16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Gaussian Process (GP) with points sampled so far</a:t>
            </a:r>
          </a:p>
          <a:p>
            <a:r>
              <a:rPr lang="en-US" dirty="0" smtClean="0"/>
              <a:t>2. Optimize the fit of the GP (covariance hyper-parameters)</a:t>
            </a:r>
          </a:p>
          <a:p>
            <a:r>
              <a:rPr lang="en-US" dirty="0" smtClean="0"/>
              <a:t>3. Find the point(s) of the highest Expected Improvement within parameter domain</a:t>
            </a:r>
          </a:p>
          <a:p>
            <a:r>
              <a:rPr lang="en-US" dirty="0" smtClean="0"/>
              <a:t>4. Return optimal next best point(s) to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220200" cy="381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9" y="-9525"/>
            <a:ext cx="8191372" cy="334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45656"/>
            <a:ext cx="8385371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0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0" y="152400"/>
            <a:ext cx="8141730" cy="328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7" y="3440691"/>
            <a:ext cx="8156018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5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1752600"/>
            <a:ext cx="9448801" cy="20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20940"/>
            <a:ext cx="3768824" cy="29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2514601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verfit</a:t>
            </a:r>
            <a:r>
              <a:rPr lang="en-US" dirty="0" smtClean="0"/>
              <a:t>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14750" y="1295400"/>
            <a:ext cx="25146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Good fit			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10400" y="1295400"/>
            <a:ext cx="25146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underfit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97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</a:t>
            </a:r>
            <a:r>
              <a:rPr lang="en-US" dirty="0" smtClean="0"/>
              <a:t>Optimization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Fast</a:t>
            </a:r>
            <a:endParaRPr lang="en-US" dirty="0" smtClean="0"/>
          </a:p>
          <a:p>
            <a:pPr lvl="1"/>
            <a:r>
              <a:rPr lang="en-US" dirty="0" smtClean="0"/>
              <a:t>Quickly optimize objective function</a:t>
            </a:r>
            <a:endParaRPr lang="en-US" dirty="0"/>
          </a:p>
          <a:p>
            <a:r>
              <a:rPr lang="en-US" dirty="0" smtClean="0"/>
              <a:t>Customizable</a:t>
            </a:r>
            <a:endParaRPr lang="en-US" dirty="0" smtClean="0"/>
          </a:p>
          <a:p>
            <a:pPr lvl="1"/>
            <a:r>
              <a:rPr lang="en-US" dirty="0" smtClean="0"/>
              <a:t>Parameters, iterations</a:t>
            </a:r>
            <a:endParaRPr lang="en-US" dirty="0" smtClean="0"/>
          </a:p>
          <a:p>
            <a:r>
              <a:rPr lang="en-US" dirty="0" smtClean="0"/>
              <a:t>More confident in tuning</a:t>
            </a:r>
          </a:p>
          <a:p>
            <a:r>
              <a:rPr lang="en-US" dirty="0" smtClean="0"/>
              <a:t>Integrated into our framework</a:t>
            </a:r>
          </a:p>
        </p:txBody>
      </p:sp>
    </p:spTree>
    <p:extLst>
      <p:ext uri="{BB962C8B-B14F-4D97-AF65-F5344CB8AC3E}">
        <p14:creationId xmlns:p14="http://schemas.microsoft.com/office/powerpoint/2010/main" val="3081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4" y="832757"/>
            <a:ext cx="4002450" cy="544557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Neural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Inputs and outputs are independent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47287" y="832757"/>
            <a:ext cx="4002450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9930F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▫"/>
              <a:defRPr sz="1600" kern="1200">
                <a:solidFill>
                  <a:srgbClr val="312F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◦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9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/>
              <a:t>Recurrent</a:t>
            </a:r>
            <a:r>
              <a:rPr lang="en-US" altLang="ko-KR" dirty="0" smtClean="0"/>
              <a:t> Neural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Sequential inputs and outputs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6418" y="2345240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1057875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75" y="4385030"/>
                <a:ext cx="368372" cy="399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505927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27" y="4385030"/>
                <a:ext cx="368372" cy="3997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53979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79" y="4385030"/>
                <a:ext cx="368372" cy="399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073700" y="1502725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00" y="1502725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1739794" y="3381896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94" y="3381896"/>
                <a:ext cx="368372" cy="3997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1291742" y="3381896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42" y="3381896"/>
                <a:ext cx="368372" cy="3997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/>
          <p:cNvCxnSpPr>
            <a:stCxn id="10" idx="0"/>
            <a:endCxn id="22" idx="4"/>
          </p:cNvCxnSpPr>
          <p:nvPr/>
        </p:nvCxnSpPr>
        <p:spPr>
          <a:xfrm flipV="1">
            <a:off x="1242061" y="3781681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0"/>
            <a:endCxn id="22" idx="4"/>
          </p:cNvCxnSpPr>
          <p:nvPr/>
        </p:nvCxnSpPr>
        <p:spPr>
          <a:xfrm flipH="1" flipV="1">
            <a:off x="1475928" y="3781681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0"/>
            <a:endCxn id="22" idx="4"/>
          </p:cNvCxnSpPr>
          <p:nvPr/>
        </p:nvCxnSpPr>
        <p:spPr>
          <a:xfrm flipH="1" flipV="1">
            <a:off x="1475928" y="3781681"/>
            <a:ext cx="66223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0"/>
            <a:endCxn id="21" idx="4"/>
          </p:cNvCxnSpPr>
          <p:nvPr/>
        </p:nvCxnSpPr>
        <p:spPr>
          <a:xfrm flipV="1">
            <a:off x="1242061" y="3781681"/>
            <a:ext cx="68191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0"/>
            <a:endCxn id="21" idx="4"/>
          </p:cNvCxnSpPr>
          <p:nvPr/>
        </p:nvCxnSpPr>
        <p:spPr>
          <a:xfrm flipV="1">
            <a:off x="1690113" y="3781681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0"/>
            <a:endCxn id="21" idx="4"/>
          </p:cNvCxnSpPr>
          <p:nvPr/>
        </p:nvCxnSpPr>
        <p:spPr>
          <a:xfrm flipH="1" flipV="1">
            <a:off x="1923980" y="3781681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/>
              <p:cNvSpPr/>
              <p:nvPr/>
            </p:nvSpPr>
            <p:spPr>
              <a:xfrm>
                <a:off x="1749204" y="2514393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1" name="타원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04" y="2514393"/>
                <a:ext cx="368372" cy="3997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/>
              <p:cNvSpPr/>
              <p:nvPr/>
            </p:nvSpPr>
            <p:spPr>
              <a:xfrm>
                <a:off x="1301152" y="2514393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2" name="타원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52" y="2514393"/>
                <a:ext cx="368372" cy="3997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/>
          <p:cNvCxnSpPr>
            <a:stCxn id="72" idx="0"/>
            <a:endCxn id="19" idx="4"/>
          </p:cNvCxnSpPr>
          <p:nvPr/>
        </p:nvCxnSpPr>
        <p:spPr>
          <a:xfrm flipH="1" flipV="1">
            <a:off x="1257886" y="1902510"/>
            <a:ext cx="227452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1" idx="0"/>
            <a:endCxn id="19" idx="4"/>
          </p:cNvCxnSpPr>
          <p:nvPr/>
        </p:nvCxnSpPr>
        <p:spPr>
          <a:xfrm flipH="1" flipV="1">
            <a:off x="1257886" y="1902510"/>
            <a:ext cx="675504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타원 75"/>
              <p:cNvSpPr/>
              <p:nvPr/>
            </p:nvSpPr>
            <p:spPr>
              <a:xfrm>
                <a:off x="1548907" y="1497604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6" name="타원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07" y="1497604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/>
              <p:cNvSpPr/>
              <p:nvPr/>
            </p:nvSpPr>
            <p:spPr>
              <a:xfrm>
                <a:off x="2024114" y="1499895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7" name="타원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14" y="1499895"/>
                <a:ext cx="368372" cy="39978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/>
          <p:cNvCxnSpPr>
            <a:stCxn id="72" idx="0"/>
            <a:endCxn id="76" idx="4"/>
          </p:cNvCxnSpPr>
          <p:nvPr/>
        </p:nvCxnSpPr>
        <p:spPr>
          <a:xfrm flipV="1">
            <a:off x="1485338" y="1897389"/>
            <a:ext cx="247755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2" idx="0"/>
            <a:endCxn id="77" idx="4"/>
          </p:cNvCxnSpPr>
          <p:nvPr/>
        </p:nvCxnSpPr>
        <p:spPr>
          <a:xfrm flipV="1">
            <a:off x="1485338" y="1899680"/>
            <a:ext cx="722962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1" idx="0"/>
            <a:endCxn id="76" idx="4"/>
          </p:cNvCxnSpPr>
          <p:nvPr/>
        </p:nvCxnSpPr>
        <p:spPr>
          <a:xfrm flipH="1" flipV="1">
            <a:off x="1733093" y="1897389"/>
            <a:ext cx="200297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1" idx="0"/>
            <a:endCxn id="77" idx="4"/>
          </p:cNvCxnSpPr>
          <p:nvPr/>
        </p:nvCxnSpPr>
        <p:spPr>
          <a:xfrm flipV="1">
            <a:off x="1933390" y="1899680"/>
            <a:ext cx="274910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806795" y="2312288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4696097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97" y="4352078"/>
                <a:ext cx="652593" cy="399785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5391289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89" y="4352078"/>
                <a:ext cx="652593" cy="39978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6078242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42" y="4352078"/>
                <a:ext cx="652593" cy="399785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/>
              <p:cNvSpPr/>
              <p:nvPr/>
            </p:nvSpPr>
            <p:spPr>
              <a:xfrm>
                <a:off x="4741584" y="1469773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3" name="타원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84" y="1469773"/>
                <a:ext cx="593266" cy="399785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94"/>
              <p:cNvSpPr/>
              <p:nvPr/>
            </p:nvSpPr>
            <p:spPr>
              <a:xfrm>
                <a:off x="5676647" y="334894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5" name="타원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47" y="3348944"/>
                <a:ext cx="368372" cy="3997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/>
              <p:cNvSpPr/>
              <p:nvPr/>
            </p:nvSpPr>
            <p:spPr>
              <a:xfrm>
                <a:off x="5228595" y="334894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6" name="타원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95" y="3348944"/>
                <a:ext cx="368372" cy="3997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/>
          <p:cNvCxnSpPr>
            <a:stCxn id="89" idx="0"/>
            <a:endCxn id="96" idx="4"/>
          </p:cNvCxnSpPr>
          <p:nvPr/>
        </p:nvCxnSpPr>
        <p:spPr>
          <a:xfrm flipV="1">
            <a:off x="5022394" y="3748729"/>
            <a:ext cx="39038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0" idx="0"/>
            <a:endCxn id="96" idx="4"/>
          </p:cNvCxnSpPr>
          <p:nvPr/>
        </p:nvCxnSpPr>
        <p:spPr>
          <a:xfrm flipH="1" flipV="1">
            <a:off x="5412781" y="3748729"/>
            <a:ext cx="30480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1" idx="0"/>
            <a:endCxn id="96" idx="4"/>
          </p:cNvCxnSpPr>
          <p:nvPr/>
        </p:nvCxnSpPr>
        <p:spPr>
          <a:xfrm flipH="1" flipV="1">
            <a:off x="5412781" y="3748729"/>
            <a:ext cx="991758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9" idx="0"/>
            <a:endCxn id="95" idx="4"/>
          </p:cNvCxnSpPr>
          <p:nvPr/>
        </p:nvCxnSpPr>
        <p:spPr>
          <a:xfrm flipV="1">
            <a:off x="5022394" y="3748729"/>
            <a:ext cx="83843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0" idx="0"/>
            <a:endCxn id="95" idx="4"/>
          </p:cNvCxnSpPr>
          <p:nvPr/>
        </p:nvCxnSpPr>
        <p:spPr>
          <a:xfrm flipV="1">
            <a:off x="5717586" y="3748729"/>
            <a:ext cx="14324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1" idx="0"/>
            <a:endCxn id="95" idx="4"/>
          </p:cNvCxnSpPr>
          <p:nvPr/>
        </p:nvCxnSpPr>
        <p:spPr>
          <a:xfrm flipH="1" flipV="1">
            <a:off x="5860833" y="3748729"/>
            <a:ext cx="543706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타원 108"/>
              <p:cNvSpPr/>
              <p:nvPr/>
            </p:nvSpPr>
            <p:spPr>
              <a:xfrm>
                <a:off x="5669581" y="2481441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9" name="타원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81" y="2481441"/>
                <a:ext cx="368372" cy="39978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/>
              <p:cNvSpPr/>
              <p:nvPr/>
            </p:nvSpPr>
            <p:spPr>
              <a:xfrm>
                <a:off x="5221529" y="2481441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0" name="타원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29" y="2481441"/>
                <a:ext cx="368372" cy="39978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/>
          <p:cNvCxnSpPr>
            <a:stCxn id="110" idx="0"/>
            <a:endCxn id="93" idx="4"/>
          </p:cNvCxnSpPr>
          <p:nvPr/>
        </p:nvCxnSpPr>
        <p:spPr>
          <a:xfrm flipH="1" flipV="1">
            <a:off x="5038217" y="1869558"/>
            <a:ext cx="367498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9" idx="0"/>
            <a:endCxn id="93" idx="4"/>
          </p:cNvCxnSpPr>
          <p:nvPr/>
        </p:nvCxnSpPr>
        <p:spPr>
          <a:xfrm flipH="1" flipV="1">
            <a:off x="5038217" y="1869558"/>
            <a:ext cx="815550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/>
              <p:cNvSpPr/>
              <p:nvPr/>
            </p:nvSpPr>
            <p:spPr>
              <a:xfrm>
                <a:off x="5381551" y="1464652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3" name="타원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51" y="1464652"/>
                <a:ext cx="593266" cy="399785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타원 113"/>
              <p:cNvSpPr/>
              <p:nvPr/>
            </p:nvSpPr>
            <p:spPr>
              <a:xfrm>
                <a:off x="6013280" y="1466943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4" name="타원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80" y="1466943"/>
                <a:ext cx="593266" cy="399785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110" idx="0"/>
            <a:endCxn id="113" idx="4"/>
          </p:cNvCxnSpPr>
          <p:nvPr/>
        </p:nvCxnSpPr>
        <p:spPr>
          <a:xfrm flipV="1">
            <a:off x="5405715" y="1864437"/>
            <a:ext cx="272469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0" idx="0"/>
            <a:endCxn id="114" idx="4"/>
          </p:cNvCxnSpPr>
          <p:nvPr/>
        </p:nvCxnSpPr>
        <p:spPr>
          <a:xfrm flipV="1">
            <a:off x="5405715" y="1866728"/>
            <a:ext cx="904198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9" idx="0"/>
            <a:endCxn id="113" idx="4"/>
          </p:cNvCxnSpPr>
          <p:nvPr/>
        </p:nvCxnSpPr>
        <p:spPr>
          <a:xfrm flipH="1" flipV="1">
            <a:off x="5678184" y="1864437"/>
            <a:ext cx="175583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09" idx="0"/>
            <a:endCxn id="114" idx="4"/>
          </p:cNvCxnSpPr>
          <p:nvPr/>
        </p:nvCxnSpPr>
        <p:spPr>
          <a:xfrm flipV="1">
            <a:off x="5853767" y="1866728"/>
            <a:ext cx="456146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41905" y="1503422"/>
            <a:ext cx="1241292" cy="3247514"/>
          </a:xfrm>
          <a:prstGeom prst="rect">
            <a:avLst/>
          </a:prstGeom>
        </p:spPr>
      </p:pic>
      <p:cxnSp>
        <p:nvCxnSpPr>
          <p:cNvPr id="121" name="직선 연결선 120"/>
          <p:cNvCxnSpPr/>
          <p:nvPr/>
        </p:nvCxnSpPr>
        <p:spPr>
          <a:xfrm>
            <a:off x="4333104" y="767444"/>
            <a:ext cx="0" cy="564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91" y="2584597"/>
            <a:ext cx="1042198" cy="10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5419" y="1576758"/>
            <a:ext cx="283986" cy="3252093"/>
          </a:xfrm>
          <a:prstGeom prst="rect">
            <a:avLst/>
          </a:prstGeom>
        </p:spPr>
      </p:pic>
      <p:sp>
        <p:nvSpPr>
          <p:cNvPr id="61" name="왼쪽으로 구부러진 화살표 60"/>
          <p:cNvSpPr/>
          <p:nvPr/>
        </p:nvSpPr>
        <p:spPr>
          <a:xfrm>
            <a:off x="8164208" y="2461262"/>
            <a:ext cx="568841" cy="128886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432487" y="0"/>
            <a:ext cx="8016141" cy="767444"/>
          </a:xfrm>
        </p:spPr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b="0" dirty="0" smtClean="0"/>
                  <a:t>the input at time step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 smtClean="0"/>
                  <a:t>:</a:t>
                </a:r>
                <a:r>
                  <a:rPr lang="en-US" altLang="ko-KR" b="0" dirty="0" smtClean="0"/>
                  <a:t> the hidden state at time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  <a:r>
                  <a:rPr lang="en-US" altLang="ko-KR" b="0" dirty="0"/>
                  <a:t> the </a:t>
                </a:r>
                <a:r>
                  <a:rPr lang="en-US" altLang="ko-KR" b="0" dirty="0" smtClean="0"/>
                  <a:t>output </a:t>
                </a:r>
                <a:r>
                  <a:rPr lang="en-US" altLang="ko-KR" b="0" dirty="0"/>
                  <a:t>state at time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7" y="1137820"/>
            <a:ext cx="7712364" cy="309464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673" y="6179480"/>
            <a:ext cx="848269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Image from WILDML.com: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“RECURRENT </a:t>
            </a:r>
            <a:r>
              <a:rPr lang="en-US" altLang="ko-KR" sz="1200" dirty="0"/>
              <a:t>NEURAL NETWORKS TUTORIAL, PART 1 – INTRODUCTION TO </a:t>
            </a:r>
            <a:r>
              <a:rPr lang="en-US" altLang="ko-KR" sz="1200" dirty="0" smtClean="0"/>
              <a:t>RNNS”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45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 (RNN)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1722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Initialization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Forward Propagation</a:t>
                </a:r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Calculating the loss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Stochastic Gradient Descent (SGD)</a:t>
                </a:r>
              </a:p>
              <a:p>
                <a:pPr marL="742950" lvl="2" indent="-342900"/>
                <a:r>
                  <a:rPr lang="en-US" altLang="ko-KR" dirty="0" smtClean="0"/>
                  <a:t>Push the parameters into a direction that reduced the error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Backpropagation Through Time (BPTT)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Long-term dependencies</a:t>
                </a:r>
              </a:p>
              <a:p>
                <a:pPr lvl="1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172200" cy="4525963"/>
              </a:xfrm>
              <a:blipFill rotWithShape="1">
                <a:blip r:embed="rId3"/>
                <a:stretch>
                  <a:fillRect l="-1974" t="-35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44" y="1377996"/>
            <a:ext cx="1652159" cy="432243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5400000">
            <a:off x="5498114" y="3421649"/>
            <a:ext cx="3751345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7982629" y="2911110"/>
            <a:ext cx="522514" cy="128886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580311" y="3025832"/>
            <a:ext cx="207819" cy="20781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8297324" y="2784112"/>
            <a:ext cx="207819" cy="20781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8247" y="3025832"/>
            <a:ext cx="194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  <a:p>
            <a:r>
              <a:rPr lang="en-US" altLang="ko-KR" dirty="0" smtClean="0"/>
              <a:t>propagation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7264" y="5716765"/>
            <a:ext cx="194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Backpropagation</a:t>
            </a:r>
          </a:p>
          <a:p>
            <a:r>
              <a:rPr lang="en-US" altLang="ko-KR" dirty="0" smtClean="0"/>
              <a:t>Through Time (BPTT)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356809" y="3555544"/>
            <a:ext cx="816273" cy="17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764946" y="4199978"/>
            <a:ext cx="1217683" cy="16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Vanishing gradient over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67678"/>
            <a:ext cx="4760308" cy="544557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Standard RNN with sigmoid</a:t>
            </a:r>
          </a:p>
          <a:p>
            <a:pPr lvl="1"/>
            <a:r>
              <a:rPr lang="en-US" altLang="ko-KR" dirty="0" smtClean="0"/>
              <a:t>The sensitivity of the input values</a:t>
            </a:r>
            <a:br>
              <a:rPr lang="en-US" altLang="ko-KR" dirty="0" smtClean="0"/>
            </a:br>
            <a:r>
              <a:rPr lang="en-US" altLang="ko-KR" dirty="0" smtClean="0"/>
              <a:t>decays over time</a:t>
            </a:r>
          </a:p>
          <a:p>
            <a:pPr lvl="1"/>
            <a:r>
              <a:rPr lang="en-US" altLang="ko-KR" dirty="0" smtClean="0"/>
              <a:t>The network forgets the previous </a:t>
            </a:r>
            <a:r>
              <a:rPr lang="en-US" altLang="ko-KR" dirty="0" err="1" smtClean="0"/>
              <a:t>inpu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Long-Short Term Memory (LSTM) </a:t>
            </a:r>
            <a:r>
              <a:rPr lang="en-US" altLang="ko-KR" b="0" baseline="30000" dirty="0" smtClean="0"/>
              <a:t>[2]</a:t>
            </a:r>
          </a:p>
          <a:p>
            <a:pPr lvl="1"/>
            <a:r>
              <a:rPr lang="en-US" altLang="ko-KR" dirty="0" smtClean="0"/>
              <a:t>The cell remember the input as long as </a:t>
            </a:r>
            <a:br>
              <a:rPr lang="en-US" altLang="ko-KR" dirty="0" smtClean="0"/>
            </a:br>
            <a:r>
              <a:rPr lang="en-US" altLang="ko-KR" dirty="0" smtClean="0"/>
              <a:t>it wants</a:t>
            </a:r>
          </a:p>
          <a:p>
            <a:pPr lvl="1"/>
            <a:r>
              <a:rPr lang="en-US" altLang="ko-KR" dirty="0" smtClean="0"/>
              <a:t>The output can be used anytime it wants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07" y="1337848"/>
            <a:ext cx="4278515" cy="2346142"/>
          </a:xfrm>
          <a:prstGeom prst="rect">
            <a:avLst/>
          </a:prstGeom>
          <a:ln w="19050">
            <a:solidFill>
              <a:srgbClr val="EA12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85" y="3962400"/>
            <a:ext cx="4278515" cy="235248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2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Ability to choose what to forget and what to memorize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1028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6369188" cy="22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097"/>
            <a:ext cx="904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Patterns for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RNN Sequences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1268201"/>
            <a:ext cx="8646079" cy="2706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Recurrent Neural Networks @JPMorgan Chase &amp; Co.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273" y="6310752"/>
            <a:ext cx="864745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Blog post by A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Karpathy</a:t>
            </a:r>
            <a:r>
              <a:rPr lang="en-US" altLang="ko-KR" sz="1200" dirty="0"/>
              <a:t>. “The Unreasonable Effectiveness of Recurrent Neural Networks” (</a:t>
            </a:r>
            <a:r>
              <a:rPr lang="en-US" altLang="ko-KR" sz="1200" dirty="0" smtClean="0"/>
              <a:t>2015)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36943"/>
              </p:ext>
            </p:extLst>
          </p:nvPr>
        </p:nvGraphicFramePr>
        <p:xfrm>
          <a:off x="248273" y="4212055"/>
          <a:ext cx="864745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2484">
                  <a:extLst>
                    <a:ext uri="{9D8B030D-6E8A-4147-A177-3AD203B41FA5}">
                      <a16:colId xmlns:a16="http://schemas.microsoft.com/office/drawing/2014/main" xmlns="" val="2903468506"/>
                    </a:ext>
                  </a:extLst>
                </a:gridCol>
                <a:gridCol w="2882484">
                  <a:extLst>
                    <a:ext uri="{9D8B030D-6E8A-4147-A177-3AD203B41FA5}">
                      <a16:colId xmlns:a16="http://schemas.microsoft.com/office/drawing/2014/main" xmlns="" val="2570434373"/>
                    </a:ext>
                  </a:extLst>
                </a:gridCol>
                <a:gridCol w="2882484">
                  <a:extLst>
                    <a:ext uri="{9D8B030D-6E8A-4147-A177-3AD203B41FA5}">
                      <a16:colId xmlns:a16="http://schemas.microsoft.com/office/drawing/2014/main" xmlns="" val="3065830844"/>
                    </a:ext>
                  </a:extLst>
                </a:gridCol>
              </a:tblGrid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Task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0093617"/>
                  </a:ext>
                </a:extLst>
              </a:tr>
              <a:tr h="248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Image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fixed-sized image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fixed-sized class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03873"/>
                  </a:ext>
                </a:extLst>
              </a:tr>
              <a:tr h="141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Image captioning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image input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sentence of words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9651098"/>
                  </a:ext>
                </a:extLst>
              </a:tr>
              <a:tr h="20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Sentiment analysis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positive or negative sentiment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091776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Machine translation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 in English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sentence in French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391872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Video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video sequence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label each frame</a:t>
                      </a:r>
                      <a:endParaRPr lang="ko-KR" altLang="en-US" sz="1400" b="1" dirty="0" smtClean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50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Machine Learning is extremely powerful.</a:t>
            </a:r>
          </a:p>
          <a:p>
            <a:r>
              <a:rPr lang="en-US" dirty="0" smtClean="0"/>
              <a:t>Tuning ML systems is extremely non-intuitive.</a:t>
            </a:r>
          </a:p>
          <a:p>
            <a:endParaRPr lang="en-US" dirty="0"/>
          </a:p>
          <a:p>
            <a:r>
              <a:rPr lang="en-US" dirty="0" smtClean="0"/>
              <a:t>“…we still don’t really know why some configurations of deep neural networks work in some cases and not others, let alone having a more or less automatic approach to determining the architectures and the parameters. “</a:t>
            </a:r>
          </a:p>
          <a:p>
            <a:pPr lvl="3"/>
            <a:r>
              <a:rPr lang="en-US" dirty="0" smtClean="0"/>
              <a:t>Xavier </a:t>
            </a:r>
            <a:r>
              <a:rPr lang="en-US" dirty="0" err="1" smtClean="0"/>
              <a:t>Amatriain</a:t>
            </a:r>
            <a:r>
              <a:rPr lang="en-US" dirty="0" smtClean="0"/>
              <a:t>, Director of Research at </a:t>
            </a:r>
            <a:r>
              <a:rPr lang="en-US" dirty="0" err="1" smtClean="0"/>
              <a:t>Quora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582</Words>
  <Application>Microsoft Office PowerPoint</Application>
  <PresentationFormat>On-screen Show (4:3)</PresentationFormat>
  <Paragraphs>172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RNN</vt:lpstr>
      <vt:lpstr>Recurrent Neural Networks</vt:lpstr>
      <vt:lpstr>Recurrent Neural Networks (RNN)</vt:lpstr>
      <vt:lpstr>Recurrent Neural Networks (RNN)</vt:lpstr>
      <vt:lpstr>Vanishing gradient over time</vt:lpstr>
      <vt:lpstr>Long Short-Term Memory (LSTM)</vt:lpstr>
      <vt:lpstr>Design Patterns for RNN</vt:lpstr>
      <vt:lpstr>Hyper-parameter Tuning</vt:lpstr>
      <vt:lpstr>Motivation</vt:lpstr>
      <vt:lpstr>Tuning Machine Learning Models</vt:lpstr>
      <vt:lpstr>Bayesian Global Optimization</vt:lpstr>
      <vt:lpstr>How Does It Work?</vt:lpstr>
      <vt:lpstr>Gaussian Process</vt:lpstr>
      <vt:lpstr>Gaussian Process</vt:lpstr>
      <vt:lpstr>Gaussian Process</vt:lpstr>
      <vt:lpstr>Gaussian Process</vt:lpstr>
      <vt:lpstr>Bayesian Optimization Summary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</dc:title>
  <dc:creator>Zhou, You</dc:creator>
  <cp:lastModifiedBy>Zhou, You</cp:lastModifiedBy>
  <cp:revision>12</cp:revision>
  <dcterms:created xsi:type="dcterms:W3CDTF">2017-07-07T05:51:58Z</dcterms:created>
  <dcterms:modified xsi:type="dcterms:W3CDTF">2017-07-11T13:41:45Z</dcterms:modified>
</cp:coreProperties>
</file>