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888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ADD5403-402B-4B80-B218-A647F4422166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2533F22-DCD9-4082-8DE4-EABFEE54D449}" type="datetimeFigureOut">
              <a:rPr lang="es-MX" smtClean="0"/>
              <a:t>14/01/2025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Concurso Modelización Matemática</a:t>
            </a:r>
            <a:br>
              <a:rPr lang="es-MX" dirty="0" smtClean="0"/>
            </a:br>
            <a:r>
              <a:rPr lang="es-MX" dirty="0" smtClean="0"/>
              <a:t>Problema de Steiner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764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Problema particular: Problema de Fermat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4180"/>
            <a:ext cx="8229600" cy="53062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Dado un </a:t>
            </a:r>
            <a:r>
              <a:rPr lang="en-US" sz="2400" dirty="0" err="1" smtClean="0"/>
              <a:t>triángulo</a:t>
            </a:r>
            <a:r>
              <a:rPr lang="en-US" sz="2400" dirty="0" smtClean="0"/>
              <a:t>, </a:t>
            </a:r>
            <a:r>
              <a:rPr lang="en-US" sz="2400" dirty="0" err="1" smtClean="0"/>
              <a:t>encontrar</a:t>
            </a:r>
            <a:r>
              <a:rPr lang="en-US" sz="2400" dirty="0" smtClean="0"/>
              <a:t>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</a:t>
            </a:r>
            <a:r>
              <a:rPr lang="en-US" sz="2400" dirty="0" err="1" smtClean="0"/>
              <a:t>tal</a:t>
            </a:r>
            <a:r>
              <a:rPr lang="en-US" sz="2400" dirty="0" smtClean="0"/>
              <a:t> que la </a:t>
            </a:r>
            <a:r>
              <a:rPr lang="en-US" sz="2400" dirty="0" err="1" smtClean="0"/>
              <a:t>distancia</a:t>
            </a:r>
            <a:r>
              <a:rPr lang="en-US" sz="2400" dirty="0" smtClean="0"/>
              <a:t> total </a:t>
            </a:r>
            <a:r>
              <a:rPr lang="en-US" sz="2400" dirty="0" err="1" smtClean="0"/>
              <a:t>desde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del </a:t>
            </a:r>
            <a:r>
              <a:rPr lang="en-US" sz="2400" dirty="0" err="1" smtClean="0"/>
              <a:t>triángulo</a:t>
            </a:r>
            <a:r>
              <a:rPr lang="en-US" sz="2400" dirty="0" smtClean="0"/>
              <a:t> hasta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sea la </a:t>
            </a:r>
            <a:r>
              <a:rPr lang="en-US" sz="2400" dirty="0" err="1" smtClean="0"/>
              <a:t>menor</a:t>
            </a:r>
            <a:r>
              <a:rPr lang="en-US" sz="2400" dirty="0" smtClean="0"/>
              <a:t> </a:t>
            </a:r>
            <a:r>
              <a:rPr lang="en-US" sz="2400" dirty="0" err="1" smtClean="0"/>
              <a:t>posible</a:t>
            </a:r>
            <a:r>
              <a:rPr lang="en-US" sz="2400" dirty="0" smtClean="0"/>
              <a:t>. 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caso</a:t>
            </a:r>
            <a:r>
              <a:rPr lang="en-US" sz="2400" dirty="0" smtClean="0"/>
              <a:t> particular del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de Steiner para 3 </a:t>
            </a:r>
            <a:r>
              <a:rPr lang="en-US" sz="2400" dirty="0" err="1" smtClean="0"/>
              <a:t>puntos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El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</a:t>
            </a:r>
            <a:r>
              <a:rPr lang="en-US" sz="2400" dirty="0" err="1" smtClean="0"/>
              <a:t>tiene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solución</a:t>
            </a:r>
            <a:r>
              <a:rPr lang="en-US" sz="2400" dirty="0" smtClean="0"/>
              <a:t> que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construir</a:t>
            </a:r>
            <a:r>
              <a:rPr lang="en-US" sz="2400" dirty="0" smtClean="0"/>
              <a:t> </a:t>
            </a:r>
            <a:r>
              <a:rPr lang="en-US" sz="2400" dirty="0" err="1" smtClean="0"/>
              <a:t>geométricamente</a:t>
            </a:r>
            <a:r>
              <a:rPr lang="en-US" sz="2400" dirty="0" smtClean="0"/>
              <a:t>.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probar</a:t>
            </a:r>
            <a:r>
              <a:rPr lang="en-US" sz="2400" dirty="0" smtClean="0"/>
              <a:t> que el </a:t>
            </a:r>
            <a:r>
              <a:rPr lang="en-US" sz="2400" dirty="0" err="1" smtClean="0"/>
              <a:t>punto</a:t>
            </a:r>
            <a:r>
              <a:rPr lang="en-US" sz="2400" dirty="0" smtClean="0"/>
              <a:t> P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distinto</a:t>
            </a:r>
            <a:r>
              <a:rPr lang="en-US" sz="2400" dirty="0" smtClean="0"/>
              <a:t> a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vértices</a:t>
            </a:r>
            <a:r>
              <a:rPr lang="en-US" sz="2400" dirty="0" smtClean="0"/>
              <a:t> del </a:t>
            </a:r>
            <a:r>
              <a:rPr lang="en-US" sz="2400" dirty="0" err="1" smtClean="0"/>
              <a:t>triángulo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y </a:t>
            </a:r>
            <a:r>
              <a:rPr lang="en-US" sz="2400" dirty="0" err="1" smtClean="0"/>
              <a:t>sólo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todos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ángulos</a:t>
            </a:r>
            <a:r>
              <a:rPr lang="en-US" sz="2400" dirty="0" smtClean="0"/>
              <a:t> del </a:t>
            </a:r>
            <a:r>
              <a:rPr lang="en-US" sz="2400" dirty="0" err="1" smtClean="0"/>
              <a:t>triángulo</a:t>
            </a:r>
            <a:r>
              <a:rPr lang="en-US" sz="2400" dirty="0" smtClean="0"/>
              <a:t> son </a:t>
            </a:r>
            <a:r>
              <a:rPr lang="en-US" sz="2400" dirty="0" err="1" smtClean="0"/>
              <a:t>menores</a:t>
            </a:r>
            <a:r>
              <a:rPr lang="en-US" sz="2400" dirty="0" smtClean="0"/>
              <a:t> a 120 </a:t>
            </a:r>
            <a:r>
              <a:rPr lang="en-US" sz="2400" dirty="0" err="1" smtClean="0"/>
              <a:t>grados</a:t>
            </a:r>
            <a:r>
              <a:rPr lang="en-US" sz="2400" dirty="0" smtClean="0"/>
              <a:t>. Y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</a:t>
            </a:r>
            <a:r>
              <a:rPr lang="en-US" sz="2400" dirty="0" err="1" smtClean="0"/>
              <a:t>probar</a:t>
            </a:r>
            <a:r>
              <a:rPr lang="en-US" sz="2400" dirty="0" smtClean="0"/>
              <a:t> que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ángulos</a:t>
            </a:r>
            <a:r>
              <a:rPr lang="en-US" sz="2400" dirty="0" smtClean="0"/>
              <a:t> de las 3 </a:t>
            </a:r>
            <a:r>
              <a:rPr lang="en-US" sz="2400" dirty="0" err="1" smtClean="0"/>
              <a:t>aristas</a:t>
            </a:r>
            <a:r>
              <a:rPr lang="en-US" sz="2400" dirty="0" smtClean="0"/>
              <a:t> que se </a:t>
            </a:r>
            <a:r>
              <a:rPr lang="en-US" sz="2400" dirty="0" err="1" smtClean="0"/>
              <a:t>unen</a:t>
            </a:r>
            <a:r>
              <a:rPr lang="en-US" sz="2400" dirty="0" smtClean="0"/>
              <a:t> </a:t>
            </a:r>
            <a:r>
              <a:rPr lang="en-US" sz="2400" dirty="0" err="1" smtClean="0"/>
              <a:t>en</a:t>
            </a:r>
            <a:r>
              <a:rPr lang="en-US" sz="2400" dirty="0" smtClean="0"/>
              <a:t> P son </a:t>
            </a:r>
            <a:r>
              <a:rPr lang="en-US" sz="2400" dirty="0" err="1" smtClean="0"/>
              <a:t>siempre</a:t>
            </a:r>
            <a:r>
              <a:rPr lang="en-US" sz="2400" dirty="0" smtClean="0"/>
              <a:t> de 120 </a:t>
            </a:r>
            <a:r>
              <a:rPr lang="en-US" sz="2400" dirty="0" err="1" smtClean="0"/>
              <a:t>grados</a:t>
            </a:r>
            <a:r>
              <a:rPr lang="en-US" sz="2400" dirty="0" smtClean="0"/>
              <a:t>.  </a:t>
            </a: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1"/>
            <a:ext cx="3200400" cy="1865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33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Propiedades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1"/>
                <a:ext cx="8229600" cy="2209799"/>
              </a:xfrm>
            </p:spPr>
            <p:txBody>
              <a:bodyPr>
                <a:normAutofit fontScale="62500" lnSpcReduction="20000"/>
              </a:bodyPr>
              <a:lstStyle/>
              <a:p>
                <a:pPr marL="514350" indent="-514350">
                  <a:buAutoNum type="arabicPeriod"/>
                </a:pPr>
                <a:r>
                  <a:rPr lang="en-US" sz="3400" dirty="0" smtClean="0"/>
                  <a:t>Todos </a:t>
                </a:r>
                <a:r>
                  <a:rPr lang="en-US" sz="3400" dirty="0" err="1" smtClean="0"/>
                  <a:t>los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puntos</a:t>
                </a:r>
                <a:r>
                  <a:rPr lang="en-US" sz="3400" dirty="0" smtClean="0"/>
                  <a:t> de Steiner </a:t>
                </a:r>
                <a:r>
                  <a:rPr lang="en-US" sz="3400" dirty="0" err="1" smtClean="0"/>
                  <a:t>tienen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exactamente</a:t>
                </a:r>
                <a:r>
                  <a:rPr lang="en-US" sz="3400" dirty="0" smtClean="0"/>
                  <a:t> 3 </a:t>
                </a:r>
                <a:r>
                  <a:rPr lang="en-US" sz="3400" dirty="0" err="1" smtClean="0"/>
                  <a:t>aristas</a:t>
                </a:r>
                <a:r>
                  <a:rPr lang="en-US" sz="3400" dirty="0" smtClean="0"/>
                  <a:t>, que se </a:t>
                </a:r>
                <a:r>
                  <a:rPr lang="en-US" sz="3400" dirty="0" err="1" smtClean="0"/>
                  <a:t>juntan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en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ángulos</a:t>
                </a:r>
                <a:r>
                  <a:rPr lang="en-US" sz="3400" dirty="0" smtClean="0"/>
                  <a:t> de 120 </a:t>
                </a:r>
                <a:r>
                  <a:rPr lang="en-US" sz="3400" dirty="0" err="1" smtClean="0"/>
                  <a:t>grados</a:t>
                </a:r>
                <a:r>
                  <a:rPr lang="en-US" sz="3400" dirty="0" smtClean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sz="3400" dirty="0" smtClean="0"/>
                  <a:t>Si la </a:t>
                </a:r>
                <a:r>
                  <a:rPr lang="en-US" sz="3400" dirty="0" err="1" smtClean="0"/>
                  <a:t>cantidad</a:t>
                </a:r>
                <a:r>
                  <a:rPr lang="en-US" sz="3400" dirty="0" smtClean="0"/>
                  <a:t> de </a:t>
                </a:r>
                <a:r>
                  <a:rPr lang="en-US" sz="3400" dirty="0" err="1" smtClean="0"/>
                  <a:t>vértices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originales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es</a:t>
                </a:r>
                <a:r>
                  <a:rPr lang="en-US" sz="3400" dirty="0" smtClean="0"/>
                  <a:t> V, a lo sumo </a:t>
                </a:r>
                <a:r>
                  <a:rPr lang="en-US" sz="3400" dirty="0" err="1" smtClean="0"/>
                  <a:t>habrá</a:t>
                </a:r>
                <a:r>
                  <a:rPr lang="en-US" sz="3400" dirty="0" smtClean="0"/>
                  <a:t> que </a:t>
                </a:r>
                <a:r>
                  <a:rPr lang="en-US" sz="3400" dirty="0" err="1" smtClean="0"/>
                  <a:t>agregar</a:t>
                </a:r>
                <a:r>
                  <a:rPr lang="en-US" sz="3400" dirty="0" smtClean="0"/>
                  <a:t> V-2 </a:t>
                </a:r>
                <a:r>
                  <a:rPr lang="en-US" sz="3400" dirty="0" err="1" smtClean="0"/>
                  <a:t>puntos</a:t>
                </a:r>
                <a:r>
                  <a:rPr lang="en-US" sz="3400" dirty="0" smtClean="0"/>
                  <a:t> de Steiner para </a:t>
                </a:r>
                <a:r>
                  <a:rPr lang="en-US" sz="3400" dirty="0" err="1" smtClean="0"/>
                  <a:t>llegar</a:t>
                </a:r>
                <a:r>
                  <a:rPr lang="en-US" sz="3400" dirty="0" smtClean="0"/>
                  <a:t> a la </a:t>
                </a:r>
                <a:r>
                  <a:rPr lang="en-US" sz="3400" dirty="0" err="1" smtClean="0"/>
                  <a:t>solución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óptima</a:t>
                </a:r>
                <a:r>
                  <a:rPr lang="en-US" sz="3400" dirty="0" smtClean="0"/>
                  <a:t>.</a:t>
                </a:r>
              </a:p>
              <a:p>
                <a:pPr marL="514350" indent="-514350">
                  <a:buAutoNum type="arabicPeriod"/>
                </a:pPr>
                <a:r>
                  <a:rPr lang="en-US" sz="3400" dirty="0" smtClean="0"/>
                  <a:t>La </a:t>
                </a:r>
                <a:r>
                  <a:rPr lang="en-US" sz="3400" dirty="0" err="1" smtClean="0"/>
                  <a:t>longitud</a:t>
                </a:r>
                <a:r>
                  <a:rPr lang="en-US" sz="3400" dirty="0" smtClean="0"/>
                  <a:t> del </a:t>
                </a:r>
                <a:r>
                  <a:rPr lang="en-US" sz="3400" dirty="0" err="1" smtClean="0"/>
                  <a:t>árbol</a:t>
                </a:r>
                <a:r>
                  <a:rPr lang="en-US" sz="3400" dirty="0" smtClean="0"/>
                  <a:t> con </a:t>
                </a:r>
                <a:r>
                  <a:rPr lang="en-US" sz="3400" dirty="0" err="1" smtClean="0"/>
                  <a:t>puntos</a:t>
                </a:r>
                <a:r>
                  <a:rPr lang="en-US" sz="3400" dirty="0" smtClean="0"/>
                  <a:t> de Steiner </a:t>
                </a:r>
                <a:r>
                  <a:rPr lang="en-US" sz="3400" dirty="0" err="1" smtClean="0"/>
                  <a:t>es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en</a:t>
                </a:r>
                <a:r>
                  <a:rPr lang="en-US" sz="3400" dirty="0" smtClean="0"/>
                  <a:t> el </a:t>
                </a:r>
                <a:r>
                  <a:rPr lang="en-US" sz="3400" dirty="0" err="1" smtClean="0"/>
                  <a:t>mejor</a:t>
                </a:r>
                <a:r>
                  <a:rPr lang="en-US" sz="3400" dirty="0" smtClean="0"/>
                  <a:t> de </a:t>
                </a:r>
                <a:r>
                  <a:rPr lang="en-US" sz="3400" dirty="0" err="1" smtClean="0"/>
                  <a:t>los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casos</a:t>
                </a:r>
                <a:r>
                  <a:rPr lang="en-US" sz="3400" dirty="0" smtClean="0"/>
                  <a:t> un </a:t>
                </a:r>
                <a14:m>
                  <m:oMath xmlns:m="http://schemas.openxmlformats.org/officeDocument/2006/math">
                    <m:r>
                      <a:rPr lang="en-US" sz="3400" b="0" i="1" smtClean="0">
                        <a:latin typeface="Cambria Math"/>
                      </a:rPr>
                      <m:t>√3</m:t>
                    </m:r>
                  </m:oMath>
                </a14:m>
                <a:r>
                  <a:rPr lang="en-US" sz="3400" dirty="0" smtClean="0"/>
                  <a:t>/2 % = 86.6 % la </a:t>
                </a:r>
                <a:r>
                  <a:rPr lang="en-US" sz="3400" dirty="0" err="1" smtClean="0"/>
                  <a:t>longitud</a:t>
                </a:r>
                <a:r>
                  <a:rPr lang="en-US" sz="3400" dirty="0" smtClean="0"/>
                  <a:t> sin </a:t>
                </a:r>
                <a:r>
                  <a:rPr lang="en-US" sz="3400" dirty="0" err="1" smtClean="0"/>
                  <a:t>haberlos</a:t>
                </a:r>
                <a:r>
                  <a:rPr lang="en-US" sz="3400" dirty="0" smtClean="0"/>
                  <a:t> </a:t>
                </a:r>
                <a:r>
                  <a:rPr lang="en-US" sz="3400" dirty="0" err="1" smtClean="0"/>
                  <a:t>agregado</a:t>
                </a:r>
                <a:r>
                  <a:rPr lang="en-US" sz="3400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514350" indent="-514350">
                  <a:buAutoNum type="arabicPeriod"/>
                </a:pPr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1"/>
                <a:ext cx="8229600" cy="2209799"/>
              </a:xfrm>
              <a:blipFill rotWithShape="1">
                <a:blip r:embed="rId2"/>
                <a:stretch>
                  <a:fillRect l="-889" t="-4420" r="-14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038600"/>
            <a:ext cx="3543692" cy="25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02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Algoritmo</a:t>
            </a:r>
            <a:r>
              <a:rPr lang="en-US" dirty="0" smtClean="0"/>
              <a:t> para </a:t>
            </a:r>
            <a:r>
              <a:rPr lang="en-US" dirty="0" err="1" smtClean="0"/>
              <a:t>encontrar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de Steiner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El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de Steiner </a:t>
            </a:r>
            <a:r>
              <a:rPr lang="en-US" sz="2400" dirty="0" err="1" smtClean="0"/>
              <a:t>es</a:t>
            </a:r>
            <a:r>
              <a:rPr lang="en-US" sz="2400" dirty="0" smtClean="0"/>
              <a:t> mucho </a:t>
            </a:r>
            <a:r>
              <a:rPr lang="en-US" sz="2400" dirty="0" err="1" smtClean="0"/>
              <a:t>más</a:t>
            </a:r>
            <a:r>
              <a:rPr lang="en-US" sz="2400" dirty="0" smtClean="0"/>
              <a:t> </a:t>
            </a:r>
            <a:r>
              <a:rPr lang="en-US" sz="2400" dirty="0" err="1" smtClean="0"/>
              <a:t>difícil</a:t>
            </a:r>
            <a:r>
              <a:rPr lang="en-US" sz="2400" dirty="0" smtClean="0"/>
              <a:t> de resolver, </a:t>
            </a:r>
            <a:r>
              <a:rPr lang="en-US" sz="2400" dirty="0" err="1" smtClean="0"/>
              <a:t>pues</a:t>
            </a:r>
            <a:r>
              <a:rPr lang="en-US" sz="2400" dirty="0" smtClean="0"/>
              <a:t> </a:t>
            </a:r>
            <a:r>
              <a:rPr lang="en-US" sz="2400" dirty="0" err="1" smtClean="0"/>
              <a:t>es</a:t>
            </a:r>
            <a:r>
              <a:rPr lang="en-US" sz="2400" dirty="0" smtClean="0"/>
              <a:t> </a:t>
            </a:r>
            <a:r>
              <a:rPr lang="en-US" sz="2400" dirty="0" err="1" smtClean="0"/>
              <a:t>difícil</a:t>
            </a:r>
            <a:r>
              <a:rPr lang="en-US" sz="2400" dirty="0" smtClean="0"/>
              <a:t> </a:t>
            </a:r>
            <a:r>
              <a:rPr lang="en-US" sz="2400" dirty="0" err="1" smtClean="0"/>
              <a:t>decidir</a:t>
            </a:r>
            <a:r>
              <a:rPr lang="en-US" sz="2400" dirty="0" smtClean="0"/>
              <a:t> </a:t>
            </a:r>
            <a:r>
              <a:rPr lang="en-US" sz="2400" dirty="0" err="1" smtClean="0"/>
              <a:t>cuántos</a:t>
            </a:r>
            <a:r>
              <a:rPr lang="en-US" sz="2400" dirty="0" smtClean="0"/>
              <a:t> </a:t>
            </a:r>
            <a:r>
              <a:rPr lang="en-US" sz="2400" dirty="0" err="1" smtClean="0"/>
              <a:t>puntos</a:t>
            </a:r>
            <a:r>
              <a:rPr lang="en-US" sz="2400" dirty="0" smtClean="0"/>
              <a:t> </a:t>
            </a:r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agregar</a:t>
            </a:r>
            <a:r>
              <a:rPr lang="en-US" sz="2400" dirty="0" smtClean="0"/>
              <a:t> al </a:t>
            </a:r>
            <a:r>
              <a:rPr lang="en-US" sz="2400" dirty="0" err="1" smtClean="0"/>
              <a:t>grafo</a:t>
            </a:r>
            <a:r>
              <a:rPr lang="en-US" sz="2400" dirty="0" smtClean="0"/>
              <a:t> y </a:t>
            </a:r>
            <a:r>
              <a:rPr lang="en-US" sz="2400" dirty="0" err="1" smtClean="0"/>
              <a:t>dónde</a:t>
            </a:r>
            <a:r>
              <a:rPr lang="en-US" sz="2400" dirty="0" smtClean="0"/>
              <a:t> </a:t>
            </a:r>
            <a:r>
              <a:rPr lang="en-US" sz="2400" dirty="0" err="1" smtClean="0"/>
              <a:t>los</a:t>
            </a:r>
            <a:r>
              <a:rPr lang="en-US" sz="2400" dirty="0" smtClean="0"/>
              <a:t> </a:t>
            </a:r>
            <a:r>
              <a:rPr lang="en-US" sz="2400" dirty="0" err="1" smtClean="0"/>
              <a:t>vamos</a:t>
            </a:r>
            <a:r>
              <a:rPr lang="en-US" sz="2400" dirty="0" smtClean="0"/>
              <a:t> a </a:t>
            </a:r>
            <a:r>
              <a:rPr lang="en-US" sz="2400" dirty="0" err="1" smtClean="0"/>
              <a:t>colocar</a:t>
            </a:r>
            <a:r>
              <a:rPr lang="en-US" sz="2400" dirty="0" smtClean="0"/>
              <a:t>, etc.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NP-</a:t>
            </a:r>
            <a:r>
              <a:rPr lang="en-US" sz="2400" dirty="0" err="1" smtClean="0"/>
              <a:t>duro</a:t>
            </a:r>
            <a:r>
              <a:rPr lang="en-US" sz="2400" dirty="0" smtClean="0"/>
              <a:t>, lo que </a:t>
            </a:r>
            <a:r>
              <a:rPr lang="en-US" sz="2400" dirty="0" err="1" smtClean="0"/>
              <a:t>significa</a:t>
            </a:r>
            <a:r>
              <a:rPr lang="en-US" sz="2400" dirty="0" smtClean="0"/>
              <a:t> que no se </a:t>
            </a:r>
            <a:r>
              <a:rPr lang="en-US" sz="2400" dirty="0" err="1" smtClean="0"/>
              <a:t>puede</a:t>
            </a:r>
            <a:r>
              <a:rPr lang="en-US" sz="2400" dirty="0" smtClean="0"/>
              <a:t> resolver </a:t>
            </a:r>
            <a:r>
              <a:rPr lang="en-US" sz="2400" dirty="0" err="1" smtClean="0"/>
              <a:t>en</a:t>
            </a:r>
            <a:r>
              <a:rPr lang="en-US" sz="2400" dirty="0" smtClean="0"/>
              <a:t> un </a:t>
            </a:r>
            <a:r>
              <a:rPr lang="en-US" sz="2400" dirty="0" err="1" smtClean="0"/>
              <a:t>tiempo</a:t>
            </a:r>
            <a:r>
              <a:rPr lang="en-US" sz="2400" dirty="0" smtClean="0"/>
              <a:t> </a:t>
            </a:r>
            <a:r>
              <a:rPr lang="en-US" sz="2400" dirty="0" err="1" smtClean="0"/>
              <a:t>polinomial</a:t>
            </a:r>
            <a:r>
              <a:rPr lang="en-US" sz="2400" dirty="0" smtClean="0"/>
              <a:t>. </a:t>
            </a:r>
            <a:r>
              <a:rPr lang="en-US" sz="2400" dirty="0" err="1" smtClean="0"/>
              <a:t>Entonces</a:t>
            </a:r>
            <a:r>
              <a:rPr lang="en-US" sz="2400" dirty="0" smtClean="0"/>
              <a:t> </a:t>
            </a:r>
            <a:r>
              <a:rPr lang="en-US" sz="2400" dirty="0" err="1" smtClean="0"/>
              <a:t>sólo</a:t>
            </a:r>
            <a:r>
              <a:rPr lang="en-US" sz="2400" dirty="0" smtClean="0"/>
              <a:t> se </a:t>
            </a:r>
            <a:r>
              <a:rPr lang="en-US" sz="2400" dirty="0" err="1" smtClean="0"/>
              <a:t>pueden</a:t>
            </a:r>
            <a:r>
              <a:rPr lang="en-US" sz="2400" dirty="0" smtClean="0"/>
              <a:t> </a:t>
            </a:r>
            <a:r>
              <a:rPr lang="en-US" sz="2400" dirty="0" err="1" smtClean="0"/>
              <a:t>encontrar</a:t>
            </a:r>
            <a:r>
              <a:rPr lang="en-US" sz="2400" dirty="0" smtClean="0"/>
              <a:t> </a:t>
            </a:r>
            <a:r>
              <a:rPr lang="en-US" sz="2400" dirty="0" err="1" smtClean="0"/>
              <a:t>soluciones</a:t>
            </a:r>
            <a:r>
              <a:rPr lang="en-US" sz="2400" dirty="0" smtClean="0"/>
              <a:t> </a:t>
            </a:r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lentas</a:t>
            </a:r>
            <a:r>
              <a:rPr lang="en-US" sz="2400" dirty="0" smtClean="0"/>
              <a:t> </a:t>
            </a:r>
            <a:r>
              <a:rPr lang="en-US" sz="2400" dirty="0" err="1" smtClean="0"/>
              <a:t>pero</a:t>
            </a:r>
            <a:r>
              <a:rPr lang="en-US" sz="2400" dirty="0" smtClean="0"/>
              <a:t> </a:t>
            </a:r>
            <a:r>
              <a:rPr lang="en-US" sz="2400" dirty="0" err="1" smtClean="0"/>
              <a:t>óptimas</a:t>
            </a:r>
            <a:r>
              <a:rPr lang="en-US" sz="2400" dirty="0" smtClean="0"/>
              <a:t> o que no </a:t>
            </a:r>
            <a:r>
              <a:rPr lang="en-US" sz="2400" dirty="0" err="1" smtClean="0"/>
              <a:t>sean</a:t>
            </a:r>
            <a:r>
              <a:rPr lang="en-US" sz="2400" dirty="0" smtClean="0"/>
              <a:t> </a:t>
            </a:r>
            <a:r>
              <a:rPr lang="en-US" sz="2400" dirty="0" err="1" smtClean="0"/>
              <a:t>óptimas</a:t>
            </a:r>
            <a:r>
              <a:rPr lang="en-US" sz="2400" dirty="0" smtClean="0"/>
              <a:t> </a:t>
            </a:r>
            <a:r>
              <a:rPr lang="en-US" sz="2400" dirty="0" err="1" smtClean="0"/>
              <a:t>pero</a:t>
            </a:r>
            <a:r>
              <a:rPr lang="en-US" sz="2400" dirty="0" smtClean="0"/>
              <a:t> </a:t>
            </a:r>
            <a:r>
              <a:rPr lang="en-US" sz="2400" dirty="0" err="1" smtClean="0"/>
              <a:t>quizá</a:t>
            </a:r>
            <a:r>
              <a:rPr lang="en-US" sz="2400" dirty="0" smtClean="0"/>
              <a:t> </a:t>
            </a:r>
            <a:r>
              <a:rPr lang="en-US" sz="2400" dirty="0" err="1" smtClean="0"/>
              <a:t>sean</a:t>
            </a:r>
            <a:r>
              <a:rPr lang="en-US" sz="2400" dirty="0" smtClean="0"/>
              <a:t> </a:t>
            </a:r>
            <a:r>
              <a:rPr lang="en-US" sz="2400" dirty="0" err="1" smtClean="0"/>
              <a:t>rápidas</a:t>
            </a:r>
            <a:r>
              <a:rPr lang="en-US" sz="2400" dirty="0" smtClean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 smtClean="0"/>
              <a:t>Además</a:t>
            </a:r>
            <a:r>
              <a:rPr lang="en-US" sz="2400" dirty="0" smtClean="0"/>
              <a:t>, </a:t>
            </a:r>
            <a:r>
              <a:rPr lang="en-US" sz="2400" dirty="0" err="1" smtClean="0"/>
              <a:t>es</a:t>
            </a:r>
            <a:r>
              <a:rPr lang="en-US" sz="2400" dirty="0" smtClean="0"/>
              <a:t> un </a:t>
            </a:r>
            <a:r>
              <a:rPr lang="en-US" sz="2400" dirty="0" err="1" smtClean="0"/>
              <a:t>problema</a:t>
            </a:r>
            <a:r>
              <a:rPr lang="en-US" sz="2400" dirty="0" smtClean="0"/>
              <a:t> mucho </a:t>
            </a:r>
            <a:r>
              <a:rPr lang="en-US" sz="2400" dirty="0" err="1" smtClean="0"/>
              <a:t>menos</a:t>
            </a:r>
            <a:r>
              <a:rPr lang="en-US" sz="2400" dirty="0" smtClean="0"/>
              <a:t> </a:t>
            </a:r>
            <a:r>
              <a:rPr lang="en-US" sz="2400" dirty="0" err="1" smtClean="0"/>
              <a:t>estudiado</a:t>
            </a:r>
            <a:r>
              <a:rPr lang="en-US" sz="2400" dirty="0" smtClean="0"/>
              <a:t> y </a:t>
            </a:r>
            <a:r>
              <a:rPr lang="en-US" sz="2400" dirty="0" err="1" smtClean="0"/>
              <a:t>existe</a:t>
            </a:r>
            <a:r>
              <a:rPr lang="en-US" sz="2400" dirty="0" smtClean="0"/>
              <a:t> </a:t>
            </a:r>
            <a:r>
              <a:rPr lang="en-US" sz="2400" dirty="0" err="1" smtClean="0"/>
              <a:t>muy</a:t>
            </a:r>
            <a:r>
              <a:rPr lang="en-US" sz="2400" dirty="0" smtClean="0"/>
              <a:t> </a:t>
            </a:r>
            <a:r>
              <a:rPr lang="en-US" sz="2400" dirty="0" err="1" smtClean="0"/>
              <a:t>poca</a:t>
            </a:r>
            <a:r>
              <a:rPr lang="en-US" sz="2400" dirty="0" smtClean="0"/>
              <a:t> </a:t>
            </a:r>
            <a:r>
              <a:rPr lang="en-US" sz="2400" dirty="0" err="1" smtClean="0"/>
              <a:t>literatura</a:t>
            </a:r>
            <a:r>
              <a:rPr lang="en-US" sz="2400" dirty="0" smtClean="0"/>
              <a:t> al </a:t>
            </a:r>
            <a:r>
              <a:rPr lang="en-US" sz="2400" dirty="0" err="1" smtClean="0"/>
              <a:t>respecto</a:t>
            </a:r>
            <a:r>
              <a:rPr lang="en-US" sz="2400" dirty="0" smtClean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30565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propuesto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Encontrar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recubridor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del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originales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Ir</a:t>
            </a:r>
            <a:r>
              <a:rPr lang="en-US" dirty="0" smtClean="0"/>
              <a:t> </a:t>
            </a:r>
            <a:r>
              <a:rPr lang="en-US" dirty="0" err="1" smtClean="0"/>
              <a:t>recorriendo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trío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conectados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el </a:t>
            </a:r>
            <a:r>
              <a:rPr lang="en-US" dirty="0" err="1" smtClean="0"/>
              <a:t>punto</a:t>
            </a:r>
            <a:r>
              <a:rPr lang="en-US" dirty="0" smtClean="0"/>
              <a:t> de Fermat de </a:t>
            </a:r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 smtClean="0"/>
              <a:t>triángulo</a:t>
            </a:r>
            <a:r>
              <a:rPr lang="en-US" dirty="0" smtClean="0"/>
              <a:t> y </a:t>
            </a:r>
            <a:r>
              <a:rPr lang="en-US" dirty="0" err="1" smtClean="0"/>
              <a:t>rehacer</a:t>
            </a:r>
            <a:r>
              <a:rPr lang="en-US" dirty="0" smtClean="0"/>
              <a:t> las </a:t>
            </a:r>
            <a:r>
              <a:rPr lang="en-US" dirty="0" err="1" smtClean="0"/>
              <a:t>conexiones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Repetir</a:t>
            </a:r>
            <a:r>
              <a:rPr lang="en-US" dirty="0" smtClean="0"/>
              <a:t> hasta que </a:t>
            </a:r>
            <a:r>
              <a:rPr lang="en-US" dirty="0" err="1" smtClean="0"/>
              <a:t>ya</a:t>
            </a:r>
            <a:r>
              <a:rPr lang="en-US" dirty="0" smtClean="0"/>
              <a:t> no se </a:t>
            </a:r>
            <a:r>
              <a:rPr lang="en-US" dirty="0" err="1" smtClean="0"/>
              <a:t>puedan</a:t>
            </a:r>
            <a:r>
              <a:rPr lang="en-US" dirty="0" smtClean="0"/>
              <a:t>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de Fermat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ningún</a:t>
            </a:r>
            <a:r>
              <a:rPr lang="en-US" dirty="0" smtClean="0"/>
              <a:t> </a:t>
            </a:r>
            <a:r>
              <a:rPr lang="en-US" dirty="0" err="1" smtClean="0"/>
              <a:t>triángulo</a:t>
            </a:r>
            <a:r>
              <a:rPr lang="en-US" dirty="0" smtClean="0"/>
              <a:t>. </a:t>
            </a: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30434"/>
            <a:ext cx="3400425" cy="25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97647"/>
            <a:ext cx="3543692" cy="25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3886200" y="5029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1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Ejemplo</a:t>
            </a:r>
            <a:r>
              <a:rPr lang="en-US" dirty="0" smtClean="0"/>
              <a:t> 1</a:t>
            </a:r>
            <a:endParaRPr lang="es-MX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5562600" cy="451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951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r>
              <a:rPr lang="en-US" dirty="0" smtClean="0"/>
              <a:t> 2</a:t>
            </a:r>
            <a:endParaRPr lang="es-MX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446" y="1600200"/>
            <a:ext cx="511550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222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propuesto</a:t>
            </a:r>
            <a:r>
              <a:rPr lang="en-US" dirty="0" smtClean="0"/>
              <a:t> no </a:t>
            </a:r>
            <a:r>
              <a:rPr lang="en-US" dirty="0" err="1" smtClean="0"/>
              <a:t>llega</a:t>
            </a:r>
            <a:r>
              <a:rPr lang="en-US" dirty="0" smtClean="0"/>
              <a:t> </a:t>
            </a:r>
            <a:r>
              <a:rPr lang="en-US" dirty="0" err="1" smtClean="0"/>
              <a:t>siempre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óptima</a:t>
            </a:r>
            <a:r>
              <a:rPr lang="en-US" dirty="0" smtClean="0"/>
              <a:t> </a:t>
            </a:r>
            <a:r>
              <a:rPr lang="en-US" dirty="0" err="1" smtClean="0"/>
              <a:t>pero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 y se </a:t>
            </a:r>
            <a:r>
              <a:rPr lang="en-US" dirty="0" err="1" smtClean="0"/>
              <a:t>acerca</a:t>
            </a:r>
            <a:r>
              <a:rPr lang="en-US" dirty="0" smtClean="0"/>
              <a:t> </a:t>
            </a:r>
            <a:r>
              <a:rPr lang="en-US" dirty="0" err="1" smtClean="0"/>
              <a:t>bastante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óptima</a:t>
            </a:r>
            <a:r>
              <a:rPr lang="en-U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004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Poner</a:t>
            </a:r>
            <a:r>
              <a:rPr lang="en-US" dirty="0" smtClean="0"/>
              <a:t> a </a:t>
            </a:r>
            <a:r>
              <a:rPr lang="en-US" dirty="0" err="1" smtClean="0"/>
              <a:t>prueba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endParaRPr lang="es-MX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71600"/>
            <a:ext cx="2971800" cy="2122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76350"/>
            <a:ext cx="280035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3581400" y="1981200"/>
            <a:ext cx="1143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367830"/>
            <a:ext cx="3524250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7" y="6139358"/>
            <a:ext cx="70961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88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2743200" cy="194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29665"/>
            <a:ext cx="290512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899" y="3453740"/>
            <a:ext cx="3328987" cy="251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>
            <a:endCxn id="11267" idx="1"/>
          </p:cNvCxnSpPr>
          <p:nvPr/>
        </p:nvCxnSpPr>
        <p:spPr>
          <a:xfrm>
            <a:off x="3505200" y="2391702"/>
            <a:ext cx="1600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709" y="6022260"/>
            <a:ext cx="70294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41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3352800" cy="2394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57200"/>
            <a:ext cx="3276600" cy="248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975" y="3048000"/>
            <a:ext cx="34480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3886200" y="15240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6096000"/>
            <a:ext cx="68389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213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Problema dividido en 2 partes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Problema de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</a:t>
            </a:r>
            <a:r>
              <a:rPr lang="en-US" dirty="0" err="1" smtClean="0"/>
              <a:t>euclídeo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Problema de </a:t>
            </a:r>
            <a:r>
              <a:rPr lang="en-US" dirty="0" err="1" smtClean="0"/>
              <a:t>árbol</a:t>
            </a:r>
            <a:r>
              <a:rPr lang="en-US" dirty="0" smtClean="0"/>
              <a:t> de Steiner.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" y="2057400"/>
            <a:ext cx="9140726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06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Problema de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</a:t>
            </a:r>
            <a:r>
              <a:rPr lang="en-US" dirty="0" err="1" smtClean="0"/>
              <a:t>euclídeo</a:t>
            </a:r>
            <a:endParaRPr lang="es-MX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276600"/>
            <a:ext cx="303276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722" y="3276600"/>
            <a:ext cx="2633874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685800" y="1524000"/>
            <a:ext cx="815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Problema: Dado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plano</a:t>
            </a:r>
            <a:r>
              <a:rPr lang="en-US" dirty="0" smtClean="0"/>
              <a:t>, </a:t>
            </a:r>
            <a:r>
              <a:rPr lang="en-US" dirty="0" err="1" smtClean="0"/>
              <a:t>encontrar</a:t>
            </a:r>
            <a:r>
              <a:rPr lang="en-US" dirty="0" smtClean="0"/>
              <a:t> la forma de </a:t>
            </a:r>
            <a:r>
              <a:rPr lang="en-US" dirty="0" err="1" smtClean="0"/>
              <a:t>conectarlos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que la </a:t>
            </a:r>
            <a:r>
              <a:rPr lang="en-US" dirty="0" err="1" smtClean="0"/>
              <a:t>longitud</a:t>
            </a:r>
            <a:r>
              <a:rPr lang="en-US" dirty="0" smtClean="0"/>
              <a:t> total de </a:t>
            </a:r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 “cables” sea la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conocido</a:t>
            </a:r>
            <a:r>
              <a:rPr lang="en-US" dirty="0" smtClean="0"/>
              <a:t>, </a:t>
            </a:r>
            <a:r>
              <a:rPr lang="en-US" dirty="0" err="1" smtClean="0"/>
              <a:t>llamado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 del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</a:t>
            </a:r>
            <a:r>
              <a:rPr lang="en-US" dirty="0" err="1" smtClean="0"/>
              <a:t>euclídeo</a:t>
            </a:r>
            <a:r>
              <a:rPr lang="en-US" dirty="0" smtClean="0"/>
              <a:t>. </a:t>
            </a:r>
            <a:r>
              <a:rPr lang="en-US" dirty="0" err="1" smtClean="0"/>
              <a:t>Estudiado</a:t>
            </a:r>
            <a:r>
              <a:rPr lang="en-US" dirty="0" smtClean="0"/>
              <a:t>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años</a:t>
            </a:r>
            <a:r>
              <a:rPr lang="en-US" dirty="0" smtClean="0"/>
              <a:t> y con </a:t>
            </a:r>
            <a:r>
              <a:rPr lang="en-US" dirty="0" err="1" smtClean="0"/>
              <a:t>soluciones</a:t>
            </a:r>
            <a:r>
              <a:rPr lang="en-US" dirty="0" smtClean="0"/>
              <a:t> </a:t>
            </a:r>
            <a:r>
              <a:rPr lang="en-US" dirty="0" err="1" smtClean="0"/>
              <a:t>muy</a:t>
            </a:r>
            <a:r>
              <a:rPr lang="en-US" dirty="0" smtClean="0"/>
              <a:t> </a:t>
            </a:r>
            <a:r>
              <a:rPr lang="en-US" dirty="0" err="1" smtClean="0"/>
              <a:t>conocidas</a:t>
            </a:r>
            <a:r>
              <a:rPr lang="en-US" dirty="0" smtClean="0"/>
              <a:t> y </a:t>
            </a:r>
            <a:r>
              <a:rPr lang="en-US" dirty="0" err="1" smtClean="0"/>
              <a:t>muchas</a:t>
            </a:r>
            <a:r>
              <a:rPr lang="en-US" dirty="0" smtClean="0"/>
              <a:t> </a:t>
            </a:r>
            <a:r>
              <a:rPr lang="en-US" dirty="0" err="1" smtClean="0"/>
              <a:t>aplicaciones</a:t>
            </a:r>
            <a:r>
              <a:rPr lang="en-US" dirty="0" smtClean="0"/>
              <a:t>. </a:t>
            </a:r>
            <a:endParaRPr lang="es-MX" dirty="0"/>
          </a:p>
        </p:txBody>
      </p:sp>
      <p:cxnSp>
        <p:nvCxnSpPr>
          <p:cNvPr id="6" name="5 Conector recto de flecha"/>
          <p:cNvCxnSpPr>
            <a:stCxn id="1026" idx="3"/>
            <a:endCxn id="1027" idx="1"/>
          </p:cNvCxnSpPr>
          <p:nvPr/>
        </p:nvCxnSpPr>
        <p:spPr>
          <a:xfrm flipV="1">
            <a:off x="3794760" y="4795838"/>
            <a:ext cx="1660962" cy="42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95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Propiedades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que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solución</a:t>
            </a:r>
            <a:r>
              <a:rPr lang="en-US" dirty="0" smtClean="0"/>
              <a:t> al </a:t>
            </a:r>
            <a:r>
              <a:rPr lang="en-US" dirty="0" err="1" smtClean="0"/>
              <a:t>problema</a:t>
            </a:r>
            <a:r>
              <a:rPr lang="en-US" dirty="0" smtClean="0"/>
              <a:t> </a:t>
            </a:r>
            <a:r>
              <a:rPr lang="en-US" dirty="0" err="1" smtClean="0"/>
              <a:t>cumple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La red no </a:t>
            </a: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ciclos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árbol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2. Entre dos </a:t>
            </a:r>
            <a:r>
              <a:rPr lang="en-US" dirty="0" err="1" smtClean="0"/>
              <a:t>puntos</a:t>
            </a:r>
            <a:r>
              <a:rPr lang="en-US" dirty="0" smtClean="0"/>
              <a:t> de la red hay un solo </a:t>
            </a:r>
            <a:r>
              <a:rPr lang="en-US" dirty="0" err="1" smtClean="0"/>
              <a:t>camino</a:t>
            </a:r>
            <a:r>
              <a:rPr lang="en-US" dirty="0" smtClean="0"/>
              <a:t> que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une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s-MX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09800"/>
            <a:ext cx="4090988" cy="1527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937785"/>
            <a:ext cx="1643075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638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</a:t>
            </a:r>
            <a:r>
              <a:rPr lang="en-US" dirty="0" err="1" smtClean="0"/>
              <a:t>lgoritmo</a:t>
            </a:r>
            <a:r>
              <a:rPr lang="en-US" dirty="0" smtClean="0"/>
              <a:t> para </a:t>
            </a:r>
            <a:r>
              <a:rPr lang="en-US" dirty="0" err="1" smtClean="0"/>
              <a:t>encontrar</a:t>
            </a:r>
            <a:r>
              <a:rPr lang="en-US" dirty="0" smtClean="0"/>
              <a:t> </a:t>
            </a:r>
            <a:r>
              <a:rPr lang="en-US" dirty="0" err="1" smtClean="0"/>
              <a:t>dicho</a:t>
            </a:r>
            <a:r>
              <a:rPr lang="en-US" dirty="0" smtClean="0"/>
              <a:t> </a:t>
            </a:r>
            <a:r>
              <a:rPr lang="en-US" dirty="0" err="1" smtClean="0"/>
              <a:t>grafo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09599" y="1524000"/>
            <a:ext cx="5791201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 smtClean="0"/>
              <a:t>Estudiado</a:t>
            </a:r>
            <a:r>
              <a:rPr lang="en-US" sz="2000" dirty="0" smtClean="0"/>
              <a:t> </a:t>
            </a:r>
            <a:r>
              <a:rPr lang="en-US" sz="2000" dirty="0" err="1" smtClean="0"/>
              <a:t>desde</a:t>
            </a:r>
            <a:r>
              <a:rPr lang="en-US" sz="2000" dirty="0" smtClean="0"/>
              <a:t> </a:t>
            </a:r>
            <a:r>
              <a:rPr lang="en-US" sz="2000" dirty="0" err="1" smtClean="0"/>
              <a:t>hace</a:t>
            </a:r>
            <a:r>
              <a:rPr lang="en-US" sz="2000" dirty="0" smtClean="0"/>
              <a:t> </a:t>
            </a:r>
            <a:r>
              <a:rPr lang="en-US" sz="2000" dirty="0" err="1" smtClean="0"/>
              <a:t>muchos</a:t>
            </a:r>
            <a:r>
              <a:rPr lang="en-US" sz="2000" dirty="0" smtClean="0"/>
              <a:t> </a:t>
            </a:r>
            <a:r>
              <a:rPr lang="en-US" sz="2000" dirty="0" err="1" smtClean="0"/>
              <a:t>años</a:t>
            </a:r>
            <a:r>
              <a:rPr lang="en-US" sz="2000" dirty="0" smtClean="0"/>
              <a:t> y con </a:t>
            </a:r>
            <a:r>
              <a:rPr lang="en-US" sz="2000" dirty="0" err="1" smtClean="0"/>
              <a:t>soluciones</a:t>
            </a:r>
            <a:r>
              <a:rPr lang="en-US" sz="2000" dirty="0" smtClean="0"/>
              <a:t> </a:t>
            </a:r>
            <a:r>
              <a:rPr lang="en-US" sz="2000" dirty="0" err="1" smtClean="0"/>
              <a:t>muy</a:t>
            </a:r>
            <a:r>
              <a:rPr lang="en-US" sz="2000" dirty="0" smtClean="0"/>
              <a:t> </a:t>
            </a:r>
            <a:r>
              <a:rPr lang="en-US" sz="2000" dirty="0" err="1" smtClean="0"/>
              <a:t>conocidas</a:t>
            </a:r>
            <a:r>
              <a:rPr lang="en-US" sz="2000" dirty="0" smtClean="0"/>
              <a:t> y </a:t>
            </a:r>
            <a:r>
              <a:rPr lang="en-US" sz="2000" dirty="0" err="1" smtClean="0"/>
              <a:t>muchas</a:t>
            </a:r>
            <a:r>
              <a:rPr lang="en-US" sz="2000" dirty="0" smtClean="0"/>
              <a:t> </a:t>
            </a:r>
            <a:r>
              <a:rPr lang="en-US" sz="2000" dirty="0" err="1" smtClean="0"/>
              <a:t>aplicaciones</a:t>
            </a:r>
            <a:r>
              <a:rPr lang="en-US" sz="2000" dirty="0" smtClean="0"/>
              <a:t>. Uno de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algoritmos</a:t>
            </a:r>
            <a:r>
              <a:rPr lang="en-US" sz="2000" dirty="0" smtClean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el de Prim: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Considerar</a:t>
            </a:r>
            <a:r>
              <a:rPr lang="en-US" sz="2000" dirty="0" smtClean="0"/>
              <a:t> </a:t>
            </a:r>
            <a:r>
              <a:rPr lang="en-US" sz="2000" dirty="0" err="1" smtClean="0"/>
              <a:t>todas</a:t>
            </a:r>
            <a:r>
              <a:rPr lang="en-US" sz="2000" dirty="0" smtClean="0"/>
              <a:t> las </a:t>
            </a:r>
            <a:r>
              <a:rPr lang="en-US" sz="2000" dirty="0" err="1" smtClean="0"/>
              <a:t>conexiones</a:t>
            </a:r>
            <a:r>
              <a:rPr lang="en-US" sz="2000" dirty="0" smtClean="0"/>
              <a:t> entre </a:t>
            </a:r>
            <a:r>
              <a:rPr lang="en-US" sz="2000" dirty="0" err="1" smtClean="0"/>
              <a:t>los</a:t>
            </a:r>
            <a:r>
              <a:rPr lang="en-US" sz="2000" dirty="0" smtClean="0"/>
              <a:t> </a:t>
            </a:r>
            <a:r>
              <a:rPr lang="en-US" sz="2000" dirty="0" err="1" smtClean="0"/>
              <a:t>puntos</a:t>
            </a:r>
            <a:r>
              <a:rPr lang="en-US" sz="20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 smtClean="0"/>
              <a:t>Ir</a:t>
            </a:r>
            <a:r>
              <a:rPr lang="en-US" sz="2000" dirty="0" smtClean="0"/>
              <a:t> </a:t>
            </a:r>
            <a:r>
              <a:rPr lang="en-US" sz="2000" dirty="0" err="1" smtClean="0"/>
              <a:t>agregando</a:t>
            </a:r>
            <a:r>
              <a:rPr lang="en-US" sz="2000" dirty="0" smtClean="0"/>
              <a:t> la </a:t>
            </a:r>
            <a:r>
              <a:rPr lang="en-US" sz="2000" dirty="0" err="1" smtClean="0"/>
              <a:t>línea</a:t>
            </a:r>
            <a:r>
              <a:rPr lang="en-US" sz="2000" dirty="0" smtClean="0"/>
              <a:t> </a:t>
            </a:r>
            <a:r>
              <a:rPr lang="en-US" sz="2000" dirty="0" err="1" smtClean="0"/>
              <a:t>más</a:t>
            </a:r>
            <a:r>
              <a:rPr lang="en-US" sz="2000" dirty="0" smtClean="0"/>
              <a:t> </a:t>
            </a:r>
            <a:r>
              <a:rPr lang="en-US" sz="2000" dirty="0" err="1" smtClean="0"/>
              <a:t>corta</a:t>
            </a:r>
            <a:r>
              <a:rPr lang="en-US" sz="2000" dirty="0" smtClean="0"/>
              <a:t> </a:t>
            </a:r>
            <a:r>
              <a:rPr lang="en-US" sz="2000" dirty="0" err="1" smtClean="0"/>
              <a:t>posible</a:t>
            </a:r>
            <a:r>
              <a:rPr lang="en-US" sz="2000" dirty="0" smtClean="0"/>
              <a:t> </a:t>
            </a:r>
            <a:r>
              <a:rPr lang="en-US" sz="2000" dirty="0" err="1" smtClean="0"/>
              <a:t>tal</a:t>
            </a:r>
            <a:r>
              <a:rPr lang="en-US" sz="2000" dirty="0" smtClean="0"/>
              <a:t> que no se </a:t>
            </a:r>
            <a:r>
              <a:rPr lang="en-US" sz="2000" dirty="0" err="1" smtClean="0"/>
              <a:t>generen</a:t>
            </a:r>
            <a:r>
              <a:rPr lang="en-US" sz="2000" dirty="0" smtClean="0"/>
              <a:t> </a:t>
            </a:r>
            <a:r>
              <a:rPr lang="en-US" sz="2000" dirty="0" err="1" smtClean="0"/>
              <a:t>ciclos</a:t>
            </a:r>
            <a:r>
              <a:rPr lang="en-US" sz="2000" dirty="0"/>
              <a:t> </a:t>
            </a:r>
            <a:r>
              <a:rPr lang="en-US" sz="2000" dirty="0" smtClean="0"/>
              <a:t>hasta </a:t>
            </a:r>
            <a:r>
              <a:rPr lang="en-US" sz="2000" dirty="0" err="1" smtClean="0"/>
              <a:t>conectar</a:t>
            </a:r>
            <a:r>
              <a:rPr lang="en-US" sz="2000" dirty="0" smtClean="0"/>
              <a:t> </a:t>
            </a:r>
            <a:r>
              <a:rPr lang="en-US" sz="2000" dirty="0" err="1" smtClean="0"/>
              <a:t>todo</a:t>
            </a:r>
            <a:r>
              <a:rPr lang="en-US" sz="2000" dirty="0" smtClean="0"/>
              <a:t> el </a:t>
            </a:r>
            <a:r>
              <a:rPr lang="en-US" sz="2000" dirty="0" err="1" smtClean="0"/>
              <a:t>grafo</a:t>
            </a:r>
            <a:endParaRPr lang="es-MX" sz="2000" dirty="0" smtClean="0"/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70" y="1371600"/>
            <a:ext cx="140542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136075"/>
            <a:ext cx="1446893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257800"/>
            <a:ext cx="1447800" cy="1668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5316187"/>
            <a:ext cx="1357913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01" y="5256866"/>
            <a:ext cx="1494600" cy="16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5 Conector recto de flecha"/>
          <p:cNvCxnSpPr/>
          <p:nvPr/>
        </p:nvCxnSpPr>
        <p:spPr>
          <a:xfrm>
            <a:off x="1752600" y="6144862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4038600" y="6092062"/>
            <a:ext cx="791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91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1828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probar</a:t>
            </a:r>
            <a:r>
              <a:rPr lang="en-US" dirty="0" smtClean="0"/>
              <a:t> que el </a:t>
            </a:r>
            <a:r>
              <a:rPr lang="en-US" dirty="0" err="1" smtClean="0"/>
              <a:t>algoritmo</a:t>
            </a:r>
            <a:r>
              <a:rPr lang="en-US" dirty="0" smtClean="0"/>
              <a:t> de Prim </a:t>
            </a:r>
            <a:r>
              <a:rPr lang="en-US" dirty="0" err="1" smtClean="0"/>
              <a:t>llega</a:t>
            </a:r>
            <a:r>
              <a:rPr lang="en-US" dirty="0" smtClean="0"/>
              <a:t> a la </a:t>
            </a:r>
            <a:r>
              <a:rPr lang="en-US" dirty="0" err="1" smtClean="0"/>
              <a:t>solución</a:t>
            </a:r>
            <a:r>
              <a:rPr lang="en-US" dirty="0" smtClean="0"/>
              <a:t> </a:t>
            </a:r>
            <a:r>
              <a:rPr lang="en-US" dirty="0" err="1" smtClean="0"/>
              <a:t>óptima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Tiene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complejidad</a:t>
            </a:r>
            <a:r>
              <a:rPr lang="en-US" dirty="0" smtClean="0"/>
              <a:t> temporal de O(V</a:t>
            </a:r>
            <a:r>
              <a:rPr lang="en-US" baseline="30000" dirty="0" smtClean="0"/>
              <a:t>2</a:t>
            </a:r>
            <a:r>
              <a:rPr lang="en-US" dirty="0" smtClean="0"/>
              <a:t> log V)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457200" y="2333685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Con V el </a:t>
            </a:r>
            <a:r>
              <a:rPr lang="en-US" sz="3200" dirty="0" err="1" smtClean="0"/>
              <a:t>número</a:t>
            </a:r>
            <a:r>
              <a:rPr lang="en-US" sz="3200" dirty="0" smtClean="0"/>
              <a:t> de </a:t>
            </a:r>
            <a:r>
              <a:rPr lang="en-US" sz="3200" dirty="0" err="1" smtClean="0"/>
              <a:t>vértices</a:t>
            </a:r>
            <a:r>
              <a:rPr lang="en-US" sz="3200" dirty="0" smtClean="0"/>
              <a:t>. Hay </a:t>
            </a:r>
            <a:r>
              <a:rPr lang="en-US" sz="3200" dirty="0" err="1" smtClean="0"/>
              <a:t>otros</a:t>
            </a:r>
            <a:r>
              <a:rPr lang="en-US" sz="3200" dirty="0" smtClean="0"/>
              <a:t> </a:t>
            </a:r>
            <a:r>
              <a:rPr lang="en-US" sz="3200" dirty="0" err="1" smtClean="0"/>
              <a:t>algoritmos</a:t>
            </a:r>
            <a:r>
              <a:rPr lang="en-US" sz="3200" dirty="0" smtClean="0"/>
              <a:t>  para </a:t>
            </a:r>
            <a:r>
              <a:rPr lang="en-US" sz="3200" dirty="0" err="1" smtClean="0"/>
              <a:t>este</a:t>
            </a:r>
            <a:r>
              <a:rPr lang="en-US" sz="3200" dirty="0" smtClean="0"/>
              <a:t> </a:t>
            </a:r>
            <a:r>
              <a:rPr lang="en-US" sz="3200" dirty="0" err="1" smtClean="0"/>
              <a:t>mismo</a:t>
            </a:r>
            <a:r>
              <a:rPr lang="en-US" sz="3200" dirty="0" smtClean="0"/>
              <a:t> </a:t>
            </a:r>
            <a:r>
              <a:rPr lang="en-US" sz="3200" dirty="0" err="1" smtClean="0"/>
              <a:t>problema</a:t>
            </a:r>
            <a:r>
              <a:rPr lang="en-US" sz="3200" dirty="0" smtClean="0"/>
              <a:t> </a:t>
            </a:r>
            <a:r>
              <a:rPr lang="en-US" sz="3200" dirty="0" err="1" smtClean="0"/>
              <a:t>como</a:t>
            </a:r>
            <a:r>
              <a:rPr lang="en-US" sz="3200" dirty="0" smtClean="0"/>
              <a:t> el de </a:t>
            </a:r>
            <a:r>
              <a:rPr lang="en-US" sz="3200" dirty="0" err="1" smtClean="0"/>
              <a:t>Kruskal</a:t>
            </a:r>
            <a:r>
              <a:rPr lang="en-US" sz="3200" dirty="0"/>
              <a:t> </a:t>
            </a:r>
            <a:r>
              <a:rPr lang="en-US" sz="3200" dirty="0" smtClean="0"/>
              <a:t>con la </a:t>
            </a:r>
            <a:r>
              <a:rPr lang="en-US" sz="3200" dirty="0" err="1" smtClean="0"/>
              <a:t>misma</a:t>
            </a:r>
            <a:r>
              <a:rPr lang="en-US" sz="3200" dirty="0" smtClean="0"/>
              <a:t> </a:t>
            </a:r>
            <a:r>
              <a:rPr lang="en-US" sz="3200" dirty="0" err="1" smtClean="0"/>
              <a:t>complejidad</a:t>
            </a:r>
            <a:r>
              <a:rPr lang="en-US" sz="3200" dirty="0"/>
              <a:t> </a:t>
            </a:r>
            <a:r>
              <a:rPr lang="en-US" sz="3200" dirty="0" smtClean="0"/>
              <a:t>temporal. </a:t>
            </a:r>
          </a:p>
          <a:p>
            <a:endParaRPr lang="en-US" sz="3200" dirty="0"/>
          </a:p>
          <a:p>
            <a:r>
              <a:rPr lang="en-US" sz="3200" dirty="0" smtClean="0"/>
              <a:t>Se </a:t>
            </a:r>
            <a:r>
              <a:rPr lang="en-US" sz="3200" dirty="0" err="1" smtClean="0"/>
              <a:t>puede</a:t>
            </a:r>
            <a:r>
              <a:rPr lang="en-US" sz="3200" dirty="0" smtClean="0"/>
              <a:t> </a:t>
            </a:r>
            <a:r>
              <a:rPr lang="en-US" sz="3200" dirty="0" err="1" smtClean="0"/>
              <a:t>mejorar</a:t>
            </a:r>
            <a:r>
              <a:rPr lang="en-US" sz="3200" dirty="0" smtClean="0"/>
              <a:t> la </a:t>
            </a:r>
            <a:r>
              <a:rPr lang="en-US" sz="3200" dirty="0" err="1" smtClean="0"/>
              <a:t>complejidad</a:t>
            </a:r>
            <a:r>
              <a:rPr lang="en-US" sz="3200" dirty="0" smtClean="0"/>
              <a:t> a O(V log V) con un </a:t>
            </a:r>
            <a:r>
              <a:rPr lang="en-US" sz="3200" dirty="0" err="1" smtClean="0"/>
              <a:t>método</a:t>
            </a:r>
            <a:r>
              <a:rPr lang="en-US" sz="3200" dirty="0"/>
              <a:t> </a:t>
            </a:r>
            <a:r>
              <a:rPr lang="en-US" sz="3200" dirty="0" smtClean="0"/>
              <a:t>no </a:t>
            </a:r>
            <a:r>
              <a:rPr lang="en-US" sz="3200" dirty="0" err="1" smtClean="0"/>
              <a:t>considera</a:t>
            </a:r>
            <a:r>
              <a:rPr lang="en-US" sz="3200" dirty="0" smtClean="0"/>
              <a:t> </a:t>
            </a:r>
            <a:r>
              <a:rPr lang="en-US" sz="3200" dirty="0" err="1" smtClean="0"/>
              <a:t>todas</a:t>
            </a:r>
            <a:r>
              <a:rPr lang="en-US" sz="3200" dirty="0" smtClean="0"/>
              <a:t> las </a:t>
            </a:r>
            <a:r>
              <a:rPr lang="en-US" sz="3200" dirty="0" err="1" smtClean="0"/>
              <a:t>conexiones</a:t>
            </a:r>
            <a:r>
              <a:rPr lang="en-US" sz="3200" dirty="0" smtClean="0"/>
              <a:t> entre </a:t>
            </a:r>
            <a:r>
              <a:rPr lang="en-US" sz="3200" dirty="0" err="1" smtClean="0"/>
              <a:t>puntos</a:t>
            </a:r>
            <a:r>
              <a:rPr lang="en-US" sz="3200" dirty="0" smtClean="0"/>
              <a:t> al </a:t>
            </a:r>
            <a:r>
              <a:rPr lang="en-US" sz="3200" dirty="0" err="1" smtClean="0"/>
              <a:t>inicio</a:t>
            </a:r>
            <a:r>
              <a:rPr lang="en-US" sz="3200" dirty="0" smtClean="0"/>
              <a:t>.</a:t>
            </a:r>
          </a:p>
          <a:p>
            <a:endParaRPr lang="en-US" sz="3200" dirty="0"/>
          </a:p>
          <a:p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330086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Se </a:t>
            </a:r>
            <a:r>
              <a:rPr lang="en-US" dirty="0" err="1" smtClean="0"/>
              <a:t>implementó</a:t>
            </a:r>
            <a:r>
              <a:rPr lang="en-US" dirty="0" smtClean="0"/>
              <a:t> el </a:t>
            </a:r>
            <a:r>
              <a:rPr lang="en-US" dirty="0" err="1" smtClean="0"/>
              <a:t>algoritmo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Python, para dados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plano</a:t>
            </a:r>
            <a:r>
              <a:rPr lang="en-US" dirty="0" smtClean="0"/>
              <a:t>, </a:t>
            </a:r>
            <a:r>
              <a:rPr lang="en-US" dirty="0" err="1" smtClean="0"/>
              <a:t>construir</a:t>
            </a:r>
            <a:r>
              <a:rPr lang="en-US" dirty="0" smtClean="0"/>
              <a:t> el </a:t>
            </a:r>
            <a:r>
              <a:rPr lang="en-US" dirty="0" err="1" smtClean="0"/>
              <a:t>árbol</a:t>
            </a:r>
            <a:r>
              <a:rPr lang="en-US" dirty="0" smtClean="0"/>
              <a:t> </a:t>
            </a:r>
            <a:r>
              <a:rPr lang="en-US" dirty="0" err="1" smtClean="0"/>
              <a:t>recubridor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.</a:t>
            </a:r>
            <a:endParaRPr lang="es-MX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667000"/>
            <a:ext cx="55149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95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Mejorar</a:t>
            </a:r>
            <a:r>
              <a:rPr lang="en-US" dirty="0" smtClean="0"/>
              <a:t> el </a:t>
            </a:r>
            <a:r>
              <a:rPr lang="en-US" dirty="0" err="1" smtClean="0"/>
              <a:t>grafo</a:t>
            </a:r>
            <a:r>
              <a:rPr lang="en-US" dirty="0" smtClean="0"/>
              <a:t>: Problema de </a:t>
            </a:r>
            <a:r>
              <a:rPr lang="en-US" dirty="0" smtClean="0"/>
              <a:t>Steiner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ciertas</a:t>
            </a:r>
            <a:r>
              <a:rPr lang="en-US" dirty="0" smtClean="0"/>
              <a:t> </a:t>
            </a:r>
            <a:r>
              <a:rPr lang="en-US" dirty="0" err="1" smtClean="0"/>
              <a:t>ocasiones</a:t>
            </a:r>
            <a:r>
              <a:rPr lang="en-US" dirty="0" smtClean="0"/>
              <a:t>,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al </a:t>
            </a:r>
            <a:r>
              <a:rPr lang="en-US" dirty="0" err="1" smtClean="0"/>
              <a:t>grafo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disminuir</a:t>
            </a:r>
            <a:r>
              <a:rPr lang="en-US" dirty="0" smtClean="0"/>
              <a:t> el </a:t>
            </a:r>
            <a:r>
              <a:rPr lang="en-US" dirty="0" err="1" smtClean="0"/>
              <a:t>tamaño</a:t>
            </a:r>
            <a:r>
              <a:rPr lang="en-US" dirty="0" smtClean="0"/>
              <a:t> de la red </a:t>
            </a:r>
            <a:r>
              <a:rPr lang="en-US" dirty="0" err="1" smtClean="0"/>
              <a:t>completa</a:t>
            </a:r>
            <a:r>
              <a:rPr lang="en-US" dirty="0" smtClean="0"/>
              <a:t>.</a:t>
            </a:r>
            <a:endParaRPr lang="es-MX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53" y="2743200"/>
            <a:ext cx="2133105" cy="14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743200"/>
            <a:ext cx="2057400" cy="153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 flipV="1">
            <a:off x="3733800" y="3454235"/>
            <a:ext cx="1143000" cy="171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1" y="4648200"/>
            <a:ext cx="31051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6 Conector recto de flecha"/>
          <p:cNvCxnSpPr>
            <a:stCxn id="5124" idx="3"/>
          </p:cNvCxnSpPr>
          <p:nvPr/>
        </p:nvCxnSpPr>
        <p:spPr>
          <a:xfrm>
            <a:off x="3731821" y="5657850"/>
            <a:ext cx="14497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1828800" y="4279931"/>
            <a:ext cx="175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cm</a:t>
            </a:r>
            <a:endParaRPr lang="es-MX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303317" y="6488668"/>
            <a:ext cx="175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cm</a:t>
            </a:r>
            <a:endParaRPr lang="es-MX" dirty="0"/>
          </a:p>
        </p:txBody>
      </p:sp>
      <p:sp>
        <p:nvSpPr>
          <p:cNvPr id="14" name="13 CuadroTexto"/>
          <p:cNvSpPr txBox="1"/>
          <p:nvPr/>
        </p:nvSpPr>
        <p:spPr>
          <a:xfrm>
            <a:off x="5440754" y="6419057"/>
            <a:ext cx="175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2.732 cm</a:t>
            </a:r>
            <a:endParaRPr lang="es-MX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086" y="4673014"/>
            <a:ext cx="2265713" cy="1758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15 CuadroTexto"/>
              <p:cNvSpPr txBox="1"/>
              <p:nvPr/>
            </p:nvSpPr>
            <p:spPr>
              <a:xfrm>
                <a:off x="5181972" y="4178188"/>
                <a:ext cx="1751858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1.73 cm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√3</m:t>
                    </m:r>
                  </m:oMath>
                </a14:m>
                <a:r>
                  <a:rPr lang="en-US" dirty="0" smtClean="0"/>
                  <a:t> cm</a:t>
                </a:r>
                <a:endParaRPr lang="es-MX" dirty="0"/>
              </a:p>
            </p:txBody>
          </p:sp>
        </mc:Choice>
        <mc:Fallback xmlns="">
          <p:sp>
            <p:nvSpPr>
              <p:cNvPr id="16" name="15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972" y="4178188"/>
                <a:ext cx="1751858" cy="389979"/>
              </a:xfrm>
              <a:prstGeom prst="rect">
                <a:avLst/>
              </a:prstGeom>
              <a:blipFill rotWithShape="1">
                <a:blip r:embed="rId6"/>
                <a:stretch>
                  <a:fillRect l="-2787" t="-1563" r="-3136" b="-250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8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Problema del </a:t>
            </a:r>
            <a:r>
              <a:rPr lang="en-US" dirty="0" err="1" smtClean="0"/>
              <a:t>árbol</a:t>
            </a:r>
            <a:r>
              <a:rPr lang="en-US" dirty="0" smtClean="0"/>
              <a:t> de Steiner </a:t>
            </a:r>
            <a:r>
              <a:rPr lang="en-US" dirty="0" err="1" smtClean="0"/>
              <a:t>Euclídeo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Dado un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plano</a:t>
            </a:r>
            <a:r>
              <a:rPr lang="en-US" dirty="0" smtClean="0"/>
              <a:t>, </a:t>
            </a:r>
            <a:r>
              <a:rPr lang="en-US" dirty="0" err="1" smtClean="0"/>
              <a:t>encontrar</a:t>
            </a:r>
            <a:r>
              <a:rPr lang="en-US" dirty="0" smtClean="0"/>
              <a:t> la forma de </a:t>
            </a:r>
            <a:r>
              <a:rPr lang="en-US" dirty="0" err="1" smtClean="0"/>
              <a:t>conectarlos</a:t>
            </a:r>
            <a:r>
              <a:rPr lang="en-US" dirty="0" smtClean="0"/>
              <a:t> </a:t>
            </a:r>
            <a:r>
              <a:rPr lang="en-US" dirty="0" err="1" smtClean="0"/>
              <a:t>todos</a:t>
            </a:r>
            <a:r>
              <a:rPr lang="en-US" dirty="0" smtClean="0"/>
              <a:t> entre </a:t>
            </a:r>
            <a:r>
              <a:rPr lang="en-US" dirty="0" err="1" smtClean="0"/>
              <a:t>sí</a:t>
            </a:r>
            <a:r>
              <a:rPr lang="en-US" dirty="0" smtClean="0"/>
              <a:t> </a:t>
            </a:r>
            <a:r>
              <a:rPr lang="en-US" dirty="0" err="1" smtClean="0"/>
              <a:t>tal</a:t>
            </a:r>
            <a:r>
              <a:rPr lang="en-US" dirty="0" smtClean="0"/>
              <a:t> que la </a:t>
            </a:r>
            <a:r>
              <a:rPr lang="en-US" dirty="0" err="1" smtClean="0"/>
              <a:t>longitud</a:t>
            </a:r>
            <a:r>
              <a:rPr lang="en-US" dirty="0" smtClean="0"/>
              <a:t> total sea la </a:t>
            </a:r>
            <a:r>
              <a:rPr lang="en-US" dirty="0" err="1" smtClean="0"/>
              <a:t>menor</a:t>
            </a:r>
            <a:r>
              <a:rPr lang="en-US" dirty="0" smtClean="0"/>
              <a:t> </a:t>
            </a:r>
            <a:r>
              <a:rPr lang="en-US" dirty="0" err="1" smtClean="0"/>
              <a:t>posible</a:t>
            </a:r>
            <a:r>
              <a:rPr lang="en-US" dirty="0" smtClean="0"/>
              <a:t>, con la </a:t>
            </a:r>
            <a:r>
              <a:rPr lang="en-US" dirty="0" err="1" smtClean="0"/>
              <a:t>posibilidad</a:t>
            </a:r>
            <a:r>
              <a:rPr lang="en-US" dirty="0" smtClean="0"/>
              <a:t> de </a:t>
            </a:r>
            <a:r>
              <a:rPr lang="en-US" dirty="0" err="1" smtClean="0"/>
              <a:t>agregar</a:t>
            </a:r>
            <a:r>
              <a:rPr lang="en-US" dirty="0" smtClean="0"/>
              <a:t> </a:t>
            </a:r>
            <a:r>
              <a:rPr lang="en-US" dirty="0" err="1" smtClean="0"/>
              <a:t>puntos</a:t>
            </a:r>
            <a:r>
              <a:rPr lang="en-US" dirty="0" smtClean="0"/>
              <a:t> </a:t>
            </a:r>
            <a:r>
              <a:rPr lang="en-US" dirty="0" err="1" smtClean="0"/>
              <a:t>adicionales</a:t>
            </a:r>
            <a:r>
              <a:rPr lang="en-US" dirty="0" smtClean="0"/>
              <a:t> (</a:t>
            </a:r>
            <a:r>
              <a:rPr lang="en-US" dirty="0" err="1" smtClean="0"/>
              <a:t>puntos</a:t>
            </a:r>
            <a:r>
              <a:rPr lang="en-US" dirty="0" smtClean="0"/>
              <a:t> de Steiner).</a:t>
            </a:r>
            <a:endParaRPr lang="es-MX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30434"/>
            <a:ext cx="3400425" cy="255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97647"/>
            <a:ext cx="3543692" cy="25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4 Conector recto de flecha"/>
          <p:cNvCxnSpPr/>
          <p:nvPr/>
        </p:nvCxnSpPr>
        <p:spPr>
          <a:xfrm>
            <a:off x="3886200" y="50292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4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395</TotalTime>
  <Words>707</Words>
  <Application>Microsoft Office PowerPoint</Application>
  <PresentationFormat>Presentación en pantalla (4:3)</PresentationFormat>
  <Paragraphs>65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Adyacencia</vt:lpstr>
      <vt:lpstr>Concurso Modelización Matemática Problema de Steiner</vt:lpstr>
      <vt:lpstr>Presentación de PowerPoint</vt:lpstr>
      <vt:lpstr>Problema de árbol mínimo euclídeo</vt:lpstr>
      <vt:lpstr>Propiedades de una solución</vt:lpstr>
      <vt:lpstr>Algoritmo para encontrar dicho grafo</vt:lpstr>
      <vt:lpstr>Presentación de PowerPoint</vt:lpstr>
      <vt:lpstr>Presentación de PowerPoint</vt:lpstr>
      <vt:lpstr>Mejorar el grafo: Problema de Steiner</vt:lpstr>
      <vt:lpstr>Presentación de PowerPoint</vt:lpstr>
      <vt:lpstr>Problema particular: Problema de Fermat</vt:lpstr>
      <vt:lpstr>Propiedades</vt:lpstr>
      <vt:lpstr>Algoritmo para encontrar el árbol de Steiner</vt:lpstr>
      <vt:lpstr>Algoritmo propuesto</vt:lpstr>
      <vt:lpstr>Ejemplo 1</vt:lpstr>
      <vt:lpstr>Ejemplo 2</vt:lpstr>
      <vt:lpstr>Presentación de PowerPoint</vt:lpstr>
      <vt:lpstr>Poner a prueba el algoritmo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Modelización Matemática Problema de Steiner</dc:title>
  <dc:creator>Tomás Ricardo Basile Alvarez</dc:creator>
  <cp:lastModifiedBy>Tomás Ricardo Basile Alvarez</cp:lastModifiedBy>
  <cp:revision>15</cp:revision>
  <dcterms:created xsi:type="dcterms:W3CDTF">2021-11-23T00:50:35Z</dcterms:created>
  <dcterms:modified xsi:type="dcterms:W3CDTF">2025-01-14T17:19:35Z</dcterms:modified>
</cp:coreProperties>
</file>