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Pragati Narrow"/>
      <p:regular r:id="rId34"/>
      <p:bold r:id="rId35"/>
    </p:embeddedFont>
    <p:embeddedFont>
      <p:font typeface="Oswal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B9724E-8541-45F7-98A9-479B600F3418}">
  <a:tblStyle styleId="{B4B9724E-8541-45F7-98A9-479B600F34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35" Type="http://schemas.openxmlformats.org/officeDocument/2006/relationships/font" Target="fonts/PragatiNarrow-bold.fntdata"/><Relationship Id="rId12" Type="http://schemas.openxmlformats.org/officeDocument/2006/relationships/slide" Target="slides/slide6.xml"/><Relationship Id="rId34" Type="http://schemas.openxmlformats.org/officeDocument/2006/relationships/font" Target="fonts/PragatiNarrow-regular.fntdata"/><Relationship Id="rId15" Type="http://schemas.openxmlformats.org/officeDocument/2006/relationships/slide" Target="slides/slide9.xml"/><Relationship Id="rId37" Type="http://schemas.openxmlformats.org/officeDocument/2006/relationships/font" Target="fonts/Oswald-bold.fntdata"/><Relationship Id="rId14" Type="http://schemas.openxmlformats.org/officeDocument/2006/relationships/slide" Target="slides/slide8.xml"/><Relationship Id="rId36" Type="http://schemas.openxmlformats.org/officeDocument/2006/relationships/font" Target="fonts/Oswald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6f64179dc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6f64179dc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784333e93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784333e93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784333e93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784333e93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784333e93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784333e93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784333e93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784333e93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784333e93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784333e93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784333e93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784333e93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784333e93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784333e93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784333e93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784333e93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784333e93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784333e93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d08e99b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d08e99b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784333e93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784333e93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784333e93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784333e93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784333e930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784333e93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4c639e3e9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4c639e3e9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d08e99b5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4d08e99b5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77f6cc02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77f6cc02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d08e99b50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4d08e99b50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784333e9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784333e9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784333e93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784333e93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84333e93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784333e93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784333e93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784333e93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mongodb.com/docs/manual/reference/operator/aggregation/group/#std-label-accumulators-group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mongodb.com/docs/manual/core/aggregation-pipeline/" TargetMode="External"/><Relationship Id="rId4" Type="http://schemas.openxmlformats.org/officeDocument/2006/relationships/hyperlink" Target="https://www.mongodb.com/docs/manual/core/views/create-view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mongodb.com/docs/manual/meta/aggregation-quick-reference/#std-label-aggregation-expression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latin typeface="Oswald"/>
                <a:ea typeface="Oswald"/>
                <a:cs typeface="Oswald"/>
                <a:sym typeface="Oswald"/>
              </a:rPr>
              <a:t>Pipeline de Agregación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Bases de Datos 2022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AA84F"/>
                </a:solidFill>
              </a:rPr>
              <a:t>IT’S DEMO TIME</a:t>
            </a:r>
            <a:endParaRPr b="1">
              <a:solidFill>
                <a:srgbClr val="6AA84F"/>
              </a:solidFill>
            </a:endParaRPr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775" y="1361075"/>
            <a:ext cx="4557275" cy="29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Stages de agregación (2)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311700" y="854850"/>
            <a:ext cx="8520600" cy="39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Oswald"/>
              <a:buChar char="➢"/>
            </a:pP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$unwind</a:t>
            </a:r>
            <a:endParaRPr>
              <a:solidFill>
                <a:srgbClr val="3D85C6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agati Narrow"/>
              <a:buChar char="○"/>
            </a:pPr>
            <a:r>
              <a:rPr lang="en-GB">
                <a:latin typeface="Pragati Narrow"/>
                <a:ea typeface="Pragati Narrow"/>
                <a:cs typeface="Pragati Narrow"/>
                <a:sym typeface="Pragati Narrow"/>
              </a:rPr>
              <a:t>Deconstruye un campo arreglo en el documento y crea documentos separados para cada elemento en el arreglo</a:t>
            </a:r>
            <a:endParaRPr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Oswald"/>
              <a:buChar char="➢"/>
            </a:pP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$replaceRoot</a:t>
            </a:r>
            <a:endParaRPr>
              <a:solidFill>
                <a:srgbClr val="3D85C6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agati Narrow"/>
              <a:buChar char="○"/>
            </a:pPr>
            <a:r>
              <a:rPr lang="en-GB">
                <a:latin typeface="Pragati Narrow"/>
                <a:ea typeface="Pragati Narrow"/>
                <a:cs typeface="Pragati Narrow"/>
                <a:sym typeface="Pragati Narrow"/>
              </a:rPr>
              <a:t>Reemplaza el documento por un documento anidado especificado</a:t>
            </a:r>
            <a:endParaRPr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Oswald"/>
              <a:buChar char="➢"/>
            </a:pP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</a:t>
            </a: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group</a:t>
            </a:r>
            <a:endParaRPr>
              <a:solidFill>
                <a:srgbClr val="3D85C6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agati Narrow"/>
              <a:buChar char="○"/>
            </a:pPr>
            <a:r>
              <a:rPr lang="en-GB">
                <a:latin typeface="Pragati Narrow"/>
                <a:ea typeface="Pragati Narrow"/>
                <a:cs typeface="Pragati Narrow"/>
                <a:sym typeface="Pragati Narrow"/>
              </a:rPr>
              <a:t>Agrupa los documentos por una expresión especificada y aplica las expresiones acumuladoras</a:t>
            </a:r>
            <a:endParaRPr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Oswald"/>
              <a:buChar char="➢"/>
            </a:pP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</a:t>
            </a: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unionWith</a:t>
            </a:r>
            <a:endParaRPr>
              <a:solidFill>
                <a:srgbClr val="3D85C6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agati Narrow"/>
              <a:buChar char="○"/>
            </a:pPr>
            <a:r>
              <a:rPr lang="en-GB">
                <a:latin typeface="Pragati Narrow"/>
                <a:ea typeface="Pragati Narrow"/>
                <a:cs typeface="Pragati Narrow"/>
                <a:sym typeface="Pragati Narrow"/>
              </a:rPr>
              <a:t>Realiza la unión de dos colecciones</a:t>
            </a:r>
            <a:endParaRPr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Oswald"/>
              <a:buChar char="➢"/>
            </a:pP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$out</a:t>
            </a:r>
            <a:endParaRPr>
              <a:solidFill>
                <a:srgbClr val="3D85C6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agati Narrow"/>
              <a:buChar char="○"/>
            </a:pPr>
            <a:r>
              <a:rPr lang="en-GB">
                <a:latin typeface="Pragati Narrow"/>
                <a:ea typeface="Pragati Narrow"/>
                <a:cs typeface="Pragati Narrow"/>
                <a:sym typeface="Pragati Narrow"/>
              </a:rPr>
              <a:t>Almacena el resultado del pipeline en una colección</a:t>
            </a:r>
            <a:endParaRPr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Oswald"/>
              <a:buChar char="➢"/>
            </a:pP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$lookup</a:t>
            </a:r>
            <a:endParaRPr>
              <a:solidFill>
                <a:srgbClr val="3D85C6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agati Narrow"/>
              <a:buChar char="○"/>
            </a:pPr>
            <a:r>
              <a:rPr lang="en-GB">
                <a:latin typeface="Pragati Narrow"/>
                <a:ea typeface="Pragati Narrow"/>
                <a:cs typeface="Pragati Narrow"/>
                <a:sym typeface="Pragati Narrow"/>
              </a:rPr>
              <a:t>Realiza un left join a otra colección</a:t>
            </a:r>
            <a:endParaRPr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Stages de agregación (2) - UNWIND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311700" y="853200"/>
            <a:ext cx="85206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{ </a:t>
            </a:r>
            <a:r>
              <a:rPr b="1" lang="en-GB" sz="16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$unwind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 &lt;field path&gt; }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313200" y="1298700"/>
            <a:ext cx="4258800" cy="3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Colección survey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db.survey.insertMany([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{ _id: 1, results: [ { product: "abc", score: 10 }, { product: "xyz", score: 5 } ] }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])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4572000" y="1298700"/>
            <a:ext cx="4258800" cy="3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Ejemplo de unwind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db.survey.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aggregate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( 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$unwind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"$results"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]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Resultado del pipeline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{ _id: 1, results: { product: 'abc', score: 10 }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{ _id: 1, results: { product: 'xyz', score: 5 }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]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Stages de agregación (2) - ReplaceRoot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311700" y="853200"/>
            <a:ext cx="85206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{ </a:t>
            </a:r>
            <a:r>
              <a:rPr b="1" lang="en-GB" sz="16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$replaceRoot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 { newRoot: &lt; replacementDocument &gt; } }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313200" y="1298700"/>
            <a:ext cx="4258800" cy="3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Colección survey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db.survey.insertMany([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{ _id: 1, results: [ { product: "abc", score: 10 }, { product: "xyz", score: 5 } ] },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{ _id: 2, results: [ { product: "abc", score: 9 }, { product: "xyz", score: 8 } ] },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{ _id: 3, results: [ { product: "abc", score: 6 }, { product: "xyz", score: 3 } ] }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])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4572000" y="1298700"/>
            <a:ext cx="4258800" cy="3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Ejemplo de replaceRoot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db.survey.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aggregate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( 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$unwind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"$results" 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$match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{ "results.score": {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$gte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9 }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</a:t>
            </a:r>
            <a:r>
              <a:rPr b="1"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$replaceRoot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{ newRoot: "$results"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]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Stages de agregación (2) - GROUP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311700" y="853200"/>
            <a:ext cx="8520600" cy="13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{ 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$group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{ 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_id: &lt;expression&gt;, 			        </a:t>
            </a:r>
            <a:r>
              <a:rPr i="1" lang="en-GB" sz="1400">
                <a:solidFill>
                  <a:srgbClr val="99999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// single or </a:t>
            </a:r>
            <a:r>
              <a:rPr i="1" lang="en-GB" sz="1400">
                <a:solidFill>
                  <a:srgbClr val="99999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group key</a:t>
            </a:r>
            <a:endParaRPr i="1" sz="1400">
              <a:solidFill>
                <a:srgbClr val="99999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&lt;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field</a:t>
            </a:r>
            <a:r>
              <a:rPr baseline="-25000" lang="en-GB" sz="1400">
                <a:latin typeface="Pragati Narrow"/>
                <a:ea typeface="Pragati Narrow"/>
                <a:cs typeface="Pragati Narrow"/>
                <a:sym typeface="Pragati Narrow"/>
              </a:rPr>
              <a:t>1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&gt;: { &lt;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accumulator</a:t>
            </a:r>
            <a:r>
              <a:rPr baseline="-25000"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1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&gt;: 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&lt;expression</a:t>
            </a:r>
            <a:r>
              <a:rPr baseline="-25000" lang="en-GB" sz="1400">
                <a:latin typeface="Pragati Narrow"/>
                <a:ea typeface="Pragati Narrow"/>
                <a:cs typeface="Pragati Narrow"/>
                <a:sym typeface="Pragati Narrow"/>
              </a:rPr>
              <a:t>1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&gt;,       </a:t>
            </a:r>
            <a:r>
              <a:rPr i="1" lang="en-GB" sz="1400">
                <a:solidFill>
                  <a:srgbClr val="99999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// accumulator expression: $avg, $max, $min, $stdDevPop,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… 					       </a:t>
            </a:r>
            <a:r>
              <a:rPr i="1" lang="en-GB" sz="1400">
                <a:solidFill>
                  <a:srgbClr val="99999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// $count, $sum, $first, $addToSet, $push, ….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} 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}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313200" y="2130450"/>
            <a:ext cx="4258800" cy="26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Font typeface="Oswald"/>
              <a:buChar char="➢"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Colección sales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db.sales.insertMany([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_id: 1, item: "abc", price: 10, qty: 2, date: ISODate("2014-03-01T08:00:00Z")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_id: 2, item: "jkl", price: 20, qty: 1, date: ISODate("2014-03-01T09:00:00Z")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_id: 3, item: "xyz", price: 5, qty: 10, date: ISODate("2014-03-15T09:00:00Z")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_id: 4, item: "xyz", price: 5, qty: 20, date: ISODate("2014-04-04T11:21:39Z")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_id: 5, item: "abc", price: 10, qty: 10, date: ISODate("2014-04-04T21:23:13Z")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_id: 6, item: "def", price: 7.5, qty: 5, date: ISODate("2015-06-04T05:08:13Z")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_id: 7, item: "def", price: 7.5, qty: 10, date: ISODate("2015-09-10T08:43:00Z")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_id: 8, item: "abc", price: 10, qty: 5, date: ISODate("2016-02-06T20:20:13Z")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])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4572000" y="2130150"/>
            <a:ext cx="4258800" cy="26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Oswald"/>
              <a:buChar char="➢"/>
            </a:pPr>
            <a:r>
              <a:rPr lang="en-GB" sz="1400">
                <a:latin typeface="Oswald"/>
                <a:ea typeface="Oswald"/>
                <a:cs typeface="Oswald"/>
                <a:sym typeface="Oswald"/>
              </a:rPr>
              <a:t>Ejemplo de group donde _id es null y </a:t>
            </a:r>
            <a:r>
              <a:rPr lang="en-GB" sz="14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expresiones de acumulador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db.sales.</a:t>
            </a:r>
            <a:r>
              <a:rPr lang="en-GB" sz="12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aggregate</a:t>
            </a: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([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{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  </a:t>
            </a:r>
            <a:r>
              <a:rPr lang="en-GB" sz="12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$group</a:t>
            </a: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: {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      _id: null,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      totalQuanty: { </a:t>
            </a:r>
            <a:r>
              <a:rPr lang="en-GB" sz="12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$sum</a:t>
            </a: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: "$qty"},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      count: { </a:t>
            </a:r>
            <a:r>
              <a:rPr lang="en-GB" sz="12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$count</a:t>
            </a: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: {}}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  }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}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])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Oswald"/>
              <a:buChar char="➢"/>
            </a:pPr>
            <a:r>
              <a:rPr lang="en-GB" sz="1400">
                <a:latin typeface="Oswald"/>
                <a:ea typeface="Oswald"/>
                <a:cs typeface="Oswald"/>
                <a:sym typeface="Oswald"/>
              </a:rPr>
              <a:t>Resultado del pipeline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[ { _id: null, totalQuanty: 63, count: 8 } ]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Stages de agregación (2) - GROUP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4572000" y="853200"/>
            <a:ext cx="4258800" cy="40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073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Agrupar por varios campos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db.sales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.aggregate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( [</a:t>
            </a:r>
            <a:endParaRPr sz="1400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$group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{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_id: { "year": {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$year: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"$date"}, month: {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$month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"$date" }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totalQuantity: {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$sum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"$qty"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count: {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$sum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1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]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073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Resultado del pipeline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{ _id: { year: 2014, month: 3 }, totalQuantity: 13, count: 3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{ _id: { year: 2015, month: 9 }, totalQuantity: 10, count: 1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{ _id: { year: 2015, month: 6 }, totalQuantity: 5, count: 1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{ _id: { year: 2016, month: 2 }, totalQuantity: 5, count: 1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{ _id: { year: 2014, month: 4 }, totalQuantity: 30, count: 2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]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311700" y="853200"/>
            <a:ext cx="4258800" cy="40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Agrupar por un solo campo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db.sales.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aggregate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( 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$group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{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_id: "$item",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tamount: {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$sum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{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$multiply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[ "$price", "$qty" ] }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]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Resultado del pipeline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{ _id: 'def', amount: 112.5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{ _id: 'jkl', amount: 20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{ _id: 'abc', amount: 170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{ _id: 'xyz', amount: 150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]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Stages de agregación (2) - UnionWith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311700" y="853200"/>
            <a:ext cx="85206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{ </a:t>
            </a:r>
            <a:r>
              <a:rPr b="1" lang="en-GB" sz="16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$unionWith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 "&lt;collection&gt;"  }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{ </a:t>
            </a:r>
            <a:r>
              <a:rPr b="1" lang="en-GB" sz="16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$unionWith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 { 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coll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"&lt;collection&gt;",  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pipeline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[ { &lt;stage</a:t>
            </a:r>
            <a:r>
              <a:rPr baseline="-25000" lang="en-GB" sz="1600">
                <a:latin typeface="Pragati Narrow"/>
                <a:ea typeface="Pragati Narrow"/>
                <a:cs typeface="Pragati Narrow"/>
                <a:sym typeface="Pragati Narrow"/>
              </a:rPr>
              <a:t>1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&gt; }, … ] } }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313200" y="1757700"/>
            <a:ext cx="4258800" cy="30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Colecciones cats y dogs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db.cats.insertMany([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	{ _id: 1, name: "Fluffy", type: "Cat", weight: 5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	{ _id: 2, name: "Scratch", type: "Cat", weight: 3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	{ _id: 3, name: "Meow", type: "Cat", weight: 7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]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db.dogs.insertMany([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	{ _id: 1, name: "Wag", type: "Dog", weight: 20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	{ _id: 2, name: "Bark", type: "Dog", weight: 10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	{ _id: 3, name: "Fluffy", type: "Dog", weight: 40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]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4572000" y="1757700"/>
            <a:ext cx="42588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Ejemplo de unionWith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db.cats.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aggregate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( 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$unionWith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{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coll: "dogs",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pipeline: [ {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$match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{ weight: {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$lt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30 } } } ]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]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Resultado del pipeline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{ _id: 1, name: 'Fluffy', type: 'Cat', weight: 5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{ _id: 2, name: 'Scratch', type: 'Cat', weight: 3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{ _id: 3, name: 'Meow', type: 'Cat', weight: 7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{ _id: 1, name: 'Wag', type: 'Dog', weight: 20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{ _id: 2, name: 'Bark', type: 'Dog', weight: 10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]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Stages de agregación (2) - OUT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311700" y="853200"/>
            <a:ext cx="85206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{ </a:t>
            </a:r>
            <a:r>
              <a:rPr b="1" lang="en-GB" sz="16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$out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 { db: 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"&lt;outDatabase&gt;", coll:  "&lt;outCollection&gt;"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} }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313200" y="1298700"/>
            <a:ext cx="4258800" cy="3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Colecciones cats y dogs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db.cats.insertMany([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	{ _id: 1, name: "Fluffy", type: "Cat", weight: 5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	{ _id: 2, name: "Scratch", type: "Cat", weight: 3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	{ _id: 3, name: "Meow", type: "Cat", weight: 7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]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db.dogs.insertMany([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	{ _id: 1, name: "Wag", type: "Dog", weight: 20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	{ _id: 2, name: "Bark", type: "Dog", weight: 10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	{ _id: 3, name: "Fluffy", type: "Dog", weight: 40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] )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4572000" y="1298700"/>
            <a:ext cx="4258800" cy="3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Ejemplo de replaceRoot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db.cats.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aggregate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( 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$unionWith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{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coll: "dogs",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pipeline: [ {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$match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{ weight: {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$lt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30 } } } ]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 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$unset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"_id"  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</a:t>
            </a:r>
            <a:r>
              <a:rPr b="1"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$out: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{ db: "samples", coll: "pets"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]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db.pets.find()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Stages de agregación (2) - LOOKUP - Condición de JOIN simple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311700" y="854850"/>
            <a:ext cx="8520600" cy="21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{ 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$lookup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{ 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from: &lt;collection to join&gt;, 		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localField: &lt;field from the input documents&gt;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foreignField: &lt;field from the documents of the "from" collection&gt;, 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as : &lt;output array field&gt;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} 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}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313200" y="2996250"/>
            <a:ext cx="4258800" cy="18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Colección posts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	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db.posts.insertMany( 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      { _id: 1, "author": "Jim", "likes": 5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      { _id: 2, "author": "Jim", "likes" : 2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      { _id: 3, "author": "Joe", "likes": 3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]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4572000" y="2995200"/>
            <a:ext cx="4258800" cy="18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Colección posts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	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db.comments.insertMany( 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     { "comment": "great read", "likes": 3, post_id: 1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     { "comment": "good info", "likes": 0, post_id: 2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     { "comment": "i liked this post", "likes": 12, post_id: 2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     { "comment": "not my favorite", "likes": 8, post_id: 3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     { "comment": null, "likes": 0, post_id: 4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 ]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Stages de agregación (2) - LOOKUP - Condición de JOIN simple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3" name="Google Shape;223;p31"/>
          <p:cNvSpPr txBox="1"/>
          <p:nvPr>
            <p:ph idx="1" type="body"/>
          </p:nvPr>
        </p:nvSpPr>
        <p:spPr>
          <a:xfrm>
            <a:off x="4605825" y="853200"/>
            <a:ext cx="4224900" cy="40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Resultado del pipeline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[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{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_id: 1, author: 'Jim', likes: 5,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cmts: [ { _id: ObjectId, comment: 'great read', likes: 3, post_id: 1 } ]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}, 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{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_id: 2, author: 'Jim', likes: 2,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cmts: [ 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{ _id: ObjectId, comment: 'good info', likes: 0, post_id: 2 },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{ _id: ObjectId, comment: 'i liked this post', likes: 12, post_id: 2 }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]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}, 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{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_id: 3, author: 'Joe', likes: 3,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cmts: [ { _id: ObjectId, comment: 'not my favorite', likes: 8, post_id: 3 } ]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}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]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311700" y="853200"/>
            <a:ext cx="4258800" cy="40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Lookup con condición de join simple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</a:t>
            </a:r>
            <a:r>
              <a:rPr b="1" lang="en-GB" sz="1400">
                <a:latin typeface="Pragati Narrow"/>
                <a:ea typeface="Pragati Narrow"/>
                <a:cs typeface="Pragati Narrow"/>
                <a:sym typeface="Pragati Narrow"/>
              </a:rPr>
              <a:t>posts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.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aggregate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( 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      {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	      	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$lookup: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{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		      from: "</a:t>
            </a:r>
            <a:r>
              <a:rPr b="1" lang="en-GB" sz="1400">
                <a:latin typeface="Pragati Narrow"/>
                <a:ea typeface="Pragati Narrow"/>
                <a:cs typeface="Pragati Narrow"/>
                <a:sym typeface="Pragati Narrow"/>
              </a:rPr>
              <a:t>comments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",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		      localField: "_id",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		      foreignField: "post_id",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		      as: "cmts"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	            }   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     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]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Pipeline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854850"/>
            <a:ext cx="85206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Oswald"/>
              <a:buChar char="➢"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¿Qué es un Pipeline?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1685700" y="1422700"/>
            <a:ext cx="644700" cy="312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Oswald"/>
                <a:ea typeface="Oswald"/>
                <a:cs typeface="Oswald"/>
                <a:sym typeface="Oswald"/>
              </a:rPr>
              <a:t>Process</a:t>
            </a:r>
            <a:r>
              <a:rPr baseline="-25000" lang="en-GB" sz="1000">
                <a:latin typeface="Oswald"/>
                <a:ea typeface="Oswald"/>
                <a:cs typeface="Oswald"/>
                <a:sym typeface="Oswald"/>
              </a:rPr>
              <a:t>1</a:t>
            </a:r>
            <a:endParaRPr baseline="-25000" sz="1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2922125" y="1422700"/>
            <a:ext cx="644700" cy="312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Oswald"/>
                <a:ea typeface="Oswald"/>
                <a:cs typeface="Oswald"/>
                <a:sym typeface="Oswald"/>
              </a:rPr>
              <a:t>Process</a:t>
            </a:r>
            <a:r>
              <a:rPr baseline="-25000" lang="en-GB" sz="1000">
                <a:latin typeface="Oswald"/>
                <a:ea typeface="Oswald"/>
                <a:cs typeface="Oswald"/>
                <a:sym typeface="Oswald"/>
              </a:rPr>
              <a:t>2</a:t>
            </a:r>
            <a:endParaRPr baseline="-25000" sz="1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267700" y="1288800"/>
            <a:ext cx="48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data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cxnSp>
        <p:nvCxnSpPr>
          <p:cNvPr id="65" name="Google Shape;65;p14"/>
          <p:cNvCxnSpPr/>
          <p:nvPr/>
        </p:nvCxnSpPr>
        <p:spPr>
          <a:xfrm>
            <a:off x="1166400" y="1577500"/>
            <a:ext cx="5193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p14"/>
          <p:cNvSpPr txBox="1"/>
          <p:nvPr/>
        </p:nvSpPr>
        <p:spPr>
          <a:xfrm>
            <a:off x="2410700" y="1288800"/>
            <a:ext cx="48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data</a:t>
            </a:r>
            <a:r>
              <a:rPr baseline="30000" lang="en-GB" sz="1200">
                <a:latin typeface="Pragati Narrow"/>
                <a:ea typeface="Pragati Narrow"/>
                <a:cs typeface="Pragati Narrow"/>
                <a:sym typeface="Pragati Narrow"/>
              </a:rPr>
              <a:t>l</a:t>
            </a:r>
            <a:endParaRPr baseline="30000" sz="12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cxnSp>
        <p:nvCxnSpPr>
          <p:cNvPr id="67" name="Google Shape;67;p14"/>
          <p:cNvCxnSpPr>
            <a:stCxn id="62" idx="3"/>
          </p:cNvCxnSpPr>
          <p:nvPr/>
        </p:nvCxnSpPr>
        <p:spPr>
          <a:xfrm>
            <a:off x="2330400" y="1579150"/>
            <a:ext cx="5745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4"/>
          <p:cNvSpPr/>
          <p:nvPr/>
        </p:nvSpPr>
        <p:spPr>
          <a:xfrm>
            <a:off x="4141325" y="1422700"/>
            <a:ext cx="644700" cy="312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Oswald"/>
                <a:ea typeface="Oswald"/>
                <a:cs typeface="Oswald"/>
                <a:sym typeface="Oswald"/>
              </a:rPr>
              <a:t>Process</a:t>
            </a:r>
            <a:r>
              <a:rPr baseline="-25000" lang="en-GB" sz="1000">
                <a:latin typeface="Oswald"/>
                <a:ea typeface="Oswald"/>
                <a:cs typeface="Oswald"/>
                <a:sym typeface="Oswald"/>
              </a:rPr>
              <a:t>3</a:t>
            </a:r>
            <a:endParaRPr baseline="-25000" sz="1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629900" y="1288800"/>
            <a:ext cx="48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data</a:t>
            </a:r>
            <a:r>
              <a:rPr baseline="30000" lang="en-GB" sz="1200">
                <a:latin typeface="Pragati Narrow"/>
                <a:ea typeface="Pragati Narrow"/>
                <a:cs typeface="Pragati Narrow"/>
                <a:sym typeface="Pragati Narrow"/>
              </a:rPr>
              <a:t>ll</a:t>
            </a:r>
            <a:endParaRPr baseline="30000" sz="12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cxnSp>
        <p:nvCxnSpPr>
          <p:cNvPr id="70" name="Google Shape;70;p14"/>
          <p:cNvCxnSpPr/>
          <p:nvPr/>
        </p:nvCxnSpPr>
        <p:spPr>
          <a:xfrm>
            <a:off x="3565225" y="1579150"/>
            <a:ext cx="5745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4"/>
          <p:cNvSpPr/>
          <p:nvPr/>
        </p:nvSpPr>
        <p:spPr>
          <a:xfrm>
            <a:off x="6427325" y="1422700"/>
            <a:ext cx="644700" cy="312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Oswald"/>
                <a:ea typeface="Oswald"/>
                <a:cs typeface="Oswald"/>
                <a:sym typeface="Oswald"/>
              </a:rPr>
              <a:t>Process</a:t>
            </a:r>
            <a:r>
              <a:rPr baseline="-25000" lang="en-GB" sz="1000">
                <a:latin typeface="Oswald"/>
                <a:ea typeface="Oswald"/>
                <a:cs typeface="Oswald"/>
                <a:sym typeface="Oswald"/>
              </a:rPr>
              <a:t>N</a:t>
            </a:r>
            <a:endParaRPr baseline="-25000" sz="1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849100" y="1288800"/>
            <a:ext cx="48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data</a:t>
            </a:r>
            <a:r>
              <a:rPr baseline="30000" lang="en-GB" sz="1200">
                <a:latin typeface="Pragati Narrow"/>
                <a:ea typeface="Pragati Narrow"/>
                <a:cs typeface="Pragati Narrow"/>
                <a:sym typeface="Pragati Narrow"/>
              </a:rPr>
              <a:t>lll</a:t>
            </a:r>
            <a:endParaRPr baseline="30000" sz="12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4803625" y="1579150"/>
            <a:ext cx="5745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4"/>
          <p:cNvSpPr txBox="1"/>
          <p:nvPr/>
        </p:nvSpPr>
        <p:spPr>
          <a:xfrm>
            <a:off x="5824100" y="1288800"/>
            <a:ext cx="57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data</a:t>
            </a:r>
            <a:r>
              <a:rPr baseline="30000" lang="en-GB" sz="1200">
                <a:latin typeface="Pragati Narrow"/>
                <a:ea typeface="Pragati Narrow"/>
                <a:cs typeface="Pragati Narrow"/>
                <a:sym typeface="Pragati Narrow"/>
              </a:rPr>
              <a:t>N-1</a:t>
            </a:r>
            <a:endParaRPr baseline="30000" sz="12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cxnSp>
        <p:nvCxnSpPr>
          <p:cNvPr id="75" name="Google Shape;75;p14"/>
          <p:cNvCxnSpPr/>
          <p:nvPr/>
        </p:nvCxnSpPr>
        <p:spPr>
          <a:xfrm>
            <a:off x="5870425" y="1579150"/>
            <a:ext cx="5745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4"/>
          <p:cNvSpPr txBox="1"/>
          <p:nvPr/>
        </p:nvSpPr>
        <p:spPr>
          <a:xfrm>
            <a:off x="7135100" y="1288800"/>
            <a:ext cx="48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data</a:t>
            </a:r>
            <a:r>
              <a:rPr baseline="30000" lang="en-GB" sz="1200">
                <a:latin typeface="Pragati Narrow"/>
                <a:ea typeface="Pragati Narrow"/>
                <a:cs typeface="Pragati Narrow"/>
                <a:sym typeface="Pragati Narrow"/>
              </a:rPr>
              <a:t>N</a:t>
            </a:r>
            <a:endParaRPr baseline="30000" sz="12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cxnSp>
        <p:nvCxnSpPr>
          <p:cNvPr id="77" name="Google Shape;77;p14"/>
          <p:cNvCxnSpPr/>
          <p:nvPr/>
        </p:nvCxnSpPr>
        <p:spPr>
          <a:xfrm>
            <a:off x="7089625" y="1579150"/>
            <a:ext cx="5745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4"/>
          <p:cNvSpPr txBox="1"/>
          <p:nvPr/>
        </p:nvSpPr>
        <p:spPr>
          <a:xfrm>
            <a:off x="5458700" y="1351975"/>
            <a:ext cx="48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…</a:t>
            </a:r>
            <a:endParaRPr baseline="30000" sz="12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313200" y="1914025"/>
            <a:ext cx="3979200" cy="29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Oswald"/>
              <a:buChar char="➢"/>
            </a:pPr>
            <a:r>
              <a:rPr lang="en-GB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Pipeline en Unix</a:t>
            </a:r>
            <a:endParaRPr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Oswald"/>
                <a:ea typeface="Oswald"/>
                <a:cs typeface="Oswald"/>
                <a:sym typeface="Oswald"/>
              </a:rPr>
              <a:t>     command</a:t>
            </a:r>
            <a:r>
              <a:rPr baseline="-25000" lang="en-GB" sz="1200">
                <a:latin typeface="Oswald"/>
                <a:ea typeface="Oswald"/>
                <a:cs typeface="Oswald"/>
                <a:sym typeface="Oswald"/>
              </a:rPr>
              <a:t>1</a:t>
            </a:r>
            <a:r>
              <a:rPr lang="en-GB" sz="1200">
                <a:latin typeface="Oswald"/>
                <a:ea typeface="Oswald"/>
                <a:cs typeface="Oswald"/>
                <a:sym typeface="Oswald"/>
              </a:rPr>
              <a:t>  |  command</a:t>
            </a:r>
            <a:r>
              <a:rPr baseline="-25000" lang="en-GB" sz="1200">
                <a:latin typeface="Oswald"/>
                <a:ea typeface="Oswald"/>
                <a:cs typeface="Oswald"/>
                <a:sym typeface="Oswald"/>
              </a:rPr>
              <a:t>2</a:t>
            </a:r>
            <a:r>
              <a:rPr lang="en-GB" sz="1200">
                <a:latin typeface="Oswald"/>
                <a:ea typeface="Oswald"/>
                <a:cs typeface="Oswald"/>
                <a:sym typeface="Oswald"/>
              </a:rPr>
              <a:t>  |  command</a:t>
            </a:r>
            <a:r>
              <a:rPr baseline="-25000" lang="en-GB" sz="1200">
                <a:latin typeface="Oswald"/>
                <a:ea typeface="Oswald"/>
                <a:cs typeface="Oswald"/>
                <a:sym typeface="Oswald"/>
              </a:rPr>
              <a:t>3</a:t>
            </a:r>
            <a:r>
              <a:rPr lang="en-GB" sz="1200">
                <a:latin typeface="Oswald"/>
                <a:ea typeface="Oswald"/>
                <a:cs typeface="Oswald"/>
                <a:sym typeface="Oswald"/>
              </a:rPr>
              <a:t>  |   …   |  command</a:t>
            </a:r>
            <a:r>
              <a:rPr baseline="-25000" lang="en-GB" sz="1200">
                <a:latin typeface="Oswald"/>
                <a:ea typeface="Oswald"/>
                <a:cs typeface="Oswald"/>
                <a:sym typeface="Oswald"/>
              </a:rPr>
              <a:t>N</a:t>
            </a:r>
            <a:r>
              <a:rPr lang="en-GB" sz="1200">
                <a:latin typeface="Oswald"/>
                <a:ea typeface="Oswald"/>
                <a:cs typeface="Oswald"/>
                <a:sym typeface="Oswald"/>
              </a:rPr>
              <a:t>  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80" name="Google Shape;80;p14"/>
          <p:cNvGraphicFramePr/>
          <p:nvPr/>
        </p:nvGraphicFramePr>
        <p:xfrm>
          <a:off x="4263775" y="2266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{B4B9724E-8541-45F7-98A9-479B600F3418}</a:tableStyleId>
              </a:tblPr>
              <a:tblGrid>
                <a:gridCol w="4568525"/>
              </a:tblGrid>
              <a:tr h="2292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 cat urls.txt </a:t>
                      </a:r>
                      <a:endParaRPr sz="7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https://www.mongodb.com/docs/manual/tutorial/query-array-of-documents/</a:t>
                      </a:r>
                      <a:endParaRPr sz="7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https://askubuntu.com/questions/1424501/unable-to-install-mongodb-in-ubuntu</a:t>
                      </a:r>
                      <a:endParaRPr sz="7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https://www.mongodb.com/docs/manual/crud/</a:t>
                      </a:r>
                      <a:endParaRPr sz="7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https://famaf.aulavirtual.unc.edu.ar/</a:t>
                      </a:r>
                      <a:endParaRPr sz="7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https://dev.mysql.com/doc/refman/8.0/en/subqueries.html</a:t>
                      </a:r>
                      <a:endParaRPr sz="7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https://dev.mysql.com/doc/refman/8.0/en/</a:t>
                      </a:r>
                      <a:endParaRPr sz="7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https://dev.mysql.com/doc/</a:t>
                      </a:r>
                      <a:endParaRPr sz="7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http://twitter.com/</a:t>
                      </a:r>
                      <a:endParaRPr b="1" sz="7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7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 cat urls.txt | sed -E "s/^https?:\/\/([^\/]+).*/\1/" | sort | uniq -c | sort -n -r</a:t>
                      </a:r>
                      <a:endParaRPr b="1" sz="7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3 dev.mysql.com</a:t>
                      </a:r>
                      <a:endParaRPr sz="7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2 www.mongodb.com</a:t>
                      </a:r>
                      <a:endParaRPr sz="7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</a:t>
                      </a:r>
                      <a:r>
                        <a:rPr lang="en-GB" sz="7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1 twitter.com</a:t>
                      </a:r>
                      <a:endParaRPr sz="7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1 famaf.aulavirtual.unc.edu.ar</a:t>
                      </a:r>
                      <a:endParaRPr sz="7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1 askubuntu.com</a:t>
                      </a:r>
                      <a:endParaRPr b="1" sz="60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0" marR="63500" marL="63500">
                    <a:solidFill>
                      <a:srgbClr val="F9FB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Stages de agregación (2) - LOOKUP - Multiple condiciones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0" name="Google Shape;230;p32"/>
          <p:cNvSpPr txBox="1"/>
          <p:nvPr>
            <p:ph idx="1" type="body"/>
          </p:nvPr>
        </p:nvSpPr>
        <p:spPr>
          <a:xfrm>
            <a:off x="311700" y="854850"/>
            <a:ext cx="8520600" cy="21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{ 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$lookup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{ 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from: &lt;joined collection&gt;, 		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let: { &lt;var</a:t>
            </a:r>
            <a:r>
              <a:rPr baseline="-25000" lang="en-GB" sz="1600">
                <a:latin typeface="Pragati Narrow"/>
                <a:ea typeface="Pragati Narrow"/>
                <a:cs typeface="Pragati Narrow"/>
                <a:sym typeface="Pragati Narrow"/>
              </a:rPr>
              <a:t>1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&gt;: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&lt;expression&gt;, … , 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&lt;var</a:t>
            </a:r>
            <a:r>
              <a:rPr baseline="-25000" lang="en-GB" sz="1600">
                <a:latin typeface="Pragati Narrow"/>
                <a:ea typeface="Pragati Narrow"/>
                <a:cs typeface="Pragati Narrow"/>
                <a:sym typeface="Pragati Narrow"/>
              </a:rPr>
              <a:t>N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&gt;: &lt;expression&gt;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},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pipeline: [ &lt;pipeline to run joined collection&gt; ], 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as : &lt;output array field&gt;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} 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}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Stages de agregación (2) - LOOKUP - Multiple condiciones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6" name="Google Shape;236;p33"/>
          <p:cNvSpPr txBox="1"/>
          <p:nvPr>
            <p:ph idx="1" type="body"/>
          </p:nvPr>
        </p:nvSpPr>
        <p:spPr>
          <a:xfrm>
            <a:off x="4605825" y="853200"/>
            <a:ext cx="4224900" cy="40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Resultado del pipeline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[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	    { _id: 1, author: 'Jim', likes: 5, cmts: [] },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	    {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	        _id: 2, author: 'Jim', likes: 2,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	        cmts: [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	            {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  	                _id: ObjectId("635b467558c2ead4c68a4880"),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  	         	comment: 'i liked this post',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  		likes: 12,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 	 	post_id: 2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	             }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	          ]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	    },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	    {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	        _id: 3, author: 'Joe', likes: 3,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	        cmts: [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	            {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  		_id: ObjectId("635b467558c2ead4c68a4881"),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  		comment: 'not my favorite',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  		likes: 8,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  		post_id: 3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	            }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	        ]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	    }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]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237" name="Google Shape;237;p33"/>
          <p:cNvSpPr txBox="1"/>
          <p:nvPr>
            <p:ph idx="1" type="body"/>
          </p:nvPr>
        </p:nvSpPr>
        <p:spPr>
          <a:xfrm>
            <a:off x="311700" y="853200"/>
            <a:ext cx="4258800" cy="40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Lookup con condición de join 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múltiple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 y subquery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db.posts.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aggregate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( 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$lookup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{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from: "comments",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let: { post_likes: "$likes", post_id: "$_id"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pipeline: 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    { 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       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$match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{ 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           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$expr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{ 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               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$and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                    { </a:t>
            </a:r>
            <a:r>
              <a:rPr lang="en-GB" sz="1400">
                <a:solidFill>
                  <a:srgbClr val="38761D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$eq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["$post_id", "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$$post_id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" ]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                    {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$gt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[ "$likes", "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$$post_likes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" ]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                ]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          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      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   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],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as: "cmts"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]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Vistas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3" name="Google Shape;243;p34"/>
          <p:cNvSpPr txBox="1"/>
          <p:nvPr>
            <p:ph idx="1" type="body"/>
          </p:nvPr>
        </p:nvSpPr>
        <p:spPr>
          <a:xfrm>
            <a:off x="311700" y="853200"/>
            <a:ext cx="85206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db.createView(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"&lt;viewName&gt;",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"&lt;source&gt;", [ &lt;pipeline&gt; ] )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4" name="Google Shape;244;p34"/>
          <p:cNvSpPr txBox="1"/>
          <p:nvPr>
            <p:ph idx="1" type="body"/>
          </p:nvPr>
        </p:nvSpPr>
        <p:spPr>
          <a:xfrm>
            <a:off x="313200" y="1298700"/>
            <a:ext cx="4258800" cy="3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Colecciones students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db.students.insertMany( 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sID: 22001, name: "Alex", year: 1, score: 4.0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sID: 21001, name: "bernie", year: 2, score: 3.7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sID: 20010, name: "Chris", year: 3, score: 2.5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sID: 22021, name: "Drew", year: 1, score: 3.2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sID: 17301, name: "harley", year: 6, score: 3.1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sID: 21022, name: "Farmer", year: 1, score: 2.2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sID: 20020, name: "george", year: 3, score: 2.8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sID: 18020, name: "Harley", year: 5, score: 2.8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]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245" name="Google Shape;245;p34"/>
          <p:cNvSpPr txBox="1"/>
          <p:nvPr>
            <p:ph idx="1" type="body"/>
          </p:nvPr>
        </p:nvSpPr>
        <p:spPr>
          <a:xfrm>
            <a:off x="4572000" y="1298700"/>
            <a:ext cx="4258800" cy="3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Ejemplo de createView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db.createView(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"firstYears",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"students",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[ { $match: { year: 1 } } ]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db.firstYears.find( { }, { _id: 0 }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{ sID: 22001, name: 'Alex', year: 1, score: 4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{ sID: 22021, name: 'Drew', year: 1, score: 3.2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{ sID: 21022, name: 'Farmer', year: 1, score: 2.2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]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Temas a estudiar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1" name="Google Shape;251;p35"/>
          <p:cNvSpPr txBox="1"/>
          <p:nvPr>
            <p:ph idx="1" type="body"/>
          </p:nvPr>
        </p:nvSpPr>
        <p:spPr>
          <a:xfrm>
            <a:off x="311700" y="853200"/>
            <a:ext cx="8331600" cy="3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Roboto"/>
              <a:buChar char="➢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Próxima clase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Modelado de datos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Validación de esquemas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Roboto"/>
              <a:buChar char="➢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Referencias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-GB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Pipeline de agregación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-GB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Vistas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Pipeline de agregación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854850"/>
            <a:ext cx="85206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Oswald"/>
              <a:buChar char="➢"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Es una secuencia de una o más stages que procesan documentos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1684475" y="1423725"/>
            <a:ext cx="644700" cy="312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Oswald"/>
                <a:ea typeface="Oswald"/>
                <a:cs typeface="Oswald"/>
                <a:sym typeface="Oswald"/>
              </a:rPr>
              <a:t>stage</a:t>
            </a:r>
            <a:r>
              <a:rPr baseline="-25000" lang="en-GB" sz="1000">
                <a:latin typeface="Oswald"/>
                <a:ea typeface="Oswald"/>
                <a:cs typeface="Oswald"/>
                <a:sym typeface="Oswald"/>
              </a:rPr>
              <a:t>1</a:t>
            </a:r>
            <a:endParaRPr baseline="-25000" sz="1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2920900" y="1423725"/>
            <a:ext cx="644700" cy="312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Oswald"/>
                <a:ea typeface="Oswald"/>
                <a:cs typeface="Oswald"/>
                <a:sym typeface="Oswald"/>
              </a:rPr>
              <a:t>stage</a:t>
            </a:r>
            <a:r>
              <a:rPr baseline="-25000" lang="en-GB" sz="1000">
                <a:latin typeface="Oswald"/>
                <a:ea typeface="Oswald"/>
                <a:cs typeface="Oswald"/>
                <a:sym typeface="Oswald"/>
              </a:rPr>
              <a:t>2</a:t>
            </a:r>
            <a:endParaRPr baseline="-25000" sz="1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1021975" y="1289825"/>
            <a:ext cx="72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collection 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cxnSp>
        <p:nvCxnSpPr>
          <p:cNvPr id="90" name="Google Shape;90;p15"/>
          <p:cNvCxnSpPr/>
          <p:nvPr/>
        </p:nvCxnSpPr>
        <p:spPr>
          <a:xfrm>
            <a:off x="1165175" y="1578525"/>
            <a:ext cx="5193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5"/>
          <p:cNvSpPr txBox="1"/>
          <p:nvPr/>
        </p:nvSpPr>
        <p:spPr>
          <a:xfrm>
            <a:off x="2409475" y="1289825"/>
            <a:ext cx="48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docs</a:t>
            </a:r>
            <a:r>
              <a:rPr baseline="30000" lang="en-GB" sz="1200">
                <a:latin typeface="Pragati Narrow"/>
                <a:ea typeface="Pragati Narrow"/>
                <a:cs typeface="Pragati Narrow"/>
                <a:sym typeface="Pragati Narrow"/>
              </a:rPr>
              <a:t>l</a:t>
            </a:r>
            <a:endParaRPr baseline="30000" sz="12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cxnSp>
        <p:nvCxnSpPr>
          <p:cNvPr id="92" name="Google Shape;92;p15"/>
          <p:cNvCxnSpPr>
            <a:stCxn id="87" idx="3"/>
          </p:cNvCxnSpPr>
          <p:nvPr/>
        </p:nvCxnSpPr>
        <p:spPr>
          <a:xfrm>
            <a:off x="2329175" y="1580175"/>
            <a:ext cx="5745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5"/>
          <p:cNvSpPr/>
          <p:nvPr/>
        </p:nvSpPr>
        <p:spPr>
          <a:xfrm>
            <a:off x="4140100" y="1423725"/>
            <a:ext cx="644700" cy="312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Oswald"/>
                <a:ea typeface="Oswald"/>
                <a:cs typeface="Oswald"/>
                <a:sym typeface="Oswald"/>
              </a:rPr>
              <a:t>stage</a:t>
            </a:r>
            <a:r>
              <a:rPr baseline="-25000" lang="en-GB" sz="1000">
                <a:latin typeface="Oswald"/>
                <a:ea typeface="Oswald"/>
                <a:cs typeface="Oswald"/>
                <a:sym typeface="Oswald"/>
              </a:rPr>
              <a:t>3</a:t>
            </a:r>
            <a:endParaRPr baseline="-25000" sz="1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3628675" y="1289825"/>
            <a:ext cx="48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docs</a:t>
            </a:r>
            <a:r>
              <a:rPr baseline="30000" lang="en-GB" sz="1200">
                <a:latin typeface="Pragati Narrow"/>
                <a:ea typeface="Pragati Narrow"/>
                <a:cs typeface="Pragati Narrow"/>
                <a:sym typeface="Pragati Narrow"/>
              </a:rPr>
              <a:t>ll</a:t>
            </a:r>
            <a:endParaRPr baseline="30000" sz="12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cxnSp>
        <p:nvCxnSpPr>
          <p:cNvPr id="95" name="Google Shape;95;p15"/>
          <p:cNvCxnSpPr/>
          <p:nvPr/>
        </p:nvCxnSpPr>
        <p:spPr>
          <a:xfrm>
            <a:off x="3564000" y="1580175"/>
            <a:ext cx="5745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5"/>
          <p:cNvSpPr/>
          <p:nvPr/>
        </p:nvSpPr>
        <p:spPr>
          <a:xfrm>
            <a:off x="6426100" y="1423725"/>
            <a:ext cx="644700" cy="312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Oswald"/>
                <a:ea typeface="Oswald"/>
                <a:cs typeface="Oswald"/>
                <a:sym typeface="Oswald"/>
              </a:rPr>
              <a:t>stage</a:t>
            </a:r>
            <a:r>
              <a:rPr baseline="-25000" lang="en-GB" sz="1000">
                <a:latin typeface="Oswald"/>
                <a:ea typeface="Oswald"/>
                <a:cs typeface="Oswald"/>
                <a:sym typeface="Oswald"/>
              </a:rPr>
              <a:t>N</a:t>
            </a:r>
            <a:endParaRPr baseline="-25000" sz="1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4847875" y="1289825"/>
            <a:ext cx="48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docs</a:t>
            </a:r>
            <a:r>
              <a:rPr baseline="30000" lang="en-GB" sz="1200">
                <a:latin typeface="Pragati Narrow"/>
                <a:ea typeface="Pragati Narrow"/>
                <a:cs typeface="Pragati Narrow"/>
                <a:sym typeface="Pragati Narrow"/>
              </a:rPr>
              <a:t>lll</a:t>
            </a:r>
            <a:endParaRPr baseline="30000" sz="12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cxnSp>
        <p:nvCxnSpPr>
          <p:cNvPr id="98" name="Google Shape;98;p15"/>
          <p:cNvCxnSpPr/>
          <p:nvPr/>
        </p:nvCxnSpPr>
        <p:spPr>
          <a:xfrm>
            <a:off x="4802400" y="1580175"/>
            <a:ext cx="5745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5"/>
          <p:cNvSpPr txBox="1"/>
          <p:nvPr/>
        </p:nvSpPr>
        <p:spPr>
          <a:xfrm>
            <a:off x="5822875" y="1289825"/>
            <a:ext cx="57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docs</a:t>
            </a:r>
            <a:r>
              <a:rPr baseline="30000" lang="en-GB" sz="1200">
                <a:latin typeface="Pragati Narrow"/>
                <a:ea typeface="Pragati Narrow"/>
                <a:cs typeface="Pragati Narrow"/>
                <a:sym typeface="Pragati Narrow"/>
              </a:rPr>
              <a:t>N-1</a:t>
            </a:r>
            <a:endParaRPr baseline="30000" sz="12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cxnSp>
        <p:nvCxnSpPr>
          <p:cNvPr id="100" name="Google Shape;100;p15"/>
          <p:cNvCxnSpPr/>
          <p:nvPr/>
        </p:nvCxnSpPr>
        <p:spPr>
          <a:xfrm>
            <a:off x="5869200" y="1580175"/>
            <a:ext cx="5745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5"/>
          <p:cNvSpPr txBox="1"/>
          <p:nvPr/>
        </p:nvSpPr>
        <p:spPr>
          <a:xfrm>
            <a:off x="7133875" y="1289825"/>
            <a:ext cx="48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docs</a:t>
            </a:r>
            <a:r>
              <a:rPr baseline="30000" lang="en-GB" sz="1200">
                <a:latin typeface="Pragati Narrow"/>
                <a:ea typeface="Pragati Narrow"/>
                <a:cs typeface="Pragati Narrow"/>
                <a:sym typeface="Pragati Narrow"/>
              </a:rPr>
              <a:t>N</a:t>
            </a:r>
            <a:endParaRPr baseline="30000" sz="12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cxnSp>
        <p:nvCxnSpPr>
          <p:cNvPr id="102" name="Google Shape;102;p15"/>
          <p:cNvCxnSpPr/>
          <p:nvPr/>
        </p:nvCxnSpPr>
        <p:spPr>
          <a:xfrm>
            <a:off x="7088400" y="1580175"/>
            <a:ext cx="5745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5"/>
          <p:cNvSpPr txBox="1"/>
          <p:nvPr/>
        </p:nvSpPr>
        <p:spPr>
          <a:xfrm>
            <a:off x="5457475" y="1353000"/>
            <a:ext cx="48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…</a:t>
            </a:r>
            <a:endParaRPr baseline="30000" sz="12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313200" y="1914025"/>
            <a:ext cx="4258800" cy="29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Oswald"/>
              <a:buChar char="➢"/>
            </a:pPr>
            <a:r>
              <a:rPr lang="en-GB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Método </a:t>
            </a:r>
            <a:r>
              <a:rPr lang="en-GB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Aggregate</a:t>
            </a:r>
            <a:endParaRPr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db.&lt;collection&gt;.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aggregate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( </a:t>
            </a:r>
            <a:r>
              <a:rPr lang="en-GB" sz="1400">
                <a:solidFill>
                  <a:srgbClr val="3C78D8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pipeline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, &lt;options&gt;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db.&lt;collection&gt;.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aggregate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( 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3C78D8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[ 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{</a:t>
            </a:r>
            <a:r>
              <a:rPr lang="en-GB" sz="1400">
                <a:solidFill>
                  <a:srgbClr val="3C78D8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&lt;stage</a:t>
            </a:r>
            <a:r>
              <a:rPr baseline="-25000" lang="en-GB" sz="1400">
                <a:solidFill>
                  <a:srgbClr val="3C78D8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1</a:t>
            </a:r>
            <a:r>
              <a:rPr lang="en-GB" sz="1400">
                <a:solidFill>
                  <a:srgbClr val="3C78D8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&gt; 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}, {</a:t>
            </a:r>
            <a:r>
              <a:rPr lang="en-GB" sz="1400">
                <a:solidFill>
                  <a:srgbClr val="66666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</a:t>
            </a:r>
            <a:r>
              <a:rPr lang="en-GB" sz="1400">
                <a:solidFill>
                  <a:srgbClr val="3C78D8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&lt;stage</a:t>
            </a:r>
            <a:r>
              <a:rPr baseline="-25000" lang="en-GB" sz="1400">
                <a:solidFill>
                  <a:srgbClr val="3C78D8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2</a:t>
            </a:r>
            <a:r>
              <a:rPr lang="en-GB" sz="1400">
                <a:solidFill>
                  <a:srgbClr val="3C78D8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&gt; 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}, … , { </a:t>
            </a:r>
            <a:r>
              <a:rPr lang="en-GB" sz="1400">
                <a:solidFill>
                  <a:srgbClr val="3C78D8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&lt;stage</a:t>
            </a:r>
            <a:r>
              <a:rPr baseline="-25000" lang="en-GB" sz="1400">
                <a:solidFill>
                  <a:srgbClr val="3C78D8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N</a:t>
            </a:r>
            <a:r>
              <a:rPr lang="en-GB" sz="1400">
                <a:solidFill>
                  <a:srgbClr val="3C78D8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&gt; 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} </a:t>
            </a:r>
            <a:r>
              <a:rPr lang="en-GB" sz="1400">
                <a:solidFill>
                  <a:srgbClr val="3C78D8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]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, 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&lt;options&gt; 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4572000" y="1914025"/>
            <a:ext cx="4258800" cy="29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➢"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P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ipeline y stages de agregación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db.companies.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aggregate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(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[</a:t>
            </a:r>
            <a:endParaRPr sz="1400">
              <a:solidFill>
                <a:srgbClr val="3D85C6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{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$match: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{ founded_year: 2004 }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{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$sort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{ name: 1}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{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$limit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5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{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$project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{ _id: 0, name: 1 }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]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Expresiones de agregación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311700" y="853200"/>
            <a:ext cx="85206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              			{ &lt;</a:t>
            </a:r>
            <a:r>
              <a:rPr b="1"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operator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&gt;: [ { argument</a:t>
            </a:r>
            <a:r>
              <a:rPr baseline="-25000" lang="en-GB" sz="1600">
                <a:latin typeface="Pragati Narrow"/>
                <a:ea typeface="Pragati Narrow"/>
                <a:cs typeface="Pragati Narrow"/>
                <a:sym typeface="Pragati Narrow"/>
              </a:rPr>
              <a:t>1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}, { argument</a:t>
            </a:r>
            <a:r>
              <a:rPr baseline="-25000" lang="en-GB" sz="1600">
                <a:latin typeface="Pragati Narrow"/>
                <a:ea typeface="Pragati Narrow"/>
                <a:cs typeface="Pragati Narrow"/>
                <a:sym typeface="Pragati Narrow"/>
              </a:rPr>
              <a:t>2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}, … ] }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              			{ &lt;</a:t>
            </a:r>
            <a:r>
              <a:rPr b="1"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operator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&gt;: { argument } }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313200" y="1757700"/>
            <a:ext cx="4258800" cy="30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Expresiones booleanas</a:t>
            </a:r>
            <a:endParaRPr sz="1600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○"/>
            </a:pP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$and</a:t>
            </a: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$not  $or</a:t>
            </a:r>
            <a:endParaRPr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Expresiones de comparación</a:t>
            </a:r>
            <a:endParaRPr sz="1600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○"/>
            </a:pP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$cmp</a:t>
            </a: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$eq  $gt  $gte  $lt  $lte  $ne</a:t>
            </a:r>
            <a:endParaRPr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Expresiones aritméticas</a:t>
            </a:r>
            <a:endParaRPr sz="1600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○"/>
            </a:pP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$add</a:t>
            </a: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$subtract  $divide  $abs …</a:t>
            </a:r>
            <a:endParaRPr sz="1600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Expresiones de arreglos</a:t>
            </a:r>
            <a:endParaRPr sz="1600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○"/>
            </a:pP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$arrayElemAt  $first  $last $size …</a:t>
            </a: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○"/>
            </a:pP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$concatArray  </a:t>
            </a:r>
            <a:r>
              <a:rPr b="1"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$filter  $map $reduce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…</a:t>
            </a:r>
            <a:endParaRPr sz="1600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Expresiones de conjuntos</a:t>
            </a:r>
            <a:endParaRPr sz="1600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○"/>
            </a:pP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$setDifference</a:t>
            </a: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$setUnion  $setIsSubset …</a:t>
            </a:r>
            <a:endParaRPr sz="1600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4572000" y="1757700"/>
            <a:ext cx="4258800" cy="30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Expresiones condicionales</a:t>
            </a:r>
            <a:endParaRPr sz="1600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○"/>
            </a:pP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$cond</a:t>
            </a: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$ifNull  $switch</a:t>
            </a:r>
            <a:endParaRPr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Expresiones de 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fechas</a:t>
            </a:r>
            <a:endParaRPr sz="1600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○"/>
            </a:pP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$year</a:t>
            </a: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$month  $dateAdd  $dateDiff …</a:t>
            </a:r>
            <a:endParaRPr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Expresiones de strings</a:t>
            </a:r>
            <a:endParaRPr sz="1600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○"/>
            </a:pP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$concat</a:t>
            </a: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$split  $substr  $dateFromString …</a:t>
            </a:r>
            <a:endParaRPr sz="1600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Expresiones de tipos</a:t>
            </a:r>
            <a:endParaRPr sz="1600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○"/>
            </a:pP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$convert</a:t>
            </a: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$isNumber  $type …</a:t>
            </a:r>
            <a:endParaRPr sz="1600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Pragati Narrow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Field Path</a:t>
            </a:r>
            <a:endParaRPr sz="1600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○"/>
            </a:pP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"$&lt;field&gt;"  (= "$$CURRENT.&lt;field&gt;")</a:t>
            </a:r>
            <a:endParaRPr sz="1600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Pragati Narrow"/>
              <a:buChar char="➢"/>
            </a:pPr>
            <a:r>
              <a:rPr lang="en-GB" sz="1600" u="sng">
                <a:solidFill>
                  <a:schemeClr val="accent5"/>
                </a:solidFill>
                <a:latin typeface="Pragati Narrow"/>
                <a:ea typeface="Pragati Narrow"/>
                <a:cs typeface="Pragati Narrow"/>
                <a:sym typeface="Pragati Narr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Mas expresiones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Stages de agregación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311700" y="854850"/>
            <a:ext cx="8520600" cy="39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Oswald"/>
              <a:buChar char="➢"/>
            </a:pP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$match</a:t>
            </a:r>
            <a:endParaRPr>
              <a:solidFill>
                <a:srgbClr val="3D85C6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agati Narrow"/>
              <a:buChar char="○"/>
            </a:pPr>
            <a:r>
              <a:rPr lang="en-GB">
                <a:latin typeface="Pragati Narrow"/>
                <a:ea typeface="Pragati Narrow"/>
                <a:cs typeface="Pragati Narrow"/>
                <a:sym typeface="Pragati Narrow"/>
              </a:rPr>
              <a:t>Filtra los documentos que pasan a la siguiente etapa</a:t>
            </a:r>
            <a:endParaRPr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Oswald"/>
              <a:buChar char="➢"/>
            </a:pP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$project</a:t>
            </a:r>
            <a:endParaRPr>
              <a:solidFill>
                <a:srgbClr val="3D85C6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agati Narrow"/>
              <a:buChar char="○"/>
            </a:pPr>
            <a:r>
              <a:rPr lang="en-GB">
                <a:latin typeface="Pragati Narrow"/>
                <a:ea typeface="Pragati Narrow"/>
                <a:cs typeface="Pragati Narrow"/>
                <a:sym typeface="Pragati Narrow"/>
              </a:rPr>
              <a:t>Cambia la forma de cada documento</a:t>
            </a:r>
            <a:endParaRPr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Oswald"/>
              <a:buChar char="➢"/>
            </a:pP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$skip</a:t>
            </a:r>
            <a:endParaRPr>
              <a:solidFill>
                <a:srgbClr val="3D85C6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agati Narrow"/>
              <a:buChar char="○"/>
            </a:pPr>
            <a:r>
              <a:rPr lang="en-GB">
                <a:latin typeface="Pragati Narrow"/>
                <a:ea typeface="Pragati Narrow"/>
                <a:cs typeface="Pragati Narrow"/>
                <a:sym typeface="Pragati Narrow"/>
              </a:rPr>
              <a:t>Omite los primero N documentos</a:t>
            </a:r>
            <a:endParaRPr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Oswald"/>
              <a:buChar char="➢"/>
            </a:pP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$limit</a:t>
            </a:r>
            <a:endParaRPr>
              <a:solidFill>
                <a:srgbClr val="3D85C6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agati Narrow"/>
              <a:buChar char="○"/>
            </a:pPr>
            <a:r>
              <a:rPr lang="en-GB">
                <a:latin typeface="Pragati Narrow"/>
                <a:ea typeface="Pragati Narrow"/>
                <a:cs typeface="Pragati Narrow"/>
                <a:sym typeface="Pragati Narrow"/>
              </a:rPr>
              <a:t>Limita el resultado a los primeros N documentos</a:t>
            </a:r>
            <a:endParaRPr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Oswald"/>
              <a:buChar char="➢"/>
            </a:pP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$sort</a:t>
            </a:r>
            <a:endParaRPr>
              <a:solidFill>
                <a:srgbClr val="3D85C6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agati Narrow"/>
              <a:buChar char="○"/>
            </a:pPr>
            <a:r>
              <a:rPr lang="en-GB">
                <a:latin typeface="Pragati Narrow"/>
                <a:ea typeface="Pragati Narrow"/>
                <a:cs typeface="Pragati Narrow"/>
                <a:sym typeface="Pragati Narrow"/>
              </a:rPr>
              <a:t>Ordena el flujo de documentos por uno o más campos</a:t>
            </a:r>
            <a:endParaRPr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Oswald"/>
              <a:buChar char="➢"/>
            </a:pP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$count</a:t>
            </a:r>
            <a:endParaRPr>
              <a:solidFill>
                <a:srgbClr val="3D85C6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agati Narrow"/>
              <a:buChar char="○"/>
            </a:pPr>
            <a:r>
              <a:rPr lang="en-GB">
                <a:latin typeface="Pragati Narrow"/>
                <a:ea typeface="Pragati Narrow"/>
                <a:cs typeface="Pragati Narrow"/>
                <a:sym typeface="Pragati Narrow"/>
              </a:rPr>
              <a:t>Retorna la cantidad de documentos</a:t>
            </a:r>
            <a:endParaRPr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Oswald"/>
              <a:buChar char="➢"/>
            </a:pP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$addFields</a:t>
            </a:r>
            <a:endParaRPr>
              <a:solidFill>
                <a:srgbClr val="3D85C6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agati Narrow"/>
              <a:buChar char="○"/>
            </a:pPr>
            <a:r>
              <a:rPr lang="en-GB">
                <a:latin typeface="Pragati Narrow"/>
                <a:ea typeface="Pragati Narrow"/>
                <a:cs typeface="Pragati Narrow"/>
                <a:sym typeface="Pragati Narrow"/>
              </a:rPr>
              <a:t>Agrega nuevos campos a cada documento</a:t>
            </a:r>
            <a:endParaRPr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Stages</a:t>
            </a:r>
            <a:r>
              <a:rPr b="1" lang="en-GB">
                <a:latin typeface="Oswald"/>
                <a:ea typeface="Oswald"/>
                <a:cs typeface="Oswald"/>
                <a:sym typeface="Oswald"/>
              </a:rPr>
              <a:t> de agregación - MATCH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311700" y="853200"/>
            <a:ext cx="85206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              			{ </a:t>
            </a:r>
            <a:r>
              <a:rPr b="1" lang="en-GB" sz="16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$match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{ &lt;query filter&gt; } }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              			{ </a:t>
            </a:r>
            <a:r>
              <a:rPr b="1" lang="en-GB" sz="16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$match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 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{ </a:t>
            </a:r>
            <a:r>
              <a:rPr b="1"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$expr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&lt; aggregation expression&gt; } 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}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313200" y="1757700"/>
            <a:ext cx="4258800" cy="30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Colección monthlyBudget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db.monthlyBudget.insertMany([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{ _id: 1, category: "food", budget: 400, spent: 450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{ _id: 2, category: "drinks", budget: 100, spent: 150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{ _id: 3, category: "clothes", budget: 100, spent: 50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{ _id: 4, category: "misc", budget: 500, spent: 300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{ _id: 5, category: "travel", budget: 200, spent: 650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]);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4572000" y="1757700"/>
            <a:ext cx="4258800" cy="30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Match con operadores de selección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db.monthlyBudget.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aggregate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( 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$match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{ "budget": {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$gt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400,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$lt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600} }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]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Match con expresiones de agregación</a:t>
            </a:r>
            <a:endParaRPr sz="1600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db.monthlyBudget.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aggregate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( 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$match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{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$expr: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{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$gt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[ "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spent" , "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budget" ] } }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]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Stages de agregación - PROJECT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311700" y="853200"/>
            <a:ext cx="85206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{ </a:t>
            </a:r>
            <a:r>
              <a:rPr b="1" lang="en-GB" sz="16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$project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{ &lt;specifications&gt; } }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{ </a:t>
            </a:r>
            <a:r>
              <a:rPr b="1" lang="en-GB" sz="16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$project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 { &lt;field</a:t>
            </a:r>
            <a:r>
              <a:rPr baseline="-25000" lang="en-GB" sz="1600">
                <a:latin typeface="Pragati Narrow"/>
                <a:ea typeface="Pragati Narrow"/>
                <a:cs typeface="Pragati Narrow"/>
                <a:sym typeface="Pragati Narrow"/>
              </a:rPr>
              <a:t>1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&gt;: &lt; 1 or true&gt;,  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&lt;field</a:t>
            </a:r>
            <a:r>
              <a:rPr baseline="-25000" lang="en-GB" sz="1600">
                <a:latin typeface="Pragati Narrow"/>
                <a:ea typeface="Pragati Narrow"/>
                <a:cs typeface="Pragati Narrow"/>
                <a:sym typeface="Pragati Narrow"/>
              </a:rPr>
              <a:t>2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&gt;: &lt; 0 or false&gt;, &lt;field</a:t>
            </a:r>
            <a:r>
              <a:rPr baseline="-25000" lang="en-GB" sz="1600">
                <a:latin typeface="Pragati Narrow"/>
                <a:ea typeface="Pragati Narrow"/>
                <a:cs typeface="Pragati Narrow"/>
                <a:sym typeface="Pragati Narrow"/>
              </a:rPr>
              <a:t>3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&gt;: 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&lt; aggregation expression&gt;, … } }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313200" y="1757700"/>
            <a:ext cx="4258800" cy="30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Colección monthlyBudget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db.monthlyBudget.insertMany([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{ _id: 1, category: "food", budget: 400, spent: 450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{ _id: 2, category: "drinks", budget: 100, spent: 150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{ _id: 3, category: "clothes", budget: 100, spent: 50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{ _id: 4, category: "misc", budget: 500, spent: 300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{ _id: 5, category: "travel", budget: 200, spent: 650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]);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4572000" y="1757700"/>
            <a:ext cx="4258800" cy="30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Project con expresiones de agregación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db.monthlyBudget.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aggregate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( 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$match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{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$expr: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{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$gt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[ "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spent" , "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budget" ] } }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$project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{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cat_prefix: {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$substr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[ "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category", 0, 3 ]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excess: {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$subtract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[ "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spent" , "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budget" ]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_id: 0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]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Stages de agregación - </a:t>
            </a:r>
            <a:r>
              <a:rPr b="1" lang="en-GB">
                <a:latin typeface="Oswald"/>
                <a:ea typeface="Oswald"/>
                <a:cs typeface="Oswald"/>
                <a:sym typeface="Oswald"/>
              </a:rPr>
              <a:t>SORT </a:t>
            </a:r>
            <a:r>
              <a:rPr b="1" lang="en-GB">
                <a:latin typeface="Oswald"/>
                <a:ea typeface="Oswald"/>
                <a:cs typeface="Oswald"/>
                <a:sym typeface="Oswald"/>
              </a:rPr>
              <a:t>SKIP LIMIT COUNT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313200" y="853200"/>
            <a:ext cx="4258800" cy="40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15912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Font typeface="Oswald"/>
              <a:buChar char="➢"/>
            </a:pPr>
            <a:r>
              <a:rPr lang="en-GB" sz="2200">
                <a:latin typeface="Oswald"/>
                <a:ea typeface="Oswald"/>
                <a:cs typeface="Oswald"/>
                <a:sym typeface="Oswald"/>
              </a:rPr>
              <a:t>Métodos del cursor: </a:t>
            </a:r>
            <a:r>
              <a:rPr lang="en-GB" sz="2200">
                <a:latin typeface="Oswald"/>
                <a:ea typeface="Oswald"/>
                <a:cs typeface="Oswald"/>
                <a:sym typeface="Oswald"/>
              </a:rPr>
              <a:t>SORT, </a:t>
            </a:r>
            <a:r>
              <a:rPr lang="en-GB" sz="2200">
                <a:latin typeface="Oswald"/>
                <a:ea typeface="Oswald"/>
                <a:cs typeface="Oswald"/>
                <a:sym typeface="Oswald"/>
              </a:rPr>
              <a:t>SKIP y LIMIT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latin typeface="Pragati Narrow"/>
                <a:ea typeface="Pragati Narrow"/>
                <a:cs typeface="Pragati Narrow"/>
                <a:sym typeface="Pragati Narrow"/>
              </a:rPr>
              <a:t>db.monthlyBudget.</a:t>
            </a:r>
            <a:r>
              <a:rPr lang="en-GB" sz="20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find</a:t>
            </a:r>
            <a:r>
              <a:rPr lang="en-GB" sz="2000">
                <a:latin typeface="Pragati Narrow"/>
                <a:ea typeface="Pragati Narrow"/>
                <a:cs typeface="Pragati Narrow"/>
                <a:sym typeface="Pragati Narrow"/>
              </a:rPr>
              <a:t>(</a:t>
            </a:r>
            <a:endParaRPr sz="2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latin typeface="Pragati Narrow"/>
                <a:ea typeface="Pragati Narrow"/>
                <a:cs typeface="Pragati Narrow"/>
                <a:sym typeface="Pragati Narrow"/>
              </a:rPr>
              <a:t>    { </a:t>
            </a:r>
            <a:r>
              <a:rPr lang="en-GB" sz="20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$expr:</a:t>
            </a:r>
            <a:r>
              <a:rPr lang="en-GB" sz="2000">
                <a:latin typeface="Pragati Narrow"/>
                <a:ea typeface="Pragati Narrow"/>
                <a:cs typeface="Pragati Narrow"/>
                <a:sym typeface="Pragati Narrow"/>
              </a:rPr>
              <a:t> { </a:t>
            </a:r>
            <a:r>
              <a:rPr lang="en-GB" sz="20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$gt</a:t>
            </a:r>
            <a:r>
              <a:rPr lang="en-GB" sz="2000">
                <a:latin typeface="Pragati Narrow"/>
                <a:ea typeface="Pragati Narrow"/>
                <a:cs typeface="Pragati Narrow"/>
                <a:sym typeface="Pragati Narrow"/>
              </a:rPr>
              <a:t>: [ "$spent" , "$budget" ] } },</a:t>
            </a:r>
            <a:endParaRPr sz="2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Pragati Narrow"/>
                <a:ea typeface="Pragati Narrow"/>
                <a:cs typeface="Pragati Narrow"/>
                <a:sym typeface="Pragati Narrow"/>
              </a:rPr>
              <a:t>    {   </a:t>
            </a:r>
            <a:endParaRPr sz="2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Pragati Narrow"/>
                <a:ea typeface="Pragati Narrow"/>
                <a:cs typeface="Pragati Narrow"/>
                <a:sym typeface="Pragati Narrow"/>
              </a:rPr>
              <a:t>        cat_prefix: { </a:t>
            </a:r>
            <a:r>
              <a:rPr lang="en-GB" sz="20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$substr</a:t>
            </a:r>
            <a:r>
              <a:rPr lang="en-GB" sz="2000">
                <a:latin typeface="Pragati Narrow"/>
                <a:ea typeface="Pragati Narrow"/>
                <a:cs typeface="Pragati Narrow"/>
                <a:sym typeface="Pragati Narrow"/>
              </a:rPr>
              <a:t>: [ "$category", 0, 3 ] },</a:t>
            </a:r>
            <a:endParaRPr sz="2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Pragati Narrow"/>
                <a:ea typeface="Pragati Narrow"/>
                <a:cs typeface="Pragati Narrow"/>
                <a:sym typeface="Pragati Narrow"/>
              </a:rPr>
              <a:t>        excess: { </a:t>
            </a:r>
            <a:r>
              <a:rPr lang="en-GB" sz="20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$subtract:</a:t>
            </a:r>
            <a:r>
              <a:rPr lang="en-GB" sz="2000">
                <a:latin typeface="Pragati Narrow"/>
                <a:ea typeface="Pragati Narrow"/>
                <a:cs typeface="Pragati Narrow"/>
                <a:sym typeface="Pragati Narrow"/>
              </a:rPr>
              <a:t> [ "$spent" , "$budget" ] },</a:t>
            </a:r>
            <a:endParaRPr sz="2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Pragati Narrow"/>
                <a:ea typeface="Pragati Narrow"/>
                <a:cs typeface="Pragati Narrow"/>
                <a:sym typeface="Pragati Narrow"/>
              </a:rPr>
              <a:t>        _id: 0</a:t>
            </a:r>
            <a:endParaRPr sz="2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Pragati Narrow"/>
                <a:ea typeface="Pragati Narrow"/>
                <a:cs typeface="Pragati Narrow"/>
                <a:sym typeface="Pragati Narrow"/>
              </a:rPr>
              <a:t>    }</a:t>
            </a:r>
            <a:endParaRPr sz="2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Pragati Narrow"/>
                <a:ea typeface="Pragati Narrow"/>
                <a:cs typeface="Pragati Narrow"/>
                <a:sym typeface="Pragati Narrow"/>
              </a:rPr>
              <a:t>).</a:t>
            </a:r>
            <a:r>
              <a:rPr lang="en-GB" sz="20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sort</a:t>
            </a:r>
            <a:r>
              <a:rPr lang="en-GB" sz="2000">
                <a:latin typeface="Pragati Narrow"/>
                <a:ea typeface="Pragati Narrow"/>
                <a:cs typeface="Pragati Narrow"/>
                <a:sym typeface="Pragati Narrow"/>
              </a:rPr>
              <a:t>( </a:t>
            </a:r>
            <a:endParaRPr sz="2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Pragati Narrow"/>
                <a:ea typeface="Pragati Narrow"/>
                <a:cs typeface="Pragati Narrow"/>
                <a:sym typeface="Pragati Narrow"/>
              </a:rPr>
              <a:t>    { excess: -1, excess: 1}</a:t>
            </a:r>
            <a:endParaRPr sz="2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Pragati Narrow"/>
                <a:ea typeface="Pragati Narrow"/>
                <a:cs typeface="Pragati Narrow"/>
                <a:sym typeface="Pragati Narrow"/>
              </a:rPr>
              <a:t>).</a:t>
            </a:r>
            <a:r>
              <a:rPr lang="en-GB" sz="20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skip</a:t>
            </a:r>
            <a:r>
              <a:rPr lang="en-GB" sz="2000">
                <a:latin typeface="Pragati Narrow"/>
                <a:ea typeface="Pragati Narrow"/>
                <a:cs typeface="Pragati Narrow"/>
                <a:sym typeface="Pragati Narrow"/>
              </a:rPr>
              <a:t>( 0</a:t>
            </a:r>
            <a:endParaRPr sz="2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Pragati Narrow"/>
                <a:ea typeface="Pragati Narrow"/>
                <a:cs typeface="Pragati Narrow"/>
                <a:sym typeface="Pragati Narrow"/>
              </a:rPr>
              <a:t>).</a:t>
            </a:r>
            <a:r>
              <a:rPr lang="en-GB" sz="20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limit</a:t>
            </a:r>
            <a:r>
              <a:rPr lang="en-GB" sz="2000">
                <a:latin typeface="Pragati Narrow"/>
                <a:ea typeface="Pragati Narrow"/>
                <a:cs typeface="Pragati Narrow"/>
                <a:sym typeface="Pragati Narrow"/>
              </a:rPr>
              <a:t>(1)</a:t>
            </a:r>
            <a:endParaRPr sz="2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1591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Font typeface="Oswald"/>
              <a:buChar char="➢"/>
            </a:pPr>
            <a:r>
              <a:rPr lang="en-GB" sz="2200">
                <a:latin typeface="Oswald"/>
                <a:ea typeface="Oswald"/>
                <a:cs typeface="Oswald"/>
                <a:sym typeface="Oswald"/>
              </a:rPr>
              <a:t>Métodos del cursor: COUNT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latin typeface="Pragati Narrow"/>
                <a:ea typeface="Pragati Narrow"/>
                <a:cs typeface="Pragati Narrow"/>
                <a:sym typeface="Pragati Narrow"/>
              </a:rPr>
              <a:t>db.monthlyBudget.</a:t>
            </a:r>
            <a:r>
              <a:rPr lang="en-GB" sz="20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find</a:t>
            </a:r>
            <a:r>
              <a:rPr lang="en-GB" sz="2000">
                <a:latin typeface="Pragati Narrow"/>
                <a:ea typeface="Pragati Narrow"/>
                <a:cs typeface="Pragati Narrow"/>
                <a:sym typeface="Pragati Narrow"/>
              </a:rPr>
              <a:t>( { } ).</a:t>
            </a:r>
            <a:r>
              <a:rPr lang="en-GB" sz="20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count</a:t>
            </a:r>
            <a:r>
              <a:rPr lang="en-GB" sz="2000">
                <a:latin typeface="Pragati Narrow"/>
                <a:ea typeface="Pragati Narrow"/>
                <a:cs typeface="Pragati Narrow"/>
                <a:sym typeface="Pragati Narrow"/>
              </a:rPr>
              <a:t>()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4572000" y="853200"/>
            <a:ext cx="4258800" cy="40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Stages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: SORT, SKIP y LIMIT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db.monthlyBudget.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aggregate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( 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$match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{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$expr: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{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$gt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[ "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spent" , "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budget" ] } }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$project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{ cat_prefix: {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$substr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[ "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category", 0, 3 ]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excess: {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$subtract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[ "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spent" , "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budget" ] }, _id: 0 }  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$sort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{ excess: -1, cat_prefix: 1 }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$skip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0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$limit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1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]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Stages: COUNT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db.monthlyBudget.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aggregate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( [ {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$count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"numOfItems" } ]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Stages de agregación - ADDFIELDS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11700" y="853200"/>
            <a:ext cx="85206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{ </a:t>
            </a:r>
            <a:r>
              <a:rPr b="1" lang="en-GB" sz="16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</a:t>
            </a:r>
            <a:r>
              <a:rPr b="1" lang="en-GB" sz="16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addFields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 { 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&lt;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new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Field</a:t>
            </a:r>
            <a:r>
              <a:rPr baseline="-25000" lang="en-GB" sz="1600">
                <a:latin typeface="Pragati Narrow"/>
                <a:ea typeface="Pragati Narrow"/>
                <a:cs typeface="Pragati Narrow"/>
                <a:sym typeface="Pragati Narrow"/>
              </a:rPr>
              <a:t>1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&gt;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&lt; 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aggregation expression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&gt;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, … 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} }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313200" y="1298700"/>
            <a:ext cx="4258800" cy="3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Colección survey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db.survey.insertMany([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{ _id: 1, results: [ { product: "abc", score: 10 }, { product: "xyz", score: 5 } ] },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{ _id: 2, results: [ { product: "abc", score: 9 }, { product: "xyz", score: 8 } ] },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{ _id: 3, results: [ { product: "abc", score: 6 }, { product: "xyz", score: 3 } ] }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])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4572000" y="1298700"/>
            <a:ext cx="4258800" cy="3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Ejemplo de 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addFields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db.survey.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aggregate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( 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$addFields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{ "avg_score": {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$avg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"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results.score" }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}, {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$match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{ avg_score: {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$gte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7 }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}, {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$project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{"avg_score": 1}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]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