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Helvetica Neue"/>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1" roundtripDataSignature="AMtx7mju/NkuHGVNXDUxwzrf9zA1j0V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FA6BA1-A1BE-42FF-B396-B81926198530}">
  <a:tblStyle styleId="{4DFA6BA1-A1BE-42FF-B396-B81926198530}"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nvSpPr>
        <p:spPr>
          <a:xfrm>
            <a:off x="3886815" y="8688659"/>
            <a:ext cx="2971185" cy="455341"/>
          </a:xfrm>
          <a:prstGeom prst="rect">
            <a:avLst/>
          </a:prstGeom>
          <a:noFill/>
          <a:ln>
            <a:noFill/>
          </a:ln>
        </p:spPr>
        <p:txBody>
          <a:bodyPr anchorCtr="0" anchor="b" bIns="45525" lIns="91100" spcFirstLastPara="1" rIns="91100" wrap="square" tIns="4552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 sz="1200" u="none" cap="none" strike="noStrike">
                <a:solidFill>
                  <a:srgbClr val="000000"/>
                </a:solidFill>
                <a:latin typeface="Helvetica Neue"/>
                <a:ea typeface="Helvetica Neue"/>
                <a:cs typeface="Helvetica Neue"/>
                <a:sym typeface="Helvetica Neue"/>
              </a:rPr>
              <a:t>‹#›</a:t>
            </a:fld>
            <a:endParaRPr b="0" i="0" sz="1400" u="none" cap="none" strike="noStrike">
              <a:solidFill>
                <a:srgbClr val="000000"/>
              </a:solidFill>
              <a:latin typeface="Arial"/>
              <a:ea typeface="Arial"/>
              <a:cs typeface="Arial"/>
              <a:sym typeface="Arial"/>
            </a:endParaRPr>
          </a:p>
        </p:txBody>
      </p:sp>
      <p:sp>
        <p:nvSpPr>
          <p:cNvPr id="63" name="Google Shape;63;p2:notes"/>
          <p:cNvSpPr/>
          <p:nvPr>
            <p:ph idx="2" type="sldImg"/>
          </p:nvPr>
        </p:nvSpPr>
        <p:spPr>
          <a:xfrm>
            <a:off x="417871" y="693854"/>
            <a:ext cx="6022258" cy="34150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p2:notes"/>
          <p:cNvSpPr txBox="1"/>
          <p:nvPr>
            <p:ph idx="1" type="body"/>
          </p:nvPr>
        </p:nvSpPr>
        <p:spPr>
          <a:xfrm>
            <a:off x="912556" y="4344329"/>
            <a:ext cx="5032887" cy="4112012"/>
          </a:xfrm>
          <a:prstGeom prst="rect">
            <a:avLst/>
          </a:prstGeom>
          <a:noFill/>
          <a:ln>
            <a:noFill/>
          </a:ln>
        </p:spPr>
        <p:txBody>
          <a:bodyPr anchorCtr="0" anchor="t" bIns="45525" lIns="91100" spcFirstLastPara="1" rIns="91100" wrap="square" tIns="45525">
            <a:noAutofit/>
          </a:bodyPr>
          <a:lstStyle/>
          <a:p>
            <a:pPr indent="0" lvl="0" marL="0" marR="0" rtl="0" algn="l">
              <a:lnSpc>
                <a:spcPct val="100000"/>
              </a:lnSpc>
              <a:spcBef>
                <a:spcPts val="0"/>
              </a:spcBef>
              <a:spcAft>
                <a:spcPts val="0"/>
              </a:spcAft>
              <a:buSzPts val="1100"/>
              <a:buNone/>
            </a:pPr>
            <a:r>
              <a:t/>
            </a:r>
            <a:endParaRPr b="0" i="0" sz="17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DBMS = Database management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Integrity constraints ensure that changes made to the database by authorized users do not result in a loss of data consistency. Thus, integrity constraints guard against accidental damage to the database.</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
              <a:t>In general, an integrity constraint can be an arbitrary predicate pertaining to the database. However, arbitrary predicates may be costly to test. Thus, most database systems allow one to specify integrity constraints that can be tested with minimal overhead.</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
                <a:solidFill>
                  <a:schemeClr val="dk1"/>
                </a:solidFill>
              </a:rPr>
              <a:t>Integrity constraints are usually identified as part of the database schema design process, and declared as part of the </a:t>
            </a:r>
            <a:r>
              <a:rPr b="1" lang="en">
                <a:solidFill>
                  <a:schemeClr val="dk1"/>
                </a:solidFill>
              </a:rPr>
              <a:t>create table </a:t>
            </a:r>
            <a:r>
              <a:rPr lang="en">
                <a:solidFill>
                  <a:schemeClr val="dk1"/>
                </a:solidFill>
              </a:rPr>
              <a:t>command used to create relations.</a:t>
            </a:r>
            <a:endParaRPr>
              <a:solidFill>
                <a:schemeClr val="dk1"/>
              </a:solidFill>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
                <a:solidFill>
                  <a:schemeClr val="dk1"/>
                </a:solidFill>
              </a:rPr>
              <a:t>However, integrity constraints can also be added to an existing relation by using the command </a:t>
            </a:r>
            <a:r>
              <a:rPr b="1" lang="en">
                <a:solidFill>
                  <a:schemeClr val="dk1"/>
                </a:solidFill>
              </a:rPr>
              <a:t>alter table </a:t>
            </a:r>
            <a:r>
              <a:rPr i="1" lang="en">
                <a:solidFill>
                  <a:schemeClr val="dk1"/>
                </a:solidFill>
              </a:rPr>
              <a:t>table-name </a:t>
            </a:r>
            <a:r>
              <a:rPr b="1" lang="en">
                <a:solidFill>
                  <a:schemeClr val="dk1"/>
                </a:solidFill>
              </a:rPr>
              <a:t>add </a:t>
            </a:r>
            <a:r>
              <a:rPr i="1" lang="en">
                <a:solidFill>
                  <a:schemeClr val="dk1"/>
                </a:solidFill>
              </a:rPr>
              <a:t>constraint</a:t>
            </a:r>
            <a:r>
              <a:rPr lang="en">
                <a:solidFill>
                  <a:schemeClr val="dk1"/>
                </a:solidFill>
              </a:rPr>
              <a:t>, where </a:t>
            </a:r>
            <a:r>
              <a:rPr i="1" lang="en">
                <a:solidFill>
                  <a:schemeClr val="dk1"/>
                </a:solidFill>
              </a:rPr>
              <a:t>constraint </a:t>
            </a:r>
            <a:r>
              <a:rPr lang="en">
                <a:solidFill>
                  <a:schemeClr val="dk1"/>
                </a:solidFill>
              </a:rPr>
              <a:t>can be any constraint on the relation.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0" name="Shape 10"/>
        <p:cNvGrpSpPr/>
        <p:nvPr/>
      </p:nvGrpSpPr>
      <p:grpSpPr>
        <a:xfrm>
          <a:off x="0" y="0"/>
          <a:ext cx="0" cy="0"/>
          <a:chOff x="0" y="0"/>
          <a:chExt cx="0" cy="0"/>
        </a:xfrm>
      </p:grpSpPr>
      <p:sp>
        <p:nvSpPr>
          <p:cNvPr id="11" name="Google Shape;11;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5200"/>
              <a:buFont typeface="Oswald"/>
              <a:buNone/>
              <a:defRPr b="1" sz="5200">
                <a:solidFill>
                  <a:srgbClr val="FFFFFF"/>
                </a:solidFill>
                <a:latin typeface="Oswald"/>
                <a:ea typeface="Oswald"/>
                <a:cs typeface="Oswald"/>
                <a:sym typeface="Oswa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1C232"/>
              </a:buClr>
              <a:buSzPts val="2800"/>
              <a:buFont typeface="Oswald"/>
              <a:buNone/>
              <a:defRPr sz="2800">
                <a:solidFill>
                  <a:srgbClr val="F1C232"/>
                </a:solidFill>
                <a:latin typeface="Oswald"/>
                <a:ea typeface="Oswald"/>
                <a:cs typeface="Oswald"/>
                <a:sym typeface="Oswald"/>
              </a:defRPr>
            </a:lvl1pPr>
            <a:lvl2pPr lvl="1" algn="ctr">
              <a:lnSpc>
                <a:spcPct val="100000"/>
              </a:lnSpc>
              <a:spcBef>
                <a:spcPts val="0"/>
              </a:spcBef>
              <a:spcAft>
                <a:spcPts val="0"/>
              </a:spcAft>
              <a:buClr>
                <a:srgbClr val="F1C232"/>
              </a:buClr>
              <a:buSzPts val="2800"/>
              <a:buNone/>
              <a:defRPr sz="2800">
                <a:solidFill>
                  <a:srgbClr val="F1C232"/>
                </a:solidFill>
              </a:defRPr>
            </a:lvl2pPr>
            <a:lvl3pPr lvl="2" algn="ctr">
              <a:lnSpc>
                <a:spcPct val="100000"/>
              </a:lnSpc>
              <a:spcBef>
                <a:spcPts val="0"/>
              </a:spcBef>
              <a:spcAft>
                <a:spcPts val="0"/>
              </a:spcAft>
              <a:buClr>
                <a:srgbClr val="F1C232"/>
              </a:buClr>
              <a:buSzPts val="2800"/>
              <a:buNone/>
              <a:defRPr sz="2800">
                <a:solidFill>
                  <a:srgbClr val="F1C232"/>
                </a:solidFill>
              </a:defRPr>
            </a:lvl3pPr>
            <a:lvl4pPr lvl="3" algn="ctr">
              <a:lnSpc>
                <a:spcPct val="100000"/>
              </a:lnSpc>
              <a:spcBef>
                <a:spcPts val="0"/>
              </a:spcBef>
              <a:spcAft>
                <a:spcPts val="0"/>
              </a:spcAft>
              <a:buClr>
                <a:srgbClr val="F1C232"/>
              </a:buClr>
              <a:buSzPts val="2800"/>
              <a:buNone/>
              <a:defRPr sz="2800">
                <a:solidFill>
                  <a:srgbClr val="F1C232"/>
                </a:solidFill>
              </a:defRPr>
            </a:lvl4pPr>
            <a:lvl5pPr lvl="4" algn="ctr">
              <a:lnSpc>
                <a:spcPct val="100000"/>
              </a:lnSpc>
              <a:spcBef>
                <a:spcPts val="0"/>
              </a:spcBef>
              <a:spcAft>
                <a:spcPts val="0"/>
              </a:spcAft>
              <a:buClr>
                <a:srgbClr val="F1C232"/>
              </a:buClr>
              <a:buSzPts val="2800"/>
              <a:buNone/>
              <a:defRPr sz="2800">
                <a:solidFill>
                  <a:srgbClr val="F1C232"/>
                </a:solidFill>
              </a:defRPr>
            </a:lvl5pPr>
            <a:lvl6pPr lvl="5" algn="ctr">
              <a:lnSpc>
                <a:spcPct val="100000"/>
              </a:lnSpc>
              <a:spcBef>
                <a:spcPts val="0"/>
              </a:spcBef>
              <a:spcAft>
                <a:spcPts val="0"/>
              </a:spcAft>
              <a:buClr>
                <a:srgbClr val="F1C232"/>
              </a:buClr>
              <a:buSzPts val="2800"/>
              <a:buNone/>
              <a:defRPr sz="2800">
                <a:solidFill>
                  <a:srgbClr val="F1C232"/>
                </a:solidFill>
              </a:defRPr>
            </a:lvl6pPr>
            <a:lvl7pPr lvl="6" algn="ctr">
              <a:lnSpc>
                <a:spcPct val="100000"/>
              </a:lnSpc>
              <a:spcBef>
                <a:spcPts val="0"/>
              </a:spcBef>
              <a:spcAft>
                <a:spcPts val="0"/>
              </a:spcAft>
              <a:buClr>
                <a:srgbClr val="F1C232"/>
              </a:buClr>
              <a:buSzPts val="2800"/>
              <a:buNone/>
              <a:defRPr sz="2800">
                <a:solidFill>
                  <a:srgbClr val="F1C232"/>
                </a:solidFill>
              </a:defRPr>
            </a:lvl7pPr>
            <a:lvl8pPr lvl="7" algn="ctr">
              <a:lnSpc>
                <a:spcPct val="100000"/>
              </a:lnSpc>
              <a:spcBef>
                <a:spcPts val="0"/>
              </a:spcBef>
              <a:spcAft>
                <a:spcPts val="0"/>
              </a:spcAft>
              <a:buClr>
                <a:srgbClr val="F1C232"/>
              </a:buClr>
              <a:buSzPts val="2800"/>
              <a:buNone/>
              <a:defRPr sz="2800">
                <a:solidFill>
                  <a:srgbClr val="F1C232"/>
                </a:solidFill>
              </a:defRPr>
            </a:lvl8pPr>
            <a:lvl9pPr lvl="8" algn="ctr">
              <a:lnSpc>
                <a:spcPct val="100000"/>
              </a:lnSpc>
              <a:spcBef>
                <a:spcPts val="0"/>
              </a:spcBef>
              <a:spcAft>
                <a:spcPts val="0"/>
              </a:spcAft>
              <a:buClr>
                <a:srgbClr val="F1C232"/>
              </a:buClr>
              <a:buSzPts val="2800"/>
              <a:buNone/>
              <a:defRPr sz="2800">
                <a:solidFill>
                  <a:srgbClr val="F1C232"/>
                </a:solidFill>
              </a:defRPr>
            </a:lvl9pPr>
          </a:lstStyle>
          <a:p/>
        </p:txBody>
      </p:sp>
      <p:sp>
        <p:nvSpPr>
          <p:cNvPr id="13" name="Google Shape;1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1800"/>
              <a:buFont typeface="Oswald"/>
              <a:buNone/>
              <a:defRPr>
                <a:solidFill>
                  <a:srgbClr val="000000"/>
                </a:solidFill>
                <a:latin typeface="Oswald"/>
                <a:ea typeface="Oswald"/>
                <a:cs typeface="Oswald"/>
                <a:sym typeface="Oswald"/>
              </a:defRPr>
            </a:lvl1pPr>
          </a:lstStyle>
          <a:p/>
        </p:txBody>
      </p:sp>
      <p:sp>
        <p:nvSpPr>
          <p:cNvPr id="46" name="Google Shape;4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29"/>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swald"/>
                <a:ea typeface="Oswald"/>
                <a:cs typeface="Oswald"/>
                <a:sym typeface="Oswald"/>
              </a:rPr>
              <a:t>BD-2018</a:t>
            </a:r>
            <a:endParaRPr b="1" i="0" sz="1400" u="none" cap="none" strike="noStrike">
              <a:solidFill>
                <a:srgbClr val="000000"/>
              </a:solidFill>
              <a:latin typeface="Oswald"/>
              <a:ea typeface="Oswald"/>
              <a:cs typeface="Oswald"/>
              <a:sym typeface="Oswa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31"/>
          <p:cNvSpPr txBox="1"/>
          <p:nvPr>
            <p:ph type="title"/>
          </p:nvPr>
        </p:nvSpPr>
        <p:spPr>
          <a:xfrm>
            <a:off x="768350" y="88106"/>
            <a:ext cx="8077200" cy="4572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1pPr>
            <a:lvl2pPr lvl="1"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2pPr>
            <a:lvl3pPr lvl="2"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3pPr>
            <a:lvl4pPr lvl="3"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4pPr>
            <a:lvl5pPr lvl="4"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5pPr>
            <a:lvl6pPr lvl="5"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6pPr>
            <a:lvl7pPr lvl="6"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7pPr>
            <a:lvl8pPr lvl="7"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8pPr>
            <a:lvl9pPr lvl="8" marR="0" algn="ctr">
              <a:lnSpc>
                <a:spcPct val="100000"/>
              </a:lnSpc>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9pPr>
          </a:lstStyle>
          <a:p/>
        </p:txBody>
      </p:sp>
      <p:sp>
        <p:nvSpPr>
          <p:cNvPr id="54" name="Google Shape;54;p31"/>
          <p:cNvSpPr txBox="1"/>
          <p:nvPr>
            <p:ph idx="1" type="body"/>
          </p:nvPr>
        </p:nvSpPr>
        <p:spPr>
          <a:xfrm>
            <a:off x="814387" y="820340"/>
            <a:ext cx="7661275" cy="3677840"/>
          </a:xfrm>
          <a:prstGeom prst="rect">
            <a:avLst/>
          </a:prstGeom>
          <a:noFill/>
          <a:ln>
            <a:noFill/>
          </a:ln>
        </p:spPr>
        <p:txBody>
          <a:bodyPr anchorCtr="0" anchor="t" bIns="45700" lIns="91425" spcFirstLastPara="1" rIns="91425" wrap="square" tIns="45700">
            <a:noAutofit/>
          </a:bodyPr>
          <a:lstStyle>
            <a:lvl1pPr indent="-331470" lvl="0" marL="457200" marR="0" algn="l">
              <a:lnSpc>
                <a:spcPct val="115000"/>
              </a:lnSpc>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algn="l">
              <a:lnSpc>
                <a:spcPct val="115000"/>
              </a:lnSpc>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algn="l">
              <a:lnSpc>
                <a:spcPct val="115000"/>
              </a:lnSpc>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algn="l">
              <a:lnSpc>
                <a:spcPct val="115000"/>
              </a:lnSpc>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algn="l">
              <a:lnSpc>
                <a:spcPct val="115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algn="l">
              <a:lnSpc>
                <a:spcPct val="115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algn="l">
              <a:lnSpc>
                <a:spcPct val="115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algn="l">
              <a:lnSpc>
                <a:spcPct val="115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algn="l">
              <a:lnSpc>
                <a:spcPct val="115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1"/>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Oswald"/>
              <a:buNone/>
              <a:defRPr b="1">
                <a:latin typeface="Oswald"/>
                <a:ea typeface="Oswald"/>
                <a:cs typeface="Oswald"/>
                <a:sym typeface="Oswa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1"/>
          <p:cNvSpPr txBox="1"/>
          <p:nvPr>
            <p:ph idx="1" type="body"/>
          </p:nvPr>
        </p:nvSpPr>
        <p:spPr>
          <a:xfrm>
            <a:off x="311700" y="863550"/>
            <a:ext cx="8520600" cy="3750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17500" lvl="1" marL="914400" algn="l">
              <a:lnSpc>
                <a:spcPct val="115000"/>
              </a:lnSpc>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2pPr>
            <a:lvl3pPr indent="-317500" lvl="2" marL="1371600" algn="l">
              <a:lnSpc>
                <a:spcPct val="115000"/>
              </a:lnSpc>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3pPr>
            <a:lvl4pPr indent="-317500" lvl="3" marL="1828800" algn="l">
              <a:lnSpc>
                <a:spcPct val="115000"/>
              </a:lnSpc>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4pPr>
            <a:lvl5pPr indent="-317500" lvl="4" marL="2286000" algn="l">
              <a:lnSpc>
                <a:spcPct val="115000"/>
              </a:lnSpc>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5pPr>
            <a:lvl6pPr indent="-317500" lvl="5" marL="2743200" algn="l">
              <a:lnSpc>
                <a:spcPct val="115000"/>
              </a:lnSpc>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6pPr>
            <a:lvl7pPr indent="-317500" lvl="6" marL="3200400" algn="l">
              <a:lnSpc>
                <a:spcPct val="115000"/>
              </a:lnSpc>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7pPr>
            <a:lvl8pPr indent="-317500" lvl="7" marL="3657600" algn="l">
              <a:lnSpc>
                <a:spcPct val="115000"/>
              </a:lnSpc>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8pPr>
            <a:lvl9pPr indent="-317500" lvl="8" marL="4114800" algn="l">
              <a:lnSpc>
                <a:spcPct val="115000"/>
              </a:lnSpc>
              <a:spcBef>
                <a:spcPts val="1600"/>
              </a:spcBef>
              <a:spcAft>
                <a:spcPts val="1600"/>
              </a:spcAft>
              <a:buClr>
                <a:srgbClr val="000000"/>
              </a:buClr>
              <a:buSzPts val="1400"/>
              <a:buFont typeface="Oswald"/>
              <a:buChar char="■"/>
              <a:defRPr>
                <a:solidFill>
                  <a:srgbClr val="000000"/>
                </a:solidFill>
                <a:latin typeface="Oswald"/>
                <a:ea typeface="Oswald"/>
                <a:cs typeface="Oswald"/>
                <a:sym typeface="Oswald"/>
              </a:defRPr>
            </a:lvl9pPr>
          </a:lstStyle>
          <a:p/>
        </p:txBody>
      </p:sp>
      <p:sp>
        <p:nvSpPr>
          <p:cNvPr id="17" name="Google Shape;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22"/>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2800"/>
              <a:buFont typeface="Oswald"/>
              <a:buNone/>
              <a:defRPr b="1">
                <a:latin typeface="Oswald"/>
                <a:ea typeface="Oswald"/>
                <a:cs typeface="Oswald"/>
                <a:sym typeface="Oswa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2"/>
          <p:cNvSpPr txBox="1"/>
          <p:nvPr>
            <p:ph idx="1" type="body"/>
          </p:nvPr>
        </p:nvSpPr>
        <p:spPr>
          <a:xfrm>
            <a:off x="311700" y="863550"/>
            <a:ext cx="3999900" cy="3416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rgbClr val="000000"/>
              </a:buClr>
              <a:buSzPts val="1800"/>
              <a:buFont typeface="Oswald"/>
              <a:buChar char="●"/>
              <a:defRPr>
                <a:solidFill>
                  <a:srgbClr val="000000"/>
                </a:solidFill>
                <a:latin typeface="Oswald"/>
                <a:ea typeface="Oswald"/>
                <a:cs typeface="Oswald"/>
                <a:sym typeface="Oswald"/>
              </a:defRPr>
            </a:lvl1pPr>
            <a:lvl2pPr indent="-304800" lvl="1" marL="914400" algn="l">
              <a:lnSpc>
                <a:spcPct val="115000"/>
              </a:lnSpc>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algn="l">
              <a:lnSpc>
                <a:spcPct val="115000"/>
              </a:lnSpc>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algn="l">
              <a:lnSpc>
                <a:spcPct val="115000"/>
              </a:lnSpc>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21" name="Google Shape;21;p22"/>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04800" lvl="1" marL="914400" algn="l">
              <a:lnSpc>
                <a:spcPct val="115000"/>
              </a:lnSpc>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algn="l">
              <a:lnSpc>
                <a:spcPct val="115000"/>
              </a:lnSpc>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algn="l">
              <a:lnSpc>
                <a:spcPct val="115000"/>
              </a:lnSpc>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algn="l">
              <a:lnSpc>
                <a:spcPct val="115000"/>
              </a:lnSpc>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22" name="Google Shape;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0000"/>
        </a:solidFill>
      </p:bgPr>
    </p:bg>
    <p:spTree>
      <p:nvGrpSpPr>
        <p:cNvPr id="23" name="Shape 23"/>
        <p:cNvGrpSpPr/>
        <p:nvPr/>
      </p:nvGrpSpPr>
      <p:grpSpPr>
        <a:xfrm>
          <a:off x="0" y="0"/>
          <a:ext cx="0" cy="0"/>
          <a:chOff x="0" y="0"/>
          <a:chExt cx="0" cy="0"/>
        </a:xfrm>
      </p:grpSpPr>
      <p:sp>
        <p:nvSpPr>
          <p:cNvPr id="24" name="Google Shape;24;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Oswald"/>
              <a:buNone/>
              <a:defRPr b="1">
                <a:latin typeface="Oswald"/>
                <a:ea typeface="Oswald"/>
                <a:cs typeface="Oswald"/>
                <a:sym typeface="Oswa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swald"/>
              <a:buNone/>
              <a:defRPr b="1" i="0" sz="28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1C232"/>
              </a:buClr>
              <a:buSzPts val="1800"/>
              <a:buFont typeface="Oswald"/>
              <a:buChar char="●"/>
              <a:defRPr b="0" i="0" sz="1800" u="none" cap="none" strike="noStrike">
                <a:solidFill>
                  <a:srgbClr val="000000"/>
                </a:solidFill>
                <a:latin typeface="Oswald"/>
                <a:ea typeface="Oswald"/>
                <a:cs typeface="Oswald"/>
                <a:sym typeface="Oswald"/>
              </a:defRPr>
            </a:lvl1pPr>
            <a:lvl2pPr indent="-317500" lvl="1" marL="914400" marR="0" rtl="0" algn="l">
              <a:lnSpc>
                <a:spcPct val="115000"/>
              </a:lnSpc>
              <a:spcBef>
                <a:spcPts val="1600"/>
              </a:spcBef>
              <a:spcAft>
                <a:spcPts val="0"/>
              </a:spcAft>
              <a:buClr>
                <a:srgbClr val="F1C232"/>
              </a:buClr>
              <a:buSzPts val="1400"/>
              <a:buFont typeface="Oswald"/>
              <a:buChar char="○"/>
              <a:defRPr b="0" i="0" sz="1400" u="none" cap="none" strike="noStrike">
                <a:solidFill>
                  <a:srgbClr val="000000"/>
                </a:solidFill>
                <a:latin typeface="Oswald"/>
                <a:ea typeface="Oswald"/>
                <a:cs typeface="Oswald"/>
                <a:sym typeface="Oswald"/>
              </a:defRPr>
            </a:lvl2pPr>
            <a:lvl3pPr indent="-317500" lvl="2" marL="1371600" marR="0" rtl="0" algn="l">
              <a:lnSpc>
                <a:spcPct val="115000"/>
              </a:lnSpc>
              <a:spcBef>
                <a:spcPts val="1600"/>
              </a:spcBef>
              <a:spcAft>
                <a:spcPts val="0"/>
              </a:spcAft>
              <a:buClr>
                <a:srgbClr val="FFD966"/>
              </a:buClr>
              <a:buSzPts val="1400"/>
              <a:buFont typeface="Oswald"/>
              <a:buChar char="■"/>
              <a:defRPr b="0" i="0" sz="1400" u="none" cap="none" strike="noStrike">
                <a:solidFill>
                  <a:srgbClr val="000000"/>
                </a:solidFill>
                <a:latin typeface="Oswald"/>
                <a:ea typeface="Oswald"/>
                <a:cs typeface="Oswald"/>
                <a:sym typeface="Oswald"/>
              </a:defRPr>
            </a:lvl3pPr>
            <a:lvl4pPr indent="-317500" lvl="3" marL="1828800" marR="0" rtl="0" algn="l">
              <a:lnSpc>
                <a:spcPct val="115000"/>
              </a:lnSpc>
              <a:spcBef>
                <a:spcPts val="1600"/>
              </a:spcBef>
              <a:spcAft>
                <a:spcPts val="0"/>
              </a:spcAft>
              <a:buClr>
                <a:srgbClr val="F1C232"/>
              </a:buClr>
              <a:buSzPts val="1400"/>
              <a:buFont typeface="Oswald"/>
              <a:buChar char="●"/>
              <a:defRPr b="0" i="0" sz="1400" u="none" cap="none" strike="noStrike">
                <a:solidFill>
                  <a:srgbClr val="000000"/>
                </a:solidFill>
                <a:latin typeface="Oswald"/>
                <a:ea typeface="Oswald"/>
                <a:cs typeface="Oswald"/>
                <a:sym typeface="Oswald"/>
              </a:defRPr>
            </a:lvl4pPr>
            <a:lvl5pPr indent="-317500" lvl="4" marL="2286000" marR="0" rtl="0" algn="l">
              <a:lnSpc>
                <a:spcPct val="115000"/>
              </a:lnSpc>
              <a:spcBef>
                <a:spcPts val="1600"/>
              </a:spcBef>
              <a:spcAft>
                <a:spcPts val="0"/>
              </a:spcAft>
              <a:buClr>
                <a:srgbClr val="000000"/>
              </a:buClr>
              <a:buSzPts val="1400"/>
              <a:buFont typeface="Oswald"/>
              <a:buChar char="○"/>
              <a:defRPr b="0" i="0" sz="1400" u="none" cap="none" strike="noStrike">
                <a:solidFill>
                  <a:srgbClr val="000000"/>
                </a:solidFill>
                <a:latin typeface="Oswald"/>
                <a:ea typeface="Oswald"/>
                <a:cs typeface="Oswald"/>
                <a:sym typeface="Oswald"/>
              </a:defRPr>
            </a:lvl5pPr>
            <a:lvl6pPr indent="-317500" lvl="5" marL="2743200" marR="0" rtl="0" algn="l">
              <a:lnSpc>
                <a:spcPct val="115000"/>
              </a:lnSpc>
              <a:spcBef>
                <a:spcPts val="1600"/>
              </a:spcBef>
              <a:spcAft>
                <a:spcPts val="0"/>
              </a:spcAft>
              <a:buClr>
                <a:srgbClr val="000000"/>
              </a:buClr>
              <a:buSzPts val="1400"/>
              <a:buFont typeface="Oswald"/>
              <a:buChar char="■"/>
              <a:defRPr b="0" i="0" sz="1400" u="none" cap="none" strike="noStrike">
                <a:solidFill>
                  <a:srgbClr val="000000"/>
                </a:solidFill>
                <a:latin typeface="Oswald"/>
                <a:ea typeface="Oswald"/>
                <a:cs typeface="Oswald"/>
                <a:sym typeface="Oswald"/>
              </a:defRPr>
            </a:lvl6pPr>
            <a:lvl7pPr indent="-317500" lvl="6" marL="3200400" marR="0" rtl="0" algn="l">
              <a:lnSpc>
                <a:spcPct val="115000"/>
              </a:lnSpc>
              <a:spcBef>
                <a:spcPts val="1600"/>
              </a:spcBef>
              <a:spcAft>
                <a:spcPts val="0"/>
              </a:spcAft>
              <a:buClr>
                <a:srgbClr val="000000"/>
              </a:buClr>
              <a:buSzPts val="1400"/>
              <a:buFont typeface="Oswald"/>
              <a:buChar char="●"/>
              <a:defRPr b="0" i="0" sz="1400" u="none" cap="none" strike="noStrike">
                <a:solidFill>
                  <a:srgbClr val="000000"/>
                </a:solidFill>
                <a:latin typeface="Oswald"/>
                <a:ea typeface="Oswald"/>
                <a:cs typeface="Oswald"/>
                <a:sym typeface="Oswald"/>
              </a:defRPr>
            </a:lvl7pPr>
            <a:lvl8pPr indent="-317500" lvl="7" marL="3657600" marR="0" rtl="0" algn="l">
              <a:lnSpc>
                <a:spcPct val="115000"/>
              </a:lnSpc>
              <a:spcBef>
                <a:spcPts val="1600"/>
              </a:spcBef>
              <a:spcAft>
                <a:spcPts val="0"/>
              </a:spcAft>
              <a:buClr>
                <a:srgbClr val="000000"/>
              </a:buClr>
              <a:buSzPts val="1400"/>
              <a:buFont typeface="Oswald"/>
              <a:buChar char="○"/>
              <a:defRPr b="0" i="0" sz="1400" u="none" cap="none" strike="noStrike">
                <a:solidFill>
                  <a:srgbClr val="000000"/>
                </a:solidFill>
                <a:latin typeface="Oswald"/>
                <a:ea typeface="Oswald"/>
                <a:cs typeface="Oswald"/>
                <a:sym typeface="Oswald"/>
              </a:defRPr>
            </a:lvl8pPr>
            <a:lvl9pPr indent="-317500" lvl="8" marL="4114800" marR="0" rtl="0" algn="l">
              <a:lnSpc>
                <a:spcPct val="115000"/>
              </a:lnSpc>
              <a:spcBef>
                <a:spcPts val="1600"/>
              </a:spcBef>
              <a:spcAft>
                <a:spcPts val="1600"/>
              </a:spcAft>
              <a:buClr>
                <a:srgbClr val="000000"/>
              </a:buClr>
              <a:buSzPts val="1400"/>
              <a:buFont typeface="Oswald"/>
              <a:buChar char="■"/>
              <a:defRPr b="0" i="0" sz="1400" u="none" cap="none" strike="noStrike">
                <a:solidFill>
                  <a:srgbClr val="000000"/>
                </a:solidFill>
                <a:latin typeface="Oswald"/>
                <a:ea typeface="Oswald"/>
                <a:cs typeface="Oswald"/>
                <a:sym typeface="Oswald"/>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9"/>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swald"/>
                <a:ea typeface="Oswald"/>
                <a:cs typeface="Oswald"/>
                <a:sym typeface="Oswald"/>
              </a:rPr>
              <a:t>BD-2019</a:t>
            </a:r>
            <a:endParaRPr b="1" i="0" sz="1400" u="none" cap="none" strike="noStrike">
              <a:solidFill>
                <a:srgbClr val="000000"/>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x.cs.yale.edu/avi/db-book/db6/slide-dir/" TargetMode="External"/><Relationship Id="rId4" Type="http://schemas.openxmlformats.org/officeDocument/2006/relationships/hyperlink" Target="http://gen.lib.rus.ec/search.php?req=Database+System+Concepts&amp;lg_topic=libgen&amp;open=0&amp;view=simple&amp;res=25&amp;phrase=1&amp;column=def" TargetMode="External"/><Relationship Id="rId5"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Donald_D._Chamberlin" TargetMode="External"/><Relationship Id="rId4" Type="http://schemas.openxmlformats.org/officeDocument/2006/relationships/hyperlink" Target="https://en.wikipedia.org/wiki/Raymond_F._Boyce"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bit.ly/2N3vANM" TargetMode="External"/><Relationship Id="rId4" Type="http://schemas.openxmlformats.org/officeDocument/2006/relationships/hyperlink" Target="https://www.postgresql.org/docs/10/static/sql-createtabl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bit.ly/2woWbLU" TargetMode="External"/><Relationship Id="rId4" Type="http://schemas.openxmlformats.org/officeDocument/2006/relationships/hyperlink" Target="https://dev.mysql.com/doc/refman/8.0/en/data-types.html" TargetMode="External"/><Relationship Id="rId5" Type="http://schemas.openxmlformats.org/officeDocument/2006/relationships/hyperlink" Target="https://www.postgresql.org/docs/10/static/datatyp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sqlines.com/mysql/auto_increment" TargetMode="External"/><Relationship Id="rId4" Type="http://schemas.openxmlformats.org/officeDocument/2006/relationships/hyperlink" Target="http://www.sqlines.com/postgresql/datatypes/serial" TargetMode="External"/><Relationship Id="rId5" Type="http://schemas.openxmlformats.org/officeDocument/2006/relationships/hyperlink" Target="https://blog.2ndquadrant.com/postgresql-10-identity-colum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mysql.com/doc/refman/8.0/en/alter-table.html" TargetMode="External"/><Relationship Id="rId4" Type="http://schemas.openxmlformats.org/officeDocument/2006/relationships/hyperlink" Target="https://www.postgresql.org/docs/10/static/sql-altertabl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400"/>
              <a:t>SQL 101</a:t>
            </a:r>
            <a:endParaRPr sz="4400"/>
          </a:p>
          <a:p>
            <a:pPr indent="0" lvl="0" marL="0" rtl="0" algn="ctr">
              <a:lnSpc>
                <a:spcPct val="100000"/>
              </a:lnSpc>
              <a:spcBef>
                <a:spcPts val="0"/>
              </a:spcBef>
              <a:spcAft>
                <a:spcPts val="0"/>
              </a:spcAft>
              <a:buSzPts val="5200"/>
              <a:buNone/>
            </a:pPr>
            <a:r>
              <a:rPr lang="en" sz="4400">
                <a:solidFill>
                  <a:srgbClr val="FCC28C"/>
                </a:solidFill>
              </a:rPr>
              <a:t>Bases de Datos 2023</a:t>
            </a:r>
            <a:endParaRPr sz="4400">
              <a:solidFill>
                <a:srgbClr val="FCC28C"/>
              </a:solidFill>
            </a:endParaRPr>
          </a:p>
        </p:txBody>
      </p:sp>
      <p:pic>
        <p:nvPicPr>
          <p:cNvPr id="60" name="Google Shape;60;p1"/>
          <p:cNvPicPr preferRelativeResize="0"/>
          <p:nvPr/>
        </p:nvPicPr>
        <p:blipFill rotWithShape="1">
          <a:blip r:embed="rId3">
            <a:alphaModFix/>
          </a:blip>
          <a:srcRect b="0" l="0" r="0" t="0"/>
          <a:stretch/>
        </p:blipFill>
        <p:spPr>
          <a:xfrm>
            <a:off x="1400175" y="2834113"/>
            <a:ext cx="6343650" cy="195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0"/>
          <p:cNvPicPr preferRelativeResize="0"/>
          <p:nvPr/>
        </p:nvPicPr>
        <p:blipFill rotWithShape="1">
          <a:blip r:embed="rId3">
            <a:alphaModFix/>
          </a:blip>
          <a:srcRect b="0" l="0" r="0" t="0"/>
          <a:stretch/>
        </p:blipFill>
        <p:spPr>
          <a:xfrm>
            <a:off x="2404775" y="1361075"/>
            <a:ext cx="4557275" cy="2933750"/>
          </a:xfrm>
          <a:prstGeom prst="rect">
            <a:avLst/>
          </a:prstGeom>
          <a:noFill/>
          <a:ln>
            <a:noFill/>
          </a:ln>
        </p:spPr>
      </p:pic>
      <p:sp>
        <p:nvSpPr>
          <p:cNvPr id="130" name="Google Shape;130;p10"/>
          <p:cNvSpPr txBox="1"/>
          <p:nvPr>
            <p:ph idx="4294967295" type="body"/>
          </p:nvPr>
        </p:nvSpPr>
        <p:spPr>
          <a:xfrm>
            <a:off x="311700" y="545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b="1" lang="en" sz="3000">
                <a:solidFill>
                  <a:srgbClr val="CC0000"/>
                </a:solidFill>
              </a:rPr>
              <a:t>IT'S DEMO TIME</a:t>
            </a:r>
            <a:endParaRPr b="1" sz="3000">
              <a:solidFill>
                <a:srgbClr val="CC0000"/>
              </a:solidFill>
            </a:endParaRPr>
          </a:p>
          <a:p>
            <a:pPr indent="0" lvl="0" marL="0" rtl="0" algn="ctr">
              <a:lnSpc>
                <a:spcPct val="115000"/>
              </a:lnSpc>
              <a:spcBef>
                <a:spcPts val="1600"/>
              </a:spcBef>
              <a:spcAft>
                <a:spcPts val="0"/>
              </a:spcAft>
              <a:buSzPts val="1800"/>
              <a:buNone/>
            </a:pPr>
            <a:r>
              <a:t/>
            </a:r>
            <a:endParaRPr b="1">
              <a:solidFill>
                <a:srgbClr val="6AA84F"/>
              </a:solidFill>
            </a:endParaRPr>
          </a:p>
          <a:p>
            <a:pPr indent="0" lvl="0" marL="0" rtl="0" algn="ctr">
              <a:lnSpc>
                <a:spcPct val="115000"/>
              </a:lnSpc>
              <a:spcBef>
                <a:spcPts val="1600"/>
              </a:spcBef>
              <a:spcAft>
                <a:spcPts val="1600"/>
              </a:spcAft>
              <a:buSzPts val="1800"/>
              <a:buNone/>
            </a:pPr>
            <a:r>
              <a:t/>
            </a:r>
            <a:endParaRPr b="1">
              <a:solidFill>
                <a:srgbClr val="6AA84F"/>
              </a:solidFill>
            </a:endParaRPr>
          </a:p>
        </p:txBody>
      </p:sp>
      <p:sp>
        <p:nvSpPr>
          <p:cNvPr id="131" name="Google Shape;131;p10"/>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Data Manipulation Language (DML)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CONSULTAS EN SQL</a:t>
            </a:r>
            <a:endParaRPr/>
          </a:p>
        </p:txBody>
      </p:sp>
      <p:sp>
        <p:nvSpPr>
          <p:cNvPr id="142" name="Google Shape;142;p12"/>
          <p:cNvSpPr txBox="1"/>
          <p:nvPr>
            <p:ph idx="2" type="body"/>
          </p:nvPr>
        </p:nvSpPr>
        <p:spPr>
          <a:xfrm>
            <a:off x="4572000" y="847675"/>
            <a:ext cx="42603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1C232"/>
              </a:buClr>
              <a:buSzPts val="1800"/>
              <a:buChar char="-"/>
            </a:pPr>
            <a:r>
              <a:rPr b="1" lang="en"/>
              <a:t>select_expr</a:t>
            </a:r>
            <a:r>
              <a:rPr lang="en"/>
              <a:t> es un listado de una o más columnas.</a:t>
            </a:r>
            <a:endParaRPr/>
          </a:p>
          <a:p>
            <a:pPr indent="-342900" lvl="0" marL="457200" rtl="0" algn="l">
              <a:lnSpc>
                <a:spcPct val="115000"/>
              </a:lnSpc>
              <a:spcBef>
                <a:spcPts val="0"/>
              </a:spcBef>
              <a:spcAft>
                <a:spcPts val="0"/>
              </a:spcAft>
              <a:buClr>
                <a:srgbClr val="F1C232"/>
              </a:buClr>
              <a:buSzPts val="1800"/>
              <a:buChar char="-"/>
            </a:pPr>
            <a:r>
              <a:rPr b="1" lang="en"/>
              <a:t>table_expr</a:t>
            </a:r>
            <a:r>
              <a:rPr lang="en"/>
              <a:t> es un listado de una o más tablas.</a:t>
            </a:r>
            <a:endParaRPr/>
          </a:p>
          <a:p>
            <a:pPr indent="-342900" lvl="0" marL="457200" rtl="0" algn="l">
              <a:lnSpc>
                <a:spcPct val="115000"/>
              </a:lnSpc>
              <a:spcBef>
                <a:spcPts val="0"/>
              </a:spcBef>
              <a:spcAft>
                <a:spcPts val="0"/>
              </a:spcAft>
              <a:buClr>
                <a:srgbClr val="F1C232"/>
              </a:buClr>
              <a:buSzPts val="1800"/>
              <a:buChar char="-"/>
            </a:pPr>
            <a:r>
              <a:rPr b="1" lang="en"/>
              <a:t>where_condition</a:t>
            </a:r>
            <a:r>
              <a:rPr lang="en"/>
              <a:t> es un predicado.</a:t>
            </a:r>
            <a:endParaRPr/>
          </a:p>
          <a:p>
            <a:pPr indent="-342900" lvl="0" marL="457200" rtl="0" algn="l">
              <a:lnSpc>
                <a:spcPct val="115000"/>
              </a:lnSpc>
              <a:spcBef>
                <a:spcPts val="0"/>
              </a:spcBef>
              <a:spcAft>
                <a:spcPts val="0"/>
              </a:spcAft>
              <a:buClr>
                <a:srgbClr val="F1C232"/>
              </a:buClr>
              <a:buSzPts val="1800"/>
              <a:buChar char="-"/>
            </a:pPr>
            <a:r>
              <a:rPr b="1" lang="en"/>
              <a:t>order_expr</a:t>
            </a:r>
            <a:r>
              <a:rPr lang="en"/>
              <a:t> es una lista de expresiones del tipo</a:t>
            </a:r>
            <a:r>
              <a:rPr b="1" lang="en"/>
              <a:t> {col | alias | pos} [ASC|DESC]</a:t>
            </a:r>
            <a:endParaRPr b="1"/>
          </a:p>
          <a:p>
            <a:pPr indent="-342900" lvl="0" marL="457200" rtl="0" algn="l">
              <a:lnSpc>
                <a:spcPct val="115000"/>
              </a:lnSpc>
              <a:spcBef>
                <a:spcPts val="0"/>
              </a:spcBef>
              <a:spcAft>
                <a:spcPts val="0"/>
              </a:spcAft>
              <a:buClr>
                <a:srgbClr val="F1C232"/>
              </a:buClr>
              <a:buSzPts val="1800"/>
              <a:buChar char="-"/>
            </a:pPr>
            <a:r>
              <a:rPr lang="en"/>
              <a:t>El resultado de una consulta es una</a:t>
            </a:r>
            <a:r>
              <a:rPr b="1" lang="en">
                <a:solidFill>
                  <a:srgbClr val="CC0000"/>
                </a:solidFill>
              </a:rPr>
              <a:t> tabla.</a:t>
            </a:r>
            <a:endParaRPr b="1"/>
          </a:p>
          <a:p>
            <a:pPr indent="-342900" lvl="0" marL="457200" rtl="0" algn="l">
              <a:lnSpc>
                <a:spcPct val="115000"/>
              </a:lnSpc>
              <a:spcBef>
                <a:spcPts val="0"/>
              </a:spcBef>
              <a:spcAft>
                <a:spcPts val="0"/>
              </a:spcAft>
              <a:buClr>
                <a:srgbClr val="F1C232"/>
              </a:buClr>
              <a:buSzPts val="1800"/>
              <a:buChar char="-"/>
            </a:pPr>
            <a:r>
              <a:rPr lang="en"/>
              <a:t>Ejemplo:</a:t>
            </a:r>
            <a:endParaRPr/>
          </a:p>
          <a:p>
            <a:pPr indent="0" lvl="0" marL="914400" rtl="0" algn="l">
              <a:lnSpc>
                <a:spcPct val="115000"/>
              </a:lnSpc>
              <a:spcBef>
                <a:spcPts val="1600"/>
              </a:spcBef>
              <a:spcAft>
                <a:spcPts val="0"/>
              </a:spcAft>
              <a:buSzPts val="1800"/>
              <a:buNone/>
            </a:pPr>
            <a:r>
              <a:rPr b="1" lang="en">
                <a:solidFill>
                  <a:srgbClr val="6AA84F"/>
                </a:solidFill>
              </a:rPr>
              <a:t>SELECT name FROM instructor;</a:t>
            </a:r>
            <a:endParaRPr b="1">
              <a:solidFill>
                <a:srgbClr val="6AA84F"/>
              </a:solidFill>
            </a:endParaRPr>
          </a:p>
          <a:p>
            <a:pPr indent="0" lvl="0" marL="457200" rtl="0" algn="l">
              <a:lnSpc>
                <a:spcPct val="115000"/>
              </a:lnSpc>
              <a:spcBef>
                <a:spcPts val="1600"/>
              </a:spcBef>
              <a:spcAft>
                <a:spcPts val="1600"/>
              </a:spcAft>
              <a:buSzPts val="1800"/>
              <a:buNone/>
            </a:pPr>
            <a:r>
              <a:t/>
            </a:r>
            <a:endParaRPr b="1">
              <a:solidFill>
                <a:srgbClr val="CC0000"/>
              </a:solidFill>
            </a:endParaRPr>
          </a:p>
        </p:txBody>
      </p:sp>
      <p:graphicFrame>
        <p:nvGraphicFramePr>
          <p:cNvPr id="143" name="Google Shape;143;p12"/>
          <p:cNvGraphicFramePr/>
          <p:nvPr/>
        </p:nvGraphicFramePr>
        <p:xfrm>
          <a:off x="311700" y="847675"/>
          <a:ext cx="3000000" cy="3000000"/>
        </p:xfrm>
        <a:graphic>
          <a:graphicData uri="http://schemas.openxmlformats.org/drawingml/2006/table">
            <a:tbl>
              <a:tblPr>
                <a:noFill/>
                <a:tableStyleId>{4DFA6BA1-A1BE-42FF-B396-B81926198530}</a:tableStyleId>
              </a:tblPr>
              <a:tblGrid>
                <a:gridCol w="4311650"/>
              </a:tblGrid>
              <a:tr h="2791000">
                <a:tc>
                  <a:txBody>
                    <a:bodyPr/>
                    <a:lstStyle/>
                    <a:p>
                      <a:pPr indent="0" lvl="0" marL="0" marR="0" rtl="0" algn="l">
                        <a:lnSpc>
                          <a:spcPct val="100000"/>
                        </a:lnSpc>
                        <a:spcBef>
                          <a:spcPts val="0"/>
                        </a:spcBef>
                        <a:spcAft>
                          <a:spcPts val="0"/>
                        </a:spcAft>
                        <a:buClr>
                          <a:srgbClr val="000000"/>
                        </a:buClr>
                        <a:buSzPts val="2400"/>
                        <a:buFont typeface="Arial"/>
                        <a:buNone/>
                      </a:pPr>
                      <a:r>
                        <a:rPr b="1" lang="en" sz="2400" u="none" cap="none" strike="noStrike">
                          <a:solidFill>
                            <a:srgbClr val="FCC28C"/>
                          </a:solidFill>
                          <a:highlight>
                            <a:srgbClr val="333333"/>
                          </a:highlight>
                          <a:latin typeface="Consolas"/>
                          <a:ea typeface="Consolas"/>
                          <a:cs typeface="Consolas"/>
                          <a:sym typeface="Consolas"/>
                        </a:rPr>
                        <a:t>SELECT</a:t>
                      </a:r>
                      <a:r>
                        <a:rPr b="1" baseline="-25000" lang="en" sz="2400" u="none" cap="none" strike="noStrike">
                          <a:solidFill>
                            <a:srgbClr val="FFFFFF"/>
                          </a:solidFill>
                          <a:highlight>
                            <a:srgbClr val="333333"/>
                          </a:highlight>
                          <a:latin typeface="Consolas"/>
                          <a:ea typeface="Consolas"/>
                          <a:cs typeface="Consolas"/>
                          <a:sym typeface="Consolas"/>
                        </a:rPr>
                        <a:t> </a:t>
                      </a:r>
                      <a:r>
                        <a:rPr b="1" lang="en" sz="2400" u="none" cap="none" strike="noStrike">
                          <a:solidFill>
                            <a:srgbClr val="FFFFFF"/>
                          </a:solidFill>
                          <a:highlight>
                            <a:srgbClr val="333333"/>
                          </a:highlight>
                          <a:latin typeface="Consolas"/>
                          <a:ea typeface="Consolas"/>
                          <a:cs typeface="Consolas"/>
                          <a:sym typeface="Consolas"/>
                        </a:rPr>
                        <a:t>select_expr</a:t>
                      </a:r>
                      <a:r>
                        <a:rPr b="1" baseline="-25000" lang="en" sz="2400" u="none" cap="none" strike="noStrike">
                          <a:solidFill>
                            <a:srgbClr val="FFFFFF"/>
                          </a:solidFill>
                          <a:highlight>
                            <a:srgbClr val="333333"/>
                          </a:highlight>
                          <a:latin typeface="Consolas"/>
                          <a:ea typeface="Consolas"/>
                          <a:cs typeface="Consolas"/>
                          <a:sym typeface="Consolas"/>
                        </a:rPr>
                        <a:t> </a:t>
                      </a:r>
                      <a:endParaRPr b="1" baseline="-25000" sz="2400" u="none" cap="none" strike="noStrike">
                        <a:solidFill>
                          <a:srgbClr val="FFFFFF"/>
                        </a:solidFill>
                        <a:highlight>
                          <a:srgbClr val="333333"/>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lang="en" sz="2400" u="none" cap="none" strike="noStrike">
                          <a:solidFill>
                            <a:srgbClr val="FCC28C"/>
                          </a:solidFill>
                          <a:highlight>
                            <a:srgbClr val="333333"/>
                          </a:highlight>
                          <a:latin typeface="Consolas"/>
                          <a:ea typeface="Consolas"/>
                          <a:cs typeface="Consolas"/>
                          <a:sym typeface="Consolas"/>
                        </a:rPr>
                        <a:t>FROM</a:t>
                      </a:r>
                      <a:r>
                        <a:rPr b="1" baseline="-25000" lang="en" sz="2400" u="none" cap="none" strike="noStrike">
                          <a:solidFill>
                            <a:srgbClr val="FFFFFF"/>
                          </a:solidFill>
                          <a:highlight>
                            <a:srgbClr val="333333"/>
                          </a:highlight>
                          <a:latin typeface="Consolas"/>
                          <a:ea typeface="Consolas"/>
                          <a:cs typeface="Consolas"/>
                          <a:sym typeface="Consolas"/>
                        </a:rPr>
                        <a:t> </a:t>
                      </a:r>
                      <a:r>
                        <a:rPr b="1" lang="en" sz="2400" u="none" cap="none" strike="noStrike">
                          <a:solidFill>
                            <a:srgbClr val="FFFFFF"/>
                          </a:solidFill>
                          <a:highlight>
                            <a:srgbClr val="333333"/>
                          </a:highlight>
                          <a:latin typeface="Consolas"/>
                          <a:ea typeface="Consolas"/>
                          <a:cs typeface="Consolas"/>
                          <a:sym typeface="Consolas"/>
                        </a:rPr>
                        <a:t>table_expr</a:t>
                      </a:r>
                      <a:r>
                        <a:rPr b="1" baseline="-25000" lang="en" sz="2400" u="none" cap="none" strike="noStrike">
                          <a:solidFill>
                            <a:srgbClr val="FFFFFF"/>
                          </a:solidFill>
                          <a:highlight>
                            <a:srgbClr val="333333"/>
                          </a:highlight>
                          <a:latin typeface="Consolas"/>
                          <a:ea typeface="Consolas"/>
                          <a:cs typeface="Consolas"/>
                          <a:sym typeface="Consolas"/>
                        </a:rPr>
                        <a:t> </a:t>
                      </a:r>
                      <a:endParaRPr b="1" baseline="-25000" sz="2400" u="none" cap="none" strike="noStrike">
                        <a:solidFill>
                          <a:srgbClr val="FFFFFF"/>
                        </a:solidFill>
                        <a:highlight>
                          <a:srgbClr val="333333"/>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400"/>
                        <a:buFont typeface="Arial"/>
                        <a:buNone/>
                      </a:pPr>
                      <a:r>
                        <a:rPr b="1" lang="en" sz="2400" u="none" cap="none" strike="noStrike">
                          <a:solidFill>
                            <a:srgbClr val="FCC28C"/>
                          </a:solidFill>
                          <a:highlight>
                            <a:srgbClr val="333333"/>
                          </a:highlight>
                          <a:latin typeface="Consolas"/>
                          <a:ea typeface="Consolas"/>
                          <a:cs typeface="Consolas"/>
                          <a:sym typeface="Consolas"/>
                        </a:rPr>
                        <a:t>[WHERE</a:t>
                      </a:r>
                      <a:r>
                        <a:rPr b="1" baseline="-25000" lang="en" sz="2400" u="none" cap="none" strike="noStrike">
                          <a:solidFill>
                            <a:srgbClr val="FFFFFF"/>
                          </a:solidFill>
                          <a:highlight>
                            <a:srgbClr val="333333"/>
                          </a:highlight>
                          <a:latin typeface="Consolas"/>
                          <a:ea typeface="Consolas"/>
                          <a:cs typeface="Consolas"/>
                          <a:sym typeface="Consolas"/>
                        </a:rPr>
                        <a:t> </a:t>
                      </a:r>
                      <a:r>
                        <a:rPr b="1" lang="en" sz="2400" u="none" cap="none" strike="noStrike">
                          <a:solidFill>
                            <a:srgbClr val="FFFFFF"/>
                          </a:solidFill>
                          <a:highlight>
                            <a:srgbClr val="333333"/>
                          </a:highlight>
                          <a:latin typeface="Consolas"/>
                          <a:ea typeface="Consolas"/>
                          <a:cs typeface="Consolas"/>
                          <a:sym typeface="Consolas"/>
                        </a:rPr>
                        <a:t>where_condition</a:t>
                      </a:r>
                      <a:r>
                        <a:rPr b="1" lang="en" sz="2400" u="none" cap="none" strike="noStrike">
                          <a:solidFill>
                            <a:srgbClr val="FCC28C"/>
                          </a:solidFill>
                          <a:highlight>
                            <a:srgbClr val="333333"/>
                          </a:highlight>
                          <a:latin typeface="Consolas"/>
                          <a:ea typeface="Consolas"/>
                          <a:cs typeface="Consolas"/>
                          <a:sym typeface="Consolas"/>
                        </a:rPr>
                        <a:t>]</a:t>
                      </a:r>
                      <a:endParaRPr b="1" sz="2400" u="none" cap="none" strike="noStrike">
                        <a:solidFill>
                          <a:srgbClr val="FFFFFF"/>
                        </a:solidFill>
                        <a:highlight>
                          <a:srgbClr val="333333"/>
                        </a:highlight>
                        <a:latin typeface="Consolas"/>
                        <a:ea typeface="Consolas"/>
                        <a:cs typeface="Consolas"/>
                        <a:sym typeface="Consolas"/>
                      </a:endParaRPr>
                    </a:p>
                    <a:p>
                      <a:pPr indent="0" lvl="0" marL="0" marR="0" rtl="0" algn="l">
                        <a:lnSpc>
                          <a:spcPct val="125000"/>
                        </a:lnSpc>
                        <a:spcBef>
                          <a:spcPts val="0"/>
                        </a:spcBef>
                        <a:spcAft>
                          <a:spcPts val="0"/>
                        </a:spcAft>
                        <a:buClr>
                          <a:schemeClr val="dk1"/>
                        </a:buClr>
                        <a:buSzPts val="1100"/>
                        <a:buFont typeface="Arial"/>
                        <a:buNone/>
                      </a:pPr>
                      <a:r>
                        <a:rPr b="1" lang="en" sz="2400" u="none" cap="none" strike="noStrike">
                          <a:solidFill>
                            <a:srgbClr val="FCC28C"/>
                          </a:solidFill>
                          <a:highlight>
                            <a:srgbClr val="333333"/>
                          </a:highlight>
                          <a:latin typeface="Consolas"/>
                          <a:ea typeface="Consolas"/>
                          <a:cs typeface="Consolas"/>
                          <a:sym typeface="Consolas"/>
                        </a:rPr>
                        <a:t>[ORDER BY</a:t>
                      </a:r>
                      <a:r>
                        <a:rPr b="1" lang="en" sz="2400" u="none" cap="none" strike="noStrike">
                          <a:solidFill>
                            <a:srgbClr val="FFFFFF"/>
                          </a:solidFill>
                          <a:highlight>
                            <a:srgbClr val="333333"/>
                          </a:highlight>
                          <a:latin typeface="Consolas"/>
                          <a:ea typeface="Consolas"/>
                          <a:cs typeface="Consolas"/>
                          <a:sym typeface="Consolas"/>
                        </a:rPr>
                        <a:t> order_expr</a:t>
                      </a:r>
                      <a:r>
                        <a:rPr b="1" lang="en" sz="2400" u="none" cap="none" strike="noStrike">
                          <a:solidFill>
                            <a:srgbClr val="FCC28C"/>
                          </a:solidFill>
                          <a:highlight>
                            <a:srgbClr val="333333"/>
                          </a:highlight>
                          <a:latin typeface="Consolas"/>
                          <a:ea typeface="Consolas"/>
                          <a:cs typeface="Consolas"/>
                          <a:sym typeface="Consolas"/>
                        </a:rPr>
                        <a:t>]</a:t>
                      </a:r>
                      <a:endParaRPr b="1" sz="2400" u="none" cap="none" strike="noStrike">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144" name="Google Shape;144;p12"/>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CONSULTAS EN SQL - SELECT</a:t>
            </a:r>
            <a:endParaRPr/>
          </a:p>
        </p:txBody>
      </p:sp>
      <p:sp>
        <p:nvSpPr>
          <p:cNvPr id="150" name="Google Shape;150;p13"/>
          <p:cNvSpPr txBox="1"/>
          <p:nvPr>
            <p:ph idx="1" type="body"/>
          </p:nvPr>
        </p:nvSpPr>
        <p:spPr>
          <a:xfrm>
            <a:off x="311700" y="863550"/>
            <a:ext cx="41715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1C232"/>
              </a:buClr>
              <a:buSzPts val="1400"/>
              <a:buChar char="-"/>
            </a:pPr>
            <a:r>
              <a:rPr lang="en"/>
              <a:t>Por defecto SQL permite duplicados en los resultados de una query.</a:t>
            </a:r>
            <a:endParaRPr/>
          </a:p>
          <a:p>
            <a:pPr indent="-317500" lvl="0" marL="457200" rtl="0" algn="l">
              <a:lnSpc>
                <a:spcPct val="115000"/>
              </a:lnSpc>
              <a:spcBef>
                <a:spcPts val="0"/>
              </a:spcBef>
              <a:spcAft>
                <a:spcPts val="0"/>
              </a:spcAft>
              <a:buClr>
                <a:srgbClr val="F1C232"/>
              </a:buClr>
              <a:buSzPts val="1400"/>
              <a:buChar char="-"/>
            </a:pPr>
            <a:r>
              <a:rPr lang="en"/>
              <a:t>Para eliminar duplicados, usar </a:t>
            </a:r>
            <a:r>
              <a:rPr b="1" lang="en"/>
              <a:t>DISTINCT</a:t>
            </a:r>
            <a:endParaRPr b="1"/>
          </a:p>
          <a:p>
            <a:pPr indent="0" lvl="0" marL="0" rtl="0" algn="l">
              <a:lnSpc>
                <a:spcPct val="115000"/>
              </a:lnSpc>
              <a:spcBef>
                <a:spcPts val="1600"/>
              </a:spcBef>
              <a:spcAft>
                <a:spcPts val="0"/>
              </a:spcAft>
              <a:buSzPts val="1800"/>
              <a:buNone/>
            </a:pPr>
            <a:r>
              <a:rPr b="1" lang="en" sz="1600"/>
              <a:t>	</a:t>
            </a:r>
            <a:r>
              <a:rPr b="1" lang="en" sz="1600">
                <a:solidFill>
                  <a:srgbClr val="6AA84F"/>
                </a:solidFill>
              </a:rPr>
              <a:t>SELECT DISTINCT name FROM instructor;</a:t>
            </a:r>
            <a:endParaRPr b="1" sz="1600">
              <a:solidFill>
                <a:srgbClr val="6AA84F"/>
              </a:solidFill>
            </a:endParaRPr>
          </a:p>
          <a:p>
            <a:pPr indent="-330200" lvl="0" marL="457200" rtl="0" algn="l">
              <a:lnSpc>
                <a:spcPct val="115000"/>
              </a:lnSpc>
              <a:spcBef>
                <a:spcPts val="1600"/>
              </a:spcBef>
              <a:spcAft>
                <a:spcPts val="0"/>
              </a:spcAft>
              <a:buClr>
                <a:srgbClr val="F1C232"/>
              </a:buClr>
              <a:buSzPts val="1600"/>
              <a:buChar char="-"/>
            </a:pPr>
            <a:r>
              <a:rPr lang="en"/>
              <a:t>Si queremos seleccionar todas las columnas, usamos el *.</a:t>
            </a:r>
            <a:endParaRPr sz="1600"/>
          </a:p>
          <a:p>
            <a:pPr indent="0" lvl="0" marL="0" rtl="0" algn="l">
              <a:lnSpc>
                <a:spcPct val="115000"/>
              </a:lnSpc>
              <a:spcBef>
                <a:spcPts val="1600"/>
              </a:spcBef>
              <a:spcAft>
                <a:spcPts val="0"/>
              </a:spcAft>
              <a:buSzPts val="1800"/>
              <a:buNone/>
            </a:pPr>
            <a:r>
              <a:rPr lang="en" sz="1600"/>
              <a:t>	</a:t>
            </a:r>
            <a:r>
              <a:rPr b="1" lang="en" sz="1600">
                <a:solidFill>
                  <a:srgbClr val="6AA84F"/>
                </a:solidFill>
              </a:rPr>
              <a:t>SELECT * FROM instructor;</a:t>
            </a:r>
            <a:endParaRPr b="1" sz="1600">
              <a:solidFill>
                <a:schemeClr val="dk1"/>
              </a:solidFill>
            </a:endParaRPr>
          </a:p>
          <a:p>
            <a:pPr indent="-330200" lvl="0" marL="457200" rtl="0" algn="l">
              <a:lnSpc>
                <a:spcPct val="115000"/>
              </a:lnSpc>
              <a:spcBef>
                <a:spcPts val="1600"/>
              </a:spcBef>
              <a:spcAft>
                <a:spcPts val="0"/>
              </a:spcAft>
              <a:buClr>
                <a:srgbClr val="F1C232"/>
              </a:buClr>
              <a:buSzPts val="1600"/>
              <a:buChar char="-"/>
            </a:pPr>
            <a:r>
              <a:rPr lang="en"/>
              <a:t>Se puede usar un literal como columna.</a:t>
            </a:r>
            <a:endParaRPr sz="1600">
              <a:solidFill>
                <a:schemeClr val="dk1"/>
              </a:solidFill>
            </a:endParaRPr>
          </a:p>
          <a:p>
            <a:pPr indent="457200" lvl="0" marL="0" rtl="0" algn="l">
              <a:lnSpc>
                <a:spcPct val="115000"/>
              </a:lnSpc>
              <a:spcBef>
                <a:spcPts val="1600"/>
              </a:spcBef>
              <a:spcAft>
                <a:spcPts val="1600"/>
              </a:spcAft>
              <a:buSzPts val="1800"/>
              <a:buNone/>
            </a:pPr>
            <a:r>
              <a:rPr b="1" lang="en" sz="1600">
                <a:solidFill>
                  <a:srgbClr val="6AA84F"/>
                </a:solidFill>
              </a:rPr>
              <a:t>SELECT ‘UNC’, name FROM instructor;</a:t>
            </a:r>
            <a:endParaRPr sz="1600">
              <a:solidFill>
                <a:schemeClr val="dk1"/>
              </a:solidFill>
            </a:endParaRPr>
          </a:p>
        </p:txBody>
      </p:sp>
      <p:sp>
        <p:nvSpPr>
          <p:cNvPr id="151" name="Google Shape;151;p13"/>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Las columnas se pueden renombrar.</a:t>
            </a:r>
            <a:endParaRPr/>
          </a:p>
          <a:p>
            <a:pPr indent="0" lvl="0" marL="457200" rtl="0" algn="l">
              <a:lnSpc>
                <a:spcPct val="100000"/>
              </a:lnSpc>
              <a:spcBef>
                <a:spcPts val="1600"/>
              </a:spcBef>
              <a:spcAft>
                <a:spcPts val="0"/>
              </a:spcAft>
              <a:buSzPts val="1800"/>
              <a:buNone/>
            </a:pPr>
            <a:r>
              <a:rPr b="1" lang="en" sz="1600">
                <a:solidFill>
                  <a:srgbClr val="6AA84F"/>
                </a:solidFill>
              </a:rPr>
              <a:t>SELECT name AS fullname </a:t>
            </a:r>
            <a:endParaRPr b="1" sz="1600">
              <a:solidFill>
                <a:srgbClr val="6AA84F"/>
              </a:solidFill>
            </a:endParaRPr>
          </a:p>
          <a:p>
            <a:pPr indent="0" lvl="0" marL="457200" rtl="0" algn="l">
              <a:lnSpc>
                <a:spcPct val="100000"/>
              </a:lnSpc>
              <a:spcBef>
                <a:spcPts val="0"/>
              </a:spcBef>
              <a:spcAft>
                <a:spcPts val="0"/>
              </a:spcAft>
              <a:buSzPts val="1800"/>
              <a:buNone/>
            </a:pPr>
            <a:r>
              <a:rPr b="1" lang="en" sz="1600">
                <a:solidFill>
                  <a:srgbClr val="6AA84F"/>
                </a:solidFill>
              </a:rPr>
              <a:t>FROM instructor;</a:t>
            </a:r>
            <a:endParaRPr/>
          </a:p>
          <a:p>
            <a:pPr indent="-342900" lvl="0" marL="457200" rtl="0" algn="l">
              <a:lnSpc>
                <a:spcPct val="115000"/>
              </a:lnSpc>
              <a:spcBef>
                <a:spcPts val="1000"/>
              </a:spcBef>
              <a:spcAft>
                <a:spcPts val="0"/>
              </a:spcAft>
              <a:buSzPts val="1800"/>
              <a:buChar char="-"/>
            </a:pPr>
            <a:r>
              <a:rPr lang="en"/>
              <a:t>Se pueden crear columnas con expresiones aritméticas (+,-,*,/).</a:t>
            </a:r>
            <a:endParaRPr/>
          </a:p>
          <a:p>
            <a:pPr indent="0" lvl="0" marL="457200" rtl="0" algn="l">
              <a:lnSpc>
                <a:spcPct val="100000"/>
              </a:lnSpc>
              <a:spcBef>
                <a:spcPts val="1600"/>
              </a:spcBef>
              <a:spcAft>
                <a:spcPts val="0"/>
              </a:spcAft>
              <a:buSzPts val="1800"/>
              <a:buNone/>
            </a:pPr>
            <a:r>
              <a:rPr b="1" lang="en" sz="1600">
                <a:solidFill>
                  <a:srgbClr val="6AA84F"/>
                </a:solidFill>
              </a:rPr>
              <a:t>SELECT name AS fullname, </a:t>
            </a:r>
            <a:endParaRPr b="1" sz="1600">
              <a:solidFill>
                <a:srgbClr val="6AA84F"/>
              </a:solidFill>
            </a:endParaRPr>
          </a:p>
          <a:p>
            <a:pPr indent="457200" lvl="0" marL="457200" rtl="0" algn="l">
              <a:lnSpc>
                <a:spcPct val="100000"/>
              </a:lnSpc>
              <a:spcBef>
                <a:spcPts val="0"/>
              </a:spcBef>
              <a:spcAft>
                <a:spcPts val="0"/>
              </a:spcAft>
              <a:buSzPts val="1800"/>
              <a:buNone/>
            </a:pPr>
            <a:r>
              <a:rPr b="1" lang="en" sz="1600">
                <a:solidFill>
                  <a:srgbClr val="6AA84F"/>
                </a:solidFill>
              </a:rPr>
              <a:t>salary/40 AS usd_salary </a:t>
            </a:r>
            <a:endParaRPr b="1" sz="1600">
              <a:solidFill>
                <a:srgbClr val="6AA84F"/>
              </a:solidFill>
            </a:endParaRPr>
          </a:p>
          <a:p>
            <a:pPr indent="0" lvl="0" marL="457200" rtl="0" algn="l">
              <a:lnSpc>
                <a:spcPct val="100000"/>
              </a:lnSpc>
              <a:spcBef>
                <a:spcPts val="0"/>
              </a:spcBef>
              <a:spcAft>
                <a:spcPts val="0"/>
              </a:spcAft>
              <a:buSzPts val="1800"/>
              <a:buNone/>
            </a:pPr>
            <a:r>
              <a:rPr b="1" lang="en" sz="1600">
                <a:solidFill>
                  <a:srgbClr val="6AA84F"/>
                </a:solidFill>
              </a:rPr>
              <a:t>FROM instructor;</a:t>
            </a:r>
            <a:endParaRPr b="1" sz="1600">
              <a:solidFill>
                <a:srgbClr val="6AA84F"/>
              </a:solidFill>
            </a:endParaRPr>
          </a:p>
          <a:p>
            <a:pPr indent="-330200" lvl="0" marL="457200" rtl="0" algn="l">
              <a:lnSpc>
                <a:spcPct val="100000"/>
              </a:lnSpc>
              <a:spcBef>
                <a:spcPts val="1000"/>
              </a:spcBef>
              <a:spcAft>
                <a:spcPts val="0"/>
              </a:spcAft>
              <a:buClr>
                <a:srgbClr val="F1C232"/>
              </a:buClr>
              <a:buSzPts val="1600"/>
              <a:buChar char="-"/>
            </a:pPr>
            <a:r>
              <a:rPr lang="en"/>
              <a:t>SQL es case-insensitive.</a:t>
            </a:r>
            <a:endParaRPr b="1" sz="1600">
              <a:solidFill>
                <a:srgbClr val="6AA84F"/>
              </a:solidFill>
            </a:endParaRPr>
          </a:p>
        </p:txBody>
      </p:sp>
      <p:sp>
        <p:nvSpPr>
          <p:cNvPr id="152" name="Google Shape;152;p13"/>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10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1000"/>
                                        <p:tgtEl>
                                          <p:spTgt spid="15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CONSULTAS EN SQL - FROM</a:t>
            </a:r>
            <a:endParaRPr/>
          </a:p>
        </p:txBody>
      </p:sp>
      <p:sp>
        <p:nvSpPr>
          <p:cNvPr id="158" name="Google Shape;158;p14"/>
          <p:cNvSpPr txBox="1"/>
          <p:nvPr>
            <p:ph idx="1" type="body"/>
          </p:nvPr>
        </p:nvSpPr>
        <p:spPr>
          <a:xfrm>
            <a:off x="311700" y="863550"/>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1C232"/>
              </a:buClr>
              <a:buSzPts val="1400"/>
              <a:buChar char="-"/>
            </a:pPr>
            <a:r>
              <a:rPr b="1" lang="en"/>
              <a:t>FROM</a:t>
            </a:r>
            <a:r>
              <a:rPr lang="en"/>
              <a:t> permite especificar las tablas involucradas en la query.</a:t>
            </a:r>
            <a:endParaRPr/>
          </a:p>
          <a:p>
            <a:pPr indent="-317500" lvl="0" marL="457200" rtl="0" algn="l">
              <a:lnSpc>
                <a:spcPct val="115000"/>
              </a:lnSpc>
              <a:spcBef>
                <a:spcPts val="0"/>
              </a:spcBef>
              <a:spcAft>
                <a:spcPts val="0"/>
              </a:spcAft>
              <a:buClr>
                <a:srgbClr val="F1C232"/>
              </a:buClr>
              <a:buSzPts val="1400"/>
              <a:buChar char="-"/>
            </a:pPr>
            <a:r>
              <a:rPr b="1" lang="en"/>
              <a:t>FROM T</a:t>
            </a:r>
            <a:r>
              <a:rPr b="1" baseline="-25000" lang="en"/>
              <a:t>1</a:t>
            </a:r>
            <a:r>
              <a:rPr b="1" lang="en"/>
              <a:t>, T</a:t>
            </a:r>
            <a:r>
              <a:rPr b="1" baseline="-25000" lang="en"/>
              <a:t>2</a:t>
            </a:r>
            <a:r>
              <a:rPr b="1" lang="en"/>
              <a:t>, … , T</a:t>
            </a:r>
            <a:r>
              <a:rPr b="1" baseline="-25000" lang="en"/>
              <a:t>n</a:t>
            </a:r>
            <a:r>
              <a:rPr lang="en"/>
              <a:t> realiza el producto cartesiano T</a:t>
            </a:r>
            <a:r>
              <a:rPr baseline="-25000" lang="en"/>
              <a:t>1</a:t>
            </a:r>
            <a:r>
              <a:rPr lang="en"/>
              <a:t> x T</a:t>
            </a:r>
            <a:r>
              <a:rPr baseline="-25000" lang="en"/>
              <a:t>2</a:t>
            </a:r>
            <a:r>
              <a:rPr lang="en"/>
              <a:t> x … x T</a:t>
            </a:r>
            <a:r>
              <a:rPr baseline="-25000" lang="en"/>
              <a:t>n</a:t>
            </a:r>
            <a:r>
              <a:rPr lang="en"/>
              <a:t>.</a:t>
            </a:r>
            <a:endParaRPr/>
          </a:p>
          <a:p>
            <a:pPr indent="0" lvl="0" marL="0" rtl="0" algn="l">
              <a:lnSpc>
                <a:spcPct val="115000"/>
              </a:lnSpc>
              <a:spcBef>
                <a:spcPts val="1600"/>
              </a:spcBef>
              <a:spcAft>
                <a:spcPts val="0"/>
              </a:spcAft>
              <a:buSzPts val="1800"/>
              <a:buNone/>
            </a:pPr>
            <a:r>
              <a:rPr lang="en"/>
              <a:t>	</a:t>
            </a:r>
            <a:r>
              <a:rPr b="1" lang="en" sz="1600">
                <a:solidFill>
                  <a:srgbClr val="6AA84F"/>
                </a:solidFill>
              </a:rPr>
              <a:t>SELECT  ∗ FROM instructor, teaches</a:t>
            </a:r>
            <a:endParaRPr b="1" sz="1600">
              <a:solidFill>
                <a:srgbClr val="6AA84F"/>
              </a:solidFill>
            </a:endParaRPr>
          </a:p>
          <a:p>
            <a:pPr indent="-330200" lvl="0" marL="457200" rtl="0" algn="l">
              <a:lnSpc>
                <a:spcPct val="115000"/>
              </a:lnSpc>
              <a:spcBef>
                <a:spcPts val="1600"/>
              </a:spcBef>
              <a:spcAft>
                <a:spcPts val="0"/>
              </a:spcAft>
              <a:buClr>
                <a:srgbClr val="F1C232"/>
              </a:buClr>
              <a:buSzPts val="1600"/>
              <a:buFont typeface="Arial"/>
              <a:buChar char="-"/>
            </a:pPr>
            <a:r>
              <a:rPr lang="en"/>
              <a:t>Cuidado cuando la cardinalidad de T</a:t>
            </a:r>
            <a:r>
              <a:rPr baseline="-25000" lang="en"/>
              <a:t>i</a:t>
            </a:r>
            <a:r>
              <a:rPr lang="en"/>
              <a:t> no es trivial.</a:t>
            </a:r>
            <a:endParaRPr/>
          </a:p>
          <a:p>
            <a:pPr indent="-317500" lvl="0" marL="457200" rtl="0" algn="l">
              <a:lnSpc>
                <a:spcPct val="115000"/>
              </a:lnSpc>
              <a:spcBef>
                <a:spcPts val="0"/>
              </a:spcBef>
              <a:spcAft>
                <a:spcPts val="0"/>
              </a:spcAft>
              <a:buClr>
                <a:srgbClr val="F1C232"/>
              </a:buClr>
              <a:buSzPts val="1400"/>
              <a:buChar char="-"/>
            </a:pPr>
            <a:r>
              <a:rPr lang="en"/>
              <a:t>Se pueden renombrar las tablas. </a:t>
            </a:r>
            <a:endParaRPr/>
          </a:p>
          <a:p>
            <a:pPr indent="0" lvl="0" marL="0" rtl="0" algn="l">
              <a:lnSpc>
                <a:spcPct val="115000"/>
              </a:lnSpc>
              <a:spcBef>
                <a:spcPts val="1600"/>
              </a:spcBef>
              <a:spcAft>
                <a:spcPts val="0"/>
              </a:spcAft>
              <a:buSzPts val="1800"/>
              <a:buNone/>
            </a:pPr>
            <a:r>
              <a:rPr lang="en">
                <a:solidFill>
                  <a:schemeClr val="dk1"/>
                </a:solidFill>
              </a:rPr>
              <a:t>	</a:t>
            </a:r>
            <a:r>
              <a:rPr b="1" lang="en" sz="1600">
                <a:solidFill>
                  <a:srgbClr val="6AA84F"/>
                </a:solidFill>
              </a:rPr>
              <a:t>SELECT  t.ID, i.ID </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FROM instructor AS i, teaches AS 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pic>
        <p:nvPicPr>
          <p:cNvPr descr="2" id="159" name="Google Shape;159;p14"/>
          <p:cNvPicPr preferRelativeResize="0"/>
          <p:nvPr/>
        </p:nvPicPr>
        <p:blipFill rotWithShape="1">
          <a:blip r:embed="rId3">
            <a:alphaModFix/>
          </a:blip>
          <a:srcRect b="56506" l="0" r="0" t="0"/>
          <a:stretch/>
        </p:blipFill>
        <p:spPr>
          <a:xfrm>
            <a:off x="6823301" y="990616"/>
            <a:ext cx="1941280" cy="941624"/>
          </a:xfrm>
          <a:prstGeom prst="rect">
            <a:avLst/>
          </a:prstGeom>
          <a:noFill/>
          <a:ln>
            <a:noFill/>
          </a:ln>
        </p:spPr>
      </p:pic>
      <p:sp>
        <p:nvSpPr>
          <p:cNvPr id="160" name="Google Shape;160;p14"/>
          <p:cNvSpPr txBox="1"/>
          <p:nvPr/>
        </p:nvSpPr>
        <p:spPr>
          <a:xfrm>
            <a:off x="5009662" y="796750"/>
            <a:ext cx="1366800" cy="23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a:buNone/>
            </a:pPr>
            <a:r>
              <a:rPr b="1" i="0" lang="en" sz="1000" u="none" cap="none" strike="noStrike">
                <a:solidFill>
                  <a:schemeClr val="dk1"/>
                </a:solidFill>
                <a:latin typeface="Oswald"/>
                <a:ea typeface="Oswald"/>
                <a:cs typeface="Oswald"/>
                <a:sym typeface="Oswald"/>
              </a:rPr>
              <a:t>instructor</a:t>
            </a:r>
            <a:endParaRPr b="1" i="0" sz="1000" u="none" cap="none" strike="noStrike">
              <a:solidFill>
                <a:srgbClr val="000000"/>
              </a:solidFill>
              <a:latin typeface="Oswald"/>
              <a:ea typeface="Oswald"/>
              <a:cs typeface="Oswald"/>
              <a:sym typeface="Oswald"/>
            </a:endParaRPr>
          </a:p>
        </p:txBody>
      </p:sp>
      <p:sp>
        <p:nvSpPr>
          <p:cNvPr id="161" name="Google Shape;161;p14"/>
          <p:cNvSpPr txBox="1"/>
          <p:nvPr/>
        </p:nvSpPr>
        <p:spPr>
          <a:xfrm>
            <a:off x="7219888" y="796750"/>
            <a:ext cx="1148100" cy="23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a:buNone/>
            </a:pPr>
            <a:r>
              <a:rPr b="1" i="0" lang="en" sz="1000" u="none" cap="none" strike="noStrike">
                <a:solidFill>
                  <a:schemeClr val="dk1"/>
                </a:solidFill>
                <a:latin typeface="Oswald"/>
                <a:ea typeface="Oswald"/>
                <a:cs typeface="Oswald"/>
                <a:sym typeface="Oswald"/>
              </a:rPr>
              <a:t>teaches</a:t>
            </a:r>
            <a:endParaRPr b="0" i="0" sz="1400" u="none" cap="none" strike="noStrike">
              <a:solidFill>
                <a:srgbClr val="000000"/>
              </a:solidFill>
              <a:latin typeface="Arial"/>
              <a:ea typeface="Arial"/>
              <a:cs typeface="Arial"/>
              <a:sym typeface="Arial"/>
            </a:endParaRPr>
          </a:p>
        </p:txBody>
      </p:sp>
      <p:pic>
        <p:nvPicPr>
          <p:cNvPr descr="2" id="162" name="Google Shape;162;p14"/>
          <p:cNvPicPr preferRelativeResize="0"/>
          <p:nvPr/>
        </p:nvPicPr>
        <p:blipFill rotWithShape="1">
          <a:blip r:embed="rId4">
            <a:alphaModFix/>
          </a:blip>
          <a:srcRect b="50356" l="0" r="0" t="0"/>
          <a:stretch/>
        </p:blipFill>
        <p:spPr>
          <a:xfrm>
            <a:off x="4724406" y="1035500"/>
            <a:ext cx="1937320" cy="870953"/>
          </a:xfrm>
          <a:prstGeom prst="rect">
            <a:avLst/>
          </a:prstGeom>
          <a:noFill/>
          <a:ln>
            <a:noFill/>
          </a:ln>
        </p:spPr>
      </p:pic>
      <p:pic>
        <p:nvPicPr>
          <p:cNvPr descr="3" id="163" name="Google Shape;163;p14"/>
          <p:cNvPicPr preferRelativeResize="0"/>
          <p:nvPr/>
        </p:nvPicPr>
        <p:blipFill rotWithShape="1">
          <a:blip r:embed="rId5">
            <a:alphaModFix/>
          </a:blip>
          <a:srcRect b="0" l="0" r="0" t="0"/>
          <a:stretch/>
        </p:blipFill>
        <p:spPr>
          <a:xfrm>
            <a:off x="5485418" y="2354099"/>
            <a:ext cx="2480656" cy="2337823"/>
          </a:xfrm>
          <a:prstGeom prst="rect">
            <a:avLst/>
          </a:prstGeom>
          <a:noFill/>
          <a:ln>
            <a:noFill/>
          </a:ln>
        </p:spPr>
      </p:pic>
      <p:sp>
        <p:nvSpPr>
          <p:cNvPr id="164" name="Google Shape;164;p14"/>
          <p:cNvSpPr txBox="1"/>
          <p:nvPr/>
        </p:nvSpPr>
        <p:spPr>
          <a:xfrm>
            <a:off x="5919798" y="2115300"/>
            <a:ext cx="1611900" cy="23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a:buNone/>
            </a:pPr>
            <a:r>
              <a:rPr b="1" i="0" lang="en" sz="1000" u="none" cap="none" strike="noStrike">
                <a:solidFill>
                  <a:schemeClr val="dk1"/>
                </a:solidFill>
                <a:latin typeface="Oswald"/>
                <a:ea typeface="Oswald"/>
                <a:cs typeface="Oswald"/>
                <a:sym typeface="Oswald"/>
              </a:rPr>
              <a:t>FROM instructor, teaches</a:t>
            </a:r>
            <a:endParaRPr b="1" i="0" sz="1000" u="none" cap="none" strike="noStrike">
              <a:solidFill>
                <a:srgbClr val="000000"/>
              </a:solidFill>
              <a:latin typeface="Oswald"/>
              <a:ea typeface="Oswald"/>
              <a:cs typeface="Oswald"/>
              <a:sym typeface="Oswald"/>
            </a:endParaRPr>
          </a:p>
        </p:txBody>
      </p:sp>
      <p:sp>
        <p:nvSpPr>
          <p:cNvPr id="165" name="Google Shape;165;p14"/>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CONSULTAS EN SQL - WHERE</a:t>
            </a:r>
            <a:endParaRPr/>
          </a:p>
        </p:txBody>
      </p:sp>
      <p:sp>
        <p:nvSpPr>
          <p:cNvPr id="171" name="Google Shape;171;p15"/>
          <p:cNvSpPr txBox="1"/>
          <p:nvPr>
            <p:ph idx="1" type="body"/>
          </p:nvPr>
        </p:nvSpPr>
        <p:spPr>
          <a:xfrm>
            <a:off x="311700" y="863550"/>
            <a:ext cx="39999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1C232"/>
              </a:buClr>
              <a:buSzPts val="1400"/>
              <a:buChar char="-"/>
            </a:pPr>
            <a:r>
              <a:rPr lang="en"/>
              <a:t>WHERE permite especificar  condiciones que el resultado debe satisfacer.</a:t>
            </a:r>
            <a:endParaRPr/>
          </a:p>
          <a:p>
            <a:pPr indent="457200" lvl="0" marL="0" rtl="0" algn="l">
              <a:lnSpc>
                <a:spcPct val="115000"/>
              </a:lnSpc>
              <a:spcBef>
                <a:spcPts val="1600"/>
              </a:spcBef>
              <a:spcAft>
                <a:spcPts val="0"/>
              </a:spcAft>
              <a:buSzPts val="1800"/>
              <a:buNone/>
            </a:pPr>
            <a:r>
              <a:rPr b="1" lang="en" sz="1600">
                <a:solidFill>
                  <a:srgbClr val="6AA84F"/>
                </a:solidFill>
              </a:rPr>
              <a:t>SELECT  ∗ </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FROM instructor</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WHERE dep_name = ‘Finance’;</a:t>
            </a:r>
            <a:endParaRPr b="1" sz="1600">
              <a:solidFill>
                <a:srgbClr val="6AA84F"/>
              </a:solidFill>
            </a:endParaRPr>
          </a:p>
          <a:p>
            <a:pPr indent="457200" lvl="0" marL="0" rtl="0" algn="l">
              <a:lnSpc>
                <a:spcPct val="115000"/>
              </a:lnSpc>
              <a:spcBef>
                <a:spcPts val="0"/>
              </a:spcBef>
              <a:spcAft>
                <a:spcPts val="0"/>
              </a:spcAft>
              <a:buSzPts val="1800"/>
              <a:buNone/>
            </a:pPr>
            <a:r>
              <a:t/>
            </a:r>
            <a:endParaRPr b="1" sz="1600">
              <a:solidFill>
                <a:srgbClr val="6AA84F"/>
              </a:solidFill>
            </a:endParaRPr>
          </a:p>
          <a:p>
            <a:pPr indent="-330200" lvl="0" marL="457200" rtl="0" algn="l">
              <a:lnSpc>
                <a:spcPct val="115000"/>
              </a:lnSpc>
              <a:spcBef>
                <a:spcPts val="0"/>
              </a:spcBef>
              <a:spcAft>
                <a:spcPts val="0"/>
              </a:spcAft>
              <a:buClr>
                <a:srgbClr val="F1C232"/>
              </a:buClr>
              <a:buSzPts val="1600"/>
              <a:buChar char="-"/>
            </a:pPr>
            <a:r>
              <a:rPr lang="en"/>
              <a:t>Se pueden combinar predicados usando </a:t>
            </a:r>
            <a:r>
              <a:rPr b="1" lang="en"/>
              <a:t>AND, OR, NOT</a:t>
            </a:r>
            <a:r>
              <a:rPr lang="en"/>
              <a:t>. </a:t>
            </a:r>
            <a:endParaRPr/>
          </a:p>
          <a:p>
            <a:pPr indent="0" lvl="0" marL="0" rtl="0" algn="l">
              <a:lnSpc>
                <a:spcPct val="115000"/>
              </a:lnSpc>
              <a:spcBef>
                <a:spcPts val="0"/>
              </a:spcBef>
              <a:spcAft>
                <a:spcPts val="0"/>
              </a:spcAft>
              <a:buSzPts val="1800"/>
              <a:buNone/>
            </a:pPr>
            <a:r>
              <a:t/>
            </a:r>
            <a:endParaRPr/>
          </a:p>
          <a:p>
            <a:pPr indent="457200" lvl="0" marL="0" rtl="0" algn="l">
              <a:lnSpc>
                <a:spcPct val="115000"/>
              </a:lnSpc>
              <a:spcBef>
                <a:spcPts val="0"/>
              </a:spcBef>
              <a:spcAft>
                <a:spcPts val="0"/>
              </a:spcAft>
              <a:buClr>
                <a:schemeClr val="dk1"/>
              </a:buClr>
              <a:buSzPts val="1100"/>
              <a:buFont typeface="Arial"/>
              <a:buNone/>
            </a:pPr>
            <a:r>
              <a:rPr b="1" lang="en" sz="1600">
                <a:solidFill>
                  <a:srgbClr val="6AA84F"/>
                </a:solidFill>
              </a:rPr>
              <a:t>SELECT  ∗ </a:t>
            </a:r>
            <a:endParaRPr b="1" sz="1600">
              <a:solidFill>
                <a:srgbClr val="6AA84F"/>
              </a:solidFill>
            </a:endParaRPr>
          </a:p>
          <a:p>
            <a:pPr indent="457200" lvl="0" marL="0" rtl="0" algn="l">
              <a:lnSpc>
                <a:spcPct val="115000"/>
              </a:lnSpc>
              <a:spcBef>
                <a:spcPts val="0"/>
              </a:spcBef>
              <a:spcAft>
                <a:spcPts val="0"/>
              </a:spcAft>
              <a:buClr>
                <a:schemeClr val="dk1"/>
              </a:buClr>
              <a:buSzPts val="1100"/>
              <a:buFont typeface="Arial"/>
              <a:buNone/>
            </a:pPr>
            <a:r>
              <a:rPr b="1" lang="en" sz="1600">
                <a:solidFill>
                  <a:srgbClr val="6AA84F"/>
                </a:solidFill>
              </a:rPr>
              <a:t>FROM instructor</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WHERE dep_name = ‘Finance’ </a:t>
            </a:r>
            <a:endParaRPr b="1" sz="1600">
              <a:solidFill>
                <a:srgbClr val="6AA84F"/>
              </a:solidFill>
            </a:endParaRPr>
          </a:p>
          <a:p>
            <a:pPr indent="457200" lvl="0" marL="457200" rtl="0" algn="l">
              <a:lnSpc>
                <a:spcPct val="115000"/>
              </a:lnSpc>
              <a:spcBef>
                <a:spcPts val="0"/>
              </a:spcBef>
              <a:spcAft>
                <a:spcPts val="0"/>
              </a:spcAft>
              <a:buClr>
                <a:schemeClr val="dk1"/>
              </a:buClr>
              <a:buSzPts val="1100"/>
              <a:buFont typeface="Arial"/>
              <a:buNone/>
            </a:pPr>
            <a:r>
              <a:rPr b="1" lang="en" sz="1600">
                <a:solidFill>
                  <a:srgbClr val="6AA84F"/>
                </a:solidFill>
              </a:rPr>
              <a:t>AND salary &lt;= 90000;</a:t>
            </a:r>
            <a:endParaRPr/>
          </a:p>
        </p:txBody>
      </p:sp>
      <p:sp>
        <p:nvSpPr>
          <p:cNvPr id="172" name="Google Shape;172;p15"/>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SQL provee el operador </a:t>
            </a:r>
            <a:r>
              <a:rPr b="1" lang="en"/>
              <a:t>LIKE</a:t>
            </a:r>
            <a:r>
              <a:rPr lang="en"/>
              <a:t> para </a:t>
            </a:r>
            <a:r>
              <a:rPr b="1" lang="en" sz="1600">
                <a:solidFill>
                  <a:srgbClr val="6AA84F"/>
                </a:solidFill>
              </a:rPr>
              <a:t>matching</a:t>
            </a:r>
            <a:r>
              <a:rPr lang="en"/>
              <a:t> sobre strings.</a:t>
            </a:r>
            <a:endParaRPr/>
          </a:p>
          <a:p>
            <a:pPr indent="-304800" lvl="1" marL="914400" rtl="0" algn="l">
              <a:lnSpc>
                <a:spcPct val="115000"/>
              </a:lnSpc>
              <a:spcBef>
                <a:spcPts val="0"/>
              </a:spcBef>
              <a:spcAft>
                <a:spcPts val="0"/>
              </a:spcAft>
              <a:buSzPts val="1200"/>
              <a:buChar char="-"/>
            </a:pPr>
            <a:r>
              <a:rPr b="1" lang="en">
                <a:solidFill>
                  <a:srgbClr val="CC0000"/>
                </a:solidFill>
              </a:rPr>
              <a:t>%  </a:t>
            </a:r>
            <a:r>
              <a:rPr lang="en"/>
              <a:t>matchea cualquier substring.</a:t>
            </a:r>
            <a:endParaRPr/>
          </a:p>
          <a:p>
            <a:pPr indent="-304800" lvl="1" marL="914400" rtl="0" algn="l">
              <a:lnSpc>
                <a:spcPct val="115000"/>
              </a:lnSpc>
              <a:spcBef>
                <a:spcPts val="0"/>
              </a:spcBef>
              <a:spcAft>
                <a:spcPts val="0"/>
              </a:spcAft>
              <a:buSzPts val="1200"/>
              <a:buChar char="-"/>
            </a:pPr>
            <a:r>
              <a:rPr b="1" lang="en">
                <a:solidFill>
                  <a:srgbClr val="CC0000"/>
                </a:solidFill>
              </a:rPr>
              <a:t>_</a:t>
            </a:r>
            <a:r>
              <a:rPr lang="en"/>
              <a:t> matchea cualquier caracter.</a:t>
            </a:r>
            <a:endParaRPr/>
          </a:p>
          <a:p>
            <a:pPr indent="457200" lvl="0" marL="0" rtl="0" algn="l">
              <a:lnSpc>
                <a:spcPct val="115000"/>
              </a:lnSpc>
              <a:spcBef>
                <a:spcPts val="1600"/>
              </a:spcBef>
              <a:spcAft>
                <a:spcPts val="0"/>
              </a:spcAft>
              <a:buSzPts val="1800"/>
              <a:buNone/>
            </a:pPr>
            <a:r>
              <a:rPr b="1" lang="en" sz="1600">
                <a:solidFill>
                  <a:srgbClr val="6AA84F"/>
                </a:solidFill>
              </a:rPr>
              <a:t>SELECT  ∗ </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FROM instructor</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WHERE dep_name LIKE ‘%inan%’;</a:t>
            </a:r>
            <a:endParaRPr b="1" sz="1600">
              <a:solidFill>
                <a:srgbClr val="6AA84F"/>
              </a:solidFill>
            </a:endParaRPr>
          </a:p>
          <a:p>
            <a:pPr indent="0" lvl="0" marL="0" rtl="0" algn="l">
              <a:lnSpc>
                <a:spcPct val="115000"/>
              </a:lnSpc>
              <a:spcBef>
                <a:spcPts val="0"/>
              </a:spcBef>
              <a:spcAft>
                <a:spcPts val="0"/>
              </a:spcAft>
              <a:buSzPts val="1800"/>
              <a:buNone/>
            </a:pPr>
            <a:r>
              <a:t/>
            </a:r>
            <a:endParaRPr b="1" sz="1600">
              <a:solidFill>
                <a:srgbClr val="6AA84F"/>
              </a:solidFill>
            </a:endParaRPr>
          </a:p>
          <a:p>
            <a:pPr indent="-330200" lvl="0" marL="457200" rtl="0" algn="l">
              <a:lnSpc>
                <a:spcPct val="115000"/>
              </a:lnSpc>
              <a:spcBef>
                <a:spcPts val="0"/>
              </a:spcBef>
              <a:spcAft>
                <a:spcPts val="0"/>
              </a:spcAft>
              <a:buClr>
                <a:srgbClr val="F1C232"/>
              </a:buClr>
              <a:buSzPts val="1600"/>
              <a:buChar char="-"/>
            </a:pPr>
            <a:r>
              <a:rPr lang="en"/>
              <a:t>Tambien provee el operador </a:t>
            </a:r>
            <a:r>
              <a:rPr b="1" lang="en"/>
              <a:t>BETWEEN</a:t>
            </a:r>
            <a:r>
              <a:rPr lang="en"/>
              <a:t>.</a:t>
            </a:r>
            <a:endParaRPr b="1" sz="1600">
              <a:solidFill>
                <a:srgbClr val="6AA84F"/>
              </a:solidFill>
            </a:endParaRPr>
          </a:p>
          <a:p>
            <a:pPr indent="0" lvl="0" marL="457200" rtl="0" algn="l">
              <a:lnSpc>
                <a:spcPct val="115000"/>
              </a:lnSpc>
              <a:spcBef>
                <a:spcPts val="0"/>
              </a:spcBef>
              <a:spcAft>
                <a:spcPts val="0"/>
              </a:spcAft>
              <a:buSzPts val="1800"/>
              <a:buNone/>
            </a:pPr>
            <a:r>
              <a:t/>
            </a:r>
            <a:endParaRPr b="1" sz="1600">
              <a:solidFill>
                <a:srgbClr val="6AA84F"/>
              </a:solidFill>
            </a:endParaRPr>
          </a:p>
          <a:p>
            <a:pPr indent="457200" lvl="0" marL="0" rtl="0" algn="l">
              <a:lnSpc>
                <a:spcPct val="115000"/>
              </a:lnSpc>
              <a:spcBef>
                <a:spcPts val="0"/>
              </a:spcBef>
              <a:spcAft>
                <a:spcPts val="0"/>
              </a:spcAft>
              <a:buClr>
                <a:schemeClr val="dk1"/>
              </a:buClr>
              <a:buSzPts val="1100"/>
              <a:buFont typeface="Arial"/>
              <a:buNone/>
            </a:pPr>
            <a:r>
              <a:rPr b="1" lang="en" sz="1400">
                <a:solidFill>
                  <a:srgbClr val="6AA84F"/>
                </a:solidFill>
              </a:rPr>
              <a:t>SELECT  ∗ </a:t>
            </a:r>
            <a:endParaRPr b="1" sz="1400">
              <a:solidFill>
                <a:srgbClr val="6AA84F"/>
              </a:solidFill>
            </a:endParaRPr>
          </a:p>
          <a:p>
            <a:pPr indent="457200" lvl="0" marL="0" rtl="0" algn="l">
              <a:lnSpc>
                <a:spcPct val="115000"/>
              </a:lnSpc>
              <a:spcBef>
                <a:spcPts val="0"/>
              </a:spcBef>
              <a:spcAft>
                <a:spcPts val="0"/>
              </a:spcAft>
              <a:buClr>
                <a:schemeClr val="dk1"/>
              </a:buClr>
              <a:buSzPts val="1100"/>
              <a:buFont typeface="Arial"/>
              <a:buNone/>
            </a:pPr>
            <a:r>
              <a:rPr b="1" lang="en" sz="1400">
                <a:solidFill>
                  <a:srgbClr val="6AA84F"/>
                </a:solidFill>
              </a:rPr>
              <a:t>FROM instructor</a:t>
            </a:r>
            <a:endParaRPr b="1" sz="1400">
              <a:solidFill>
                <a:srgbClr val="6AA84F"/>
              </a:solidFill>
            </a:endParaRPr>
          </a:p>
          <a:p>
            <a:pPr indent="457200" lvl="0" marL="0" rtl="0" algn="l">
              <a:lnSpc>
                <a:spcPct val="115000"/>
              </a:lnSpc>
              <a:spcBef>
                <a:spcPts val="0"/>
              </a:spcBef>
              <a:spcAft>
                <a:spcPts val="0"/>
              </a:spcAft>
              <a:buClr>
                <a:schemeClr val="dk1"/>
              </a:buClr>
              <a:buSzPts val="1100"/>
              <a:buFont typeface="Arial"/>
              <a:buNone/>
            </a:pPr>
            <a:r>
              <a:rPr b="1" lang="en" sz="1400">
                <a:solidFill>
                  <a:srgbClr val="6AA84F"/>
                </a:solidFill>
              </a:rPr>
              <a:t>WHERE dep_name = ‘Finance’ </a:t>
            </a:r>
            <a:endParaRPr b="1" sz="1400">
              <a:solidFill>
                <a:srgbClr val="6AA84F"/>
              </a:solidFill>
            </a:endParaRPr>
          </a:p>
          <a:p>
            <a:pPr indent="457200" lvl="0" marL="457200" rtl="0" algn="l">
              <a:lnSpc>
                <a:spcPct val="115000"/>
              </a:lnSpc>
              <a:spcBef>
                <a:spcPts val="0"/>
              </a:spcBef>
              <a:spcAft>
                <a:spcPts val="0"/>
              </a:spcAft>
              <a:buClr>
                <a:schemeClr val="dk1"/>
              </a:buClr>
              <a:buSzPts val="1100"/>
              <a:buFont typeface="Arial"/>
              <a:buNone/>
            </a:pPr>
            <a:r>
              <a:rPr b="1" lang="en" sz="1400">
                <a:solidFill>
                  <a:srgbClr val="6AA84F"/>
                </a:solidFill>
              </a:rPr>
              <a:t>AND salary BETWEEN 9000 AND 10000;</a:t>
            </a:r>
            <a:endParaRPr b="1" sz="1400">
              <a:solidFill>
                <a:srgbClr val="6AA84F"/>
              </a:solidFill>
            </a:endParaRPr>
          </a:p>
        </p:txBody>
      </p:sp>
      <p:sp>
        <p:nvSpPr>
          <p:cNvPr id="173" name="Google Shape;173;p15"/>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1000"/>
                                        <p:tgtEl>
                                          <p:spTgt spid="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Effect filter="fade" transition="in">
                                      <p:cBhvr>
                                        <p:cTn dur="1000"/>
                                        <p:tgtEl>
                                          <p:spTgt spid="1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1000"/>
                                        <p:tgtEl>
                                          <p:spTgt spid="1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1000"/>
                                        <p:tgtEl>
                                          <p:spTgt spid="1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animEffect filter="fade" transition="in">
                                      <p:cBhvr>
                                        <p:cTn dur="1000"/>
                                        <p:tgtEl>
                                          <p:spTgt spid="1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animEffect filter="fade" transition="in">
                                      <p:cBhvr>
                                        <p:cTn dur="1000"/>
                                        <p:tgtEl>
                                          <p:spTgt spid="1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9" st="9"/>
                                            </p:txEl>
                                          </p:spTgt>
                                        </p:tgtEl>
                                        <p:attrNameLst>
                                          <p:attrName>style.visibility</p:attrName>
                                        </p:attrNameLst>
                                      </p:cBhvr>
                                      <p:to>
                                        <p:strVal val="visible"/>
                                      </p:to>
                                    </p:set>
                                    <p:animEffect filter="fade" transition="in">
                                      <p:cBhvr>
                                        <p:cTn dur="1000"/>
                                        <p:tgtEl>
                                          <p:spTgt spid="1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0" st="10"/>
                                            </p:txEl>
                                          </p:spTgt>
                                        </p:tgtEl>
                                        <p:attrNameLst>
                                          <p:attrName>style.visibility</p:attrName>
                                        </p:attrNameLst>
                                      </p:cBhvr>
                                      <p:to>
                                        <p:strVal val="visible"/>
                                      </p:to>
                                    </p:set>
                                    <p:animEffect filter="fade" transition="in">
                                      <p:cBhvr>
                                        <p:cTn dur="1000"/>
                                        <p:tgtEl>
                                          <p:spTgt spid="1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1" st="11"/>
                                            </p:txEl>
                                          </p:spTgt>
                                        </p:tgtEl>
                                        <p:attrNameLst>
                                          <p:attrName>style.visibility</p:attrName>
                                        </p:attrNameLst>
                                      </p:cBhvr>
                                      <p:to>
                                        <p:strVal val="visible"/>
                                      </p:to>
                                    </p:set>
                                    <p:animEffect filter="fade" transition="in">
                                      <p:cBhvr>
                                        <p:cTn dur="1000"/>
                                        <p:tgtEl>
                                          <p:spTgt spid="1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2" st="12"/>
                                            </p:txEl>
                                          </p:spTgt>
                                        </p:tgtEl>
                                        <p:attrNameLst>
                                          <p:attrName>style.visibility</p:attrName>
                                        </p:attrNameLst>
                                      </p:cBhvr>
                                      <p:to>
                                        <p:strVal val="visible"/>
                                      </p:to>
                                    </p:set>
                                    <p:animEffect filter="fade" transition="in">
                                      <p:cBhvr>
                                        <p:cTn dur="1000"/>
                                        <p:tgtEl>
                                          <p:spTgt spid="17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CONSULTAS EN SQL - ORDER BY</a:t>
            </a:r>
            <a:endParaRPr/>
          </a:p>
        </p:txBody>
      </p:sp>
      <p:sp>
        <p:nvSpPr>
          <p:cNvPr id="179" name="Google Shape;179;p16"/>
          <p:cNvSpPr txBox="1"/>
          <p:nvPr>
            <p:ph idx="1" type="body"/>
          </p:nvPr>
        </p:nvSpPr>
        <p:spPr>
          <a:xfrm>
            <a:off x="311700" y="863550"/>
            <a:ext cx="42603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1C232"/>
              </a:buClr>
              <a:buSzPts val="1400"/>
              <a:buChar char="-"/>
            </a:pPr>
            <a:r>
              <a:rPr b="1" lang="en"/>
              <a:t>ORDER BY</a:t>
            </a:r>
            <a:r>
              <a:rPr lang="en"/>
              <a:t> permite ordenar los resultados.</a:t>
            </a:r>
            <a:endParaRPr/>
          </a:p>
          <a:p>
            <a:pPr indent="0" lvl="0" marL="457200" rtl="0" algn="l">
              <a:lnSpc>
                <a:spcPct val="115000"/>
              </a:lnSpc>
              <a:spcBef>
                <a:spcPts val="1600"/>
              </a:spcBef>
              <a:spcAft>
                <a:spcPts val="0"/>
              </a:spcAft>
              <a:buSzPts val="1800"/>
              <a:buNone/>
            </a:pPr>
            <a:r>
              <a:rPr b="1" lang="en" sz="1600">
                <a:solidFill>
                  <a:srgbClr val="6AA84F"/>
                </a:solidFill>
              </a:rPr>
              <a:t>SELECT  ∗ </a:t>
            </a:r>
            <a:endParaRPr b="1" sz="1600">
              <a:solidFill>
                <a:srgbClr val="6AA84F"/>
              </a:solidFill>
            </a:endParaRPr>
          </a:p>
          <a:p>
            <a:pPr indent="0" lvl="0" marL="457200" rtl="0" algn="l">
              <a:lnSpc>
                <a:spcPct val="115000"/>
              </a:lnSpc>
              <a:spcBef>
                <a:spcPts val="0"/>
              </a:spcBef>
              <a:spcAft>
                <a:spcPts val="0"/>
              </a:spcAft>
              <a:buSzPts val="1800"/>
              <a:buNone/>
            </a:pPr>
            <a:r>
              <a:rPr b="1" lang="en" sz="1600">
                <a:solidFill>
                  <a:srgbClr val="6AA84F"/>
                </a:solidFill>
              </a:rPr>
              <a:t>FROM instructor</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WHERE dep_name = ‘Finance’</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ORDER BY salary DESC;</a:t>
            </a:r>
            <a:endParaRPr b="1" sz="1600">
              <a:solidFill>
                <a:srgbClr val="6AA84F"/>
              </a:solidFill>
            </a:endParaRPr>
          </a:p>
          <a:p>
            <a:pPr indent="0" lvl="0" marL="0" rtl="0" algn="l">
              <a:lnSpc>
                <a:spcPct val="115000"/>
              </a:lnSpc>
              <a:spcBef>
                <a:spcPts val="0"/>
              </a:spcBef>
              <a:spcAft>
                <a:spcPts val="0"/>
              </a:spcAft>
              <a:buSzPts val="1800"/>
              <a:buNone/>
            </a:pPr>
            <a:r>
              <a:t/>
            </a:r>
            <a:endParaRPr b="1" sz="1600">
              <a:solidFill>
                <a:srgbClr val="6AA84F"/>
              </a:solidFill>
            </a:endParaRPr>
          </a:p>
          <a:p>
            <a:pPr indent="-330200" lvl="0" marL="457200" rtl="0" algn="l">
              <a:lnSpc>
                <a:spcPct val="115000"/>
              </a:lnSpc>
              <a:spcBef>
                <a:spcPts val="0"/>
              </a:spcBef>
              <a:spcAft>
                <a:spcPts val="0"/>
              </a:spcAft>
              <a:buClr>
                <a:srgbClr val="F1C232"/>
              </a:buClr>
              <a:buSzPts val="1600"/>
              <a:buChar char="-"/>
            </a:pPr>
            <a:r>
              <a:rPr lang="en"/>
              <a:t>Se puede ordenar por más de una columna.</a:t>
            </a:r>
            <a:endParaRPr/>
          </a:p>
          <a:p>
            <a:pPr indent="0" lvl="0" marL="457200" rtl="0" algn="l">
              <a:lnSpc>
                <a:spcPct val="115000"/>
              </a:lnSpc>
              <a:spcBef>
                <a:spcPts val="0"/>
              </a:spcBef>
              <a:spcAft>
                <a:spcPts val="0"/>
              </a:spcAft>
              <a:buSzPts val="1800"/>
              <a:buNone/>
            </a:pPr>
            <a:r>
              <a:t/>
            </a:r>
            <a:endParaRPr/>
          </a:p>
          <a:p>
            <a:pPr indent="457200" lvl="0" marL="0" rtl="0" algn="l">
              <a:lnSpc>
                <a:spcPct val="115000"/>
              </a:lnSpc>
              <a:spcBef>
                <a:spcPts val="0"/>
              </a:spcBef>
              <a:spcAft>
                <a:spcPts val="0"/>
              </a:spcAft>
              <a:buSzPts val="1800"/>
              <a:buNone/>
            </a:pPr>
            <a:r>
              <a:rPr b="1" lang="en" sz="1600">
                <a:solidFill>
                  <a:srgbClr val="6AA84F"/>
                </a:solidFill>
              </a:rPr>
              <a:t>SELECT  ∗ </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FROM instructor</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WHERE dep_name = ‘Finance’</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ORDER BY salary DESC, name ASC;</a:t>
            </a:r>
            <a:endParaRPr b="1" sz="1600">
              <a:solidFill>
                <a:srgbClr val="6AA84F"/>
              </a:solidFill>
            </a:endParaRPr>
          </a:p>
        </p:txBody>
      </p:sp>
      <p:sp>
        <p:nvSpPr>
          <p:cNvPr id="180" name="Google Shape;180;p16"/>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Por defecto el orden es ascendente.</a:t>
            </a:r>
            <a:endParaRPr/>
          </a:p>
          <a:p>
            <a:pPr indent="457200" lvl="0" marL="0" rtl="0" algn="l">
              <a:lnSpc>
                <a:spcPct val="115000"/>
              </a:lnSpc>
              <a:spcBef>
                <a:spcPts val="1600"/>
              </a:spcBef>
              <a:spcAft>
                <a:spcPts val="0"/>
              </a:spcAft>
              <a:buSzPts val="1800"/>
              <a:buNone/>
            </a:pPr>
            <a:r>
              <a:rPr b="1" lang="en" sz="1600">
                <a:solidFill>
                  <a:srgbClr val="6AA84F"/>
                </a:solidFill>
              </a:rPr>
              <a:t>SELECT  ∗ </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FROM instructor</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WHERE dep_name = ‘Finance’</a:t>
            </a:r>
            <a:endParaRPr b="1" sz="1600">
              <a:solidFill>
                <a:srgbClr val="6AA84F"/>
              </a:solidFill>
            </a:endParaRPr>
          </a:p>
          <a:p>
            <a:pPr indent="457200" lvl="0" marL="0" rtl="0" algn="l">
              <a:lnSpc>
                <a:spcPct val="115000"/>
              </a:lnSpc>
              <a:spcBef>
                <a:spcPts val="0"/>
              </a:spcBef>
              <a:spcAft>
                <a:spcPts val="0"/>
              </a:spcAft>
              <a:buSzPts val="1800"/>
              <a:buNone/>
            </a:pPr>
            <a:r>
              <a:rPr b="1" lang="en" sz="1600">
                <a:solidFill>
                  <a:srgbClr val="6AA84F"/>
                </a:solidFill>
              </a:rPr>
              <a:t>ORDER BY salary, name;</a:t>
            </a:r>
            <a:endParaRPr b="1" sz="1600">
              <a:solidFill>
                <a:srgbClr val="6AA84F"/>
              </a:solidFill>
            </a:endParaRPr>
          </a:p>
          <a:p>
            <a:pPr indent="457200" lvl="0" marL="0" rtl="0" algn="l">
              <a:lnSpc>
                <a:spcPct val="115000"/>
              </a:lnSpc>
              <a:spcBef>
                <a:spcPts val="0"/>
              </a:spcBef>
              <a:spcAft>
                <a:spcPts val="0"/>
              </a:spcAft>
              <a:buSzPts val="1800"/>
              <a:buNone/>
            </a:pPr>
            <a:r>
              <a:t/>
            </a:r>
            <a:endParaRPr b="1" sz="1600">
              <a:solidFill>
                <a:srgbClr val="6AA84F"/>
              </a:solidFill>
            </a:endParaRPr>
          </a:p>
          <a:p>
            <a:pPr indent="-342900" lvl="0" marL="457200" rtl="0" algn="l">
              <a:lnSpc>
                <a:spcPct val="115000"/>
              </a:lnSpc>
              <a:spcBef>
                <a:spcPts val="0"/>
              </a:spcBef>
              <a:spcAft>
                <a:spcPts val="0"/>
              </a:spcAft>
              <a:buSzPts val="1800"/>
              <a:buChar char="-"/>
            </a:pPr>
            <a:r>
              <a:rPr lang="en">
                <a:solidFill>
                  <a:schemeClr val="dk1"/>
                </a:solidFill>
              </a:rPr>
              <a:t>Se puede usar el nro de columna para ordenar.</a:t>
            </a:r>
            <a:endParaRPr>
              <a:solidFill>
                <a:schemeClr val="dk1"/>
              </a:solidFill>
            </a:endParaRPr>
          </a:p>
          <a:p>
            <a:pPr indent="457200" lvl="0" marL="0" rtl="0" algn="l">
              <a:lnSpc>
                <a:spcPct val="115000"/>
              </a:lnSpc>
              <a:spcBef>
                <a:spcPts val="1600"/>
              </a:spcBef>
              <a:spcAft>
                <a:spcPts val="0"/>
              </a:spcAft>
              <a:buClr>
                <a:schemeClr val="dk1"/>
              </a:buClr>
              <a:buSzPts val="1100"/>
              <a:buFont typeface="Arial"/>
              <a:buNone/>
            </a:pPr>
            <a:r>
              <a:rPr b="1" lang="en" sz="1600">
                <a:solidFill>
                  <a:srgbClr val="6AA84F"/>
                </a:solidFill>
              </a:rPr>
              <a:t>SELECT  salary, name </a:t>
            </a:r>
            <a:endParaRPr b="1" sz="1600">
              <a:solidFill>
                <a:srgbClr val="6AA84F"/>
              </a:solidFill>
            </a:endParaRPr>
          </a:p>
          <a:p>
            <a:pPr indent="457200" lvl="0" marL="0" rtl="0" algn="l">
              <a:lnSpc>
                <a:spcPct val="115000"/>
              </a:lnSpc>
              <a:spcBef>
                <a:spcPts val="0"/>
              </a:spcBef>
              <a:spcAft>
                <a:spcPts val="0"/>
              </a:spcAft>
              <a:buClr>
                <a:schemeClr val="dk1"/>
              </a:buClr>
              <a:buSzPts val="1100"/>
              <a:buFont typeface="Arial"/>
              <a:buNone/>
            </a:pPr>
            <a:r>
              <a:rPr b="1" lang="en" sz="1600">
                <a:solidFill>
                  <a:srgbClr val="6AA84F"/>
                </a:solidFill>
              </a:rPr>
              <a:t>FROM instructor</a:t>
            </a:r>
            <a:endParaRPr b="1" sz="1600">
              <a:solidFill>
                <a:srgbClr val="6AA84F"/>
              </a:solidFill>
            </a:endParaRPr>
          </a:p>
          <a:p>
            <a:pPr indent="457200" lvl="0" marL="0" rtl="0" algn="l">
              <a:lnSpc>
                <a:spcPct val="115000"/>
              </a:lnSpc>
              <a:spcBef>
                <a:spcPts val="0"/>
              </a:spcBef>
              <a:spcAft>
                <a:spcPts val="0"/>
              </a:spcAft>
              <a:buClr>
                <a:schemeClr val="dk1"/>
              </a:buClr>
              <a:buSzPts val="1100"/>
              <a:buFont typeface="Arial"/>
              <a:buNone/>
            </a:pPr>
            <a:r>
              <a:rPr b="1" lang="en" sz="1600">
                <a:solidFill>
                  <a:srgbClr val="6AA84F"/>
                </a:solidFill>
              </a:rPr>
              <a:t>WHERE dep_name = ‘Finance’</a:t>
            </a:r>
            <a:endParaRPr b="1" sz="1600">
              <a:solidFill>
                <a:srgbClr val="6AA84F"/>
              </a:solidFill>
            </a:endParaRPr>
          </a:p>
          <a:p>
            <a:pPr indent="457200" lvl="0" marL="0" rtl="0" algn="l">
              <a:lnSpc>
                <a:spcPct val="115000"/>
              </a:lnSpc>
              <a:spcBef>
                <a:spcPts val="0"/>
              </a:spcBef>
              <a:spcAft>
                <a:spcPts val="0"/>
              </a:spcAft>
              <a:buClr>
                <a:schemeClr val="dk1"/>
              </a:buClr>
              <a:buSzPts val="1100"/>
              <a:buFont typeface="Arial"/>
              <a:buNone/>
            </a:pPr>
            <a:r>
              <a:rPr b="1" lang="en" sz="1600">
                <a:solidFill>
                  <a:srgbClr val="6AA84F"/>
                </a:solidFill>
              </a:rPr>
              <a:t>ORDER BY 1 DESC, 2;</a:t>
            </a:r>
            <a:endParaRPr b="1" sz="1600">
              <a:solidFill>
                <a:srgbClr val="6AA84F"/>
              </a:solidFill>
            </a:endParaRPr>
          </a:p>
          <a:p>
            <a:pPr indent="457200" lvl="0" marL="0" rtl="0" algn="l">
              <a:lnSpc>
                <a:spcPct val="115000"/>
              </a:lnSpc>
              <a:spcBef>
                <a:spcPts val="0"/>
              </a:spcBef>
              <a:spcAft>
                <a:spcPts val="0"/>
              </a:spcAft>
              <a:buSzPts val="1800"/>
              <a:buNone/>
            </a:pPr>
            <a:r>
              <a:t/>
            </a:r>
            <a:endParaRPr b="1" sz="1600">
              <a:solidFill>
                <a:srgbClr val="6AA84F"/>
              </a:solidFill>
            </a:endParaRPr>
          </a:p>
          <a:p>
            <a:pPr indent="0" lvl="0" marL="457200" rtl="0" algn="l">
              <a:lnSpc>
                <a:spcPct val="115000"/>
              </a:lnSpc>
              <a:spcBef>
                <a:spcPts val="0"/>
              </a:spcBef>
              <a:spcAft>
                <a:spcPts val="1600"/>
              </a:spcAft>
              <a:buSzPts val="1800"/>
              <a:buNone/>
            </a:pPr>
            <a:r>
              <a:t/>
            </a:r>
            <a:endParaRPr/>
          </a:p>
        </p:txBody>
      </p:sp>
      <p:sp>
        <p:nvSpPr>
          <p:cNvPr id="181" name="Google Shape;181;p16"/>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10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10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1000"/>
                                        <p:tgtEl>
                                          <p:spTgt spid="1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animEffect filter="fade" transition="in">
                                      <p:cBhvr>
                                        <p:cTn dur="1000"/>
                                        <p:tgtEl>
                                          <p:spTgt spid="17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1" st="11"/>
                                            </p:txEl>
                                          </p:spTgt>
                                        </p:tgtEl>
                                        <p:attrNameLst>
                                          <p:attrName>style.visibility</p:attrName>
                                        </p:attrNameLst>
                                      </p:cBhvr>
                                      <p:to>
                                        <p:strVal val="visible"/>
                                      </p:to>
                                    </p:set>
                                    <p:animEffect filter="fade" transition="in">
                                      <p:cBhvr>
                                        <p:cTn dur="1000"/>
                                        <p:tgtEl>
                                          <p:spTgt spid="17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10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1000"/>
                                        <p:tgtEl>
                                          <p:spTgt spid="1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1000"/>
                                        <p:tgtEl>
                                          <p:spTgt spid="1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1000"/>
                                        <p:tgtEl>
                                          <p:spTgt spid="1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9" st="9"/>
                                            </p:txEl>
                                          </p:spTgt>
                                        </p:tgtEl>
                                        <p:attrNameLst>
                                          <p:attrName>style.visibility</p:attrName>
                                        </p:attrNameLst>
                                      </p:cBhvr>
                                      <p:to>
                                        <p:strVal val="visible"/>
                                      </p:to>
                                    </p:set>
                                    <p:animEffect filter="fade" transition="in">
                                      <p:cBhvr>
                                        <p:cTn dur="1000"/>
                                        <p:tgtEl>
                                          <p:spTgt spid="1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0" st="10"/>
                                            </p:txEl>
                                          </p:spTgt>
                                        </p:tgtEl>
                                        <p:attrNameLst>
                                          <p:attrName>style.visibility</p:attrName>
                                        </p:attrNameLst>
                                      </p:cBhvr>
                                      <p:to>
                                        <p:strVal val="visible"/>
                                      </p:to>
                                    </p:set>
                                    <p:animEffect filter="fade" transition="in">
                                      <p:cBhvr>
                                        <p:cTn dur="1000"/>
                                        <p:tgtEl>
                                          <p:spTgt spid="18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1" st="11"/>
                                            </p:txEl>
                                          </p:spTgt>
                                        </p:tgtEl>
                                        <p:attrNameLst>
                                          <p:attrName>style.visibility</p:attrName>
                                        </p:attrNameLst>
                                      </p:cBhvr>
                                      <p:to>
                                        <p:strVal val="visible"/>
                                      </p:to>
                                    </p:set>
                                    <p:animEffect filter="fade" transition="in">
                                      <p:cBhvr>
                                        <p:cTn dur="1000"/>
                                        <p:tgtEl>
                                          <p:spTgt spid="18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2" st="12"/>
                                            </p:txEl>
                                          </p:spTgt>
                                        </p:tgtEl>
                                        <p:attrNameLst>
                                          <p:attrName>style.visibility</p:attrName>
                                        </p:attrNameLst>
                                      </p:cBhvr>
                                      <p:to>
                                        <p:strVal val="visible"/>
                                      </p:to>
                                    </p:set>
                                    <p:animEffect filter="fade" transition="in">
                                      <p:cBhvr>
                                        <p:cTn dur="1000"/>
                                        <p:tgtEl>
                                          <p:spTgt spid="18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CONSULTAS EN SQL - NULL VALUES</a:t>
            </a:r>
            <a:endParaRPr/>
          </a:p>
        </p:txBody>
      </p:sp>
      <p:sp>
        <p:nvSpPr>
          <p:cNvPr id="187" name="Google Shape;187;p17"/>
          <p:cNvSpPr txBox="1"/>
          <p:nvPr>
            <p:ph idx="1" type="body"/>
          </p:nvPr>
        </p:nvSpPr>
        <p:spPr>
          <a:xfrm>
            <a:off x="311700" y="863550"/>
            <a:ext cx="3999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1C232"/>
              </a:buClr>
              <a:buSzPts val="1800"/>
              <a:buChar char="-"/>
            </a:pPr>
            <a:r>
              <a:rPr lang="en"/>
              <a:t>En una operación aritmética: </a:t>
            </a:r>
            <a:endParaRPr/>
          </a:p>
          <a:p>
            <a:pPr indent="457200" lvl="0" marL="457200" rtl="0" algn="l">
              <a:lnSpc>
                <a:spcPct val="115000"/>
              </a:lnSpc>
              <a:spcBef>
                <a:spcPts val="1000"/>
              </a:spcBef>
              <a:spcAft>
                <a:spcPts val="0"/>
              </a:spcAft>
              <a:buSzPts val="1800"/>
              <a:buNone/>
            </a:pPr>
            <a:r>
              <a:rPr b="1" lang="en" sz="1600">
                <a:solidFill>
                  <a:srgbClr val="6AA84F"/>
                </a:solidFill>
              </a:rPr>
              <a:t>NULL </a:t>
            </a:r>
            <a:r>
              <a:rPr b="1" lang="en" sz="1600">
                <a:solidFill>
                  <a:srgbClr val="CC0000"/>
                </a:solidFill>
              </a:rPr>
              <a:t>(+ | - | * | /)</a:t>
            </a:r>
            <a:r>
              <a:rPr b="1" lang="en" sz="1600">
                <a:solidFill>
                  <a:srgbClr val="6AA84F"/>
                </a:solidFill>
              </a:rPr>
              <a:t> X = NULL </a:t>
            </a:r>
            <a:endParaRPr/>
          </a:p>
          <a:p>
            <a:pPr indent="-342900" lvl="0" marL="457200" rtl="0" algn="l">
              <a:lnSpc>
                <a:spcPct val="115000"/>
              </a:lnSpc>
              <a:spcBef>
                <a:spcPts val="1000"/>
              </a:spcBef>
              <a:spcAft>
                <a:spcPts val="0"/>
              </a:spcAft>
              <a:buClr>
                <a:srgbClr val="F1C232"/>
              </a:buClr>
              <a:buSzPts val="1800"/>
              <a:buChar char="-"/>
            </a:pPr>
            <a:r>
              <a:rPr lang="en"/>
              <a:t>En operaciones booleanas:</a:t>
            </a:r>
            <a:endParaRPr/>
          </a:p>
          <a:p>
            <a:pPr indent="0" lvl="0" marL="457200" rtl="0" algn="l">
              <a:lnSpc>
                <a:spcPct val="100000"/>
              </a:lnSpc>
              <a:spcBef>
                <a:spcPts val="1600"/>
              </a:spcBef>
              <a:spcAft>
                <a:spcPts val="0"/>
              </a:spcAft>
              <a:buClr>
                <a:schemeClr val="dk1"/>
              </a:buClr>
              <a:buSzPts val="1100"/>
              <a:buFont typeface="Arial"/>
              <a:buNone/>
            </a:pPr>
            <a:r>
              <a:rPr lang="en"/>
              <a:t>	</a:t>
            </a:r>
            <a:r>
              <a:rPr b="1" lang="en">
                <a:solidFill>
                  <a:srgbClr val="6AA84F"/>
                </a:solidFill>
              </a:rPr>
              <a:t>NULL </a:t>
            </a:r>
            <a:r>
              <a:rPr b="1" lang="en">
                <a:solidFill>
                  <a:srgbClr val="CC0000"/>
                </a:solidFill>
              </a:rPr>
              <a:t>AND</a:t>
            </a:r>
            <a:r>
              <a:rPr b="1" lang="en">
                <a:solidFill>
                  <a:srgbClr val="6AA84F"/>
                </a:solidFill>
              </a:rPr>
              <a:t> TRUE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AND</a:t>
            </a:r>
            <a:r>
              <a:rPr b="1" lang="en">
                <a:solidFill>
                  <a:srgbClr val="6AA84F"/>
                </a:solidFill>
              </a:rPr>
              <a:t> FALSE = FALSE</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AND</a:t>
            </a:r>
            <a:r>
              <a:rPr b="1" lang="en">
                <a:solidFill>
                  <a:srgbClr val="6AA84F"/>
                </a:solidFill>
              </a:rPr>
              <a:t> NULL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OR</a:t>
            </a:r>
            <a:r>
              <a:rPr b="1" lang="en">
                <a:solidFill>
                  <a:srgbClr val="6AA84F"/>
                </a:solidFill>
              </a:rPr>
              <a:t> TRUE = TRUE</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OR</a:t>
            </a:r>
            <a:r>
              <a:rPr b="1" lang="en">
                <a:solidFill>
                  <a:srgbClr val="6AA84F"/>
                </a:solidFill>
              </a:rPr>
              <a:t> FALSE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OR</a:t>
            </a:r>
            <a:r>
              <a:rPr b="1" lang="en">
                <a:solidFill>
                  <a:srgbClr val="6AA84F"/>
                </a:solidFill>
              </a:rPr>
              <a:t> NULL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a:t>
            </a:r>
            <a:r>
              <a:rPr b="1" lang="en">
                <a:solidFill>
                  <a:srgbClr val="CC0000"/>
                </a:solidFill>
              </a:rPr>
              <a:t>NOT</a:t>
            </a:r>
            <a:r>
              <a:rPr b="1" lang="en">
                <a:solidFill>
                  <a:srgbClr val="6AA84F"/>
                </a:solidFill>
              </a:rPr>
              <a:t> NULL = NULL</a:t>
            </a:r>
            <a:endParaRPr b="1">
              <a:solidFill>
                <a:srgbClr val="6AA84F"/>
              </a:solidFill>
            </a:endParaRPr>
          </a:p>
          <a:p>
            <a:pPr indent="0" lvl="0" marL="0" rtl="0" algn="l">
              <a:lnSpc>
                <a:spcPct val="115000"/>
              </a:lnSpc>
              <a:spcBef>
                <a:spcPts val="0"/>
              </a:spcBef>
              <a:spcAft>
                <a:spcPts val="1600"/>
              </a:spcAft>
              <a:buSzPts val="1800"/>
              <a:buNone/>
            </a:pPr>
            <a:r>
              <a:t/>
            </a:r>
            <a:endParaRPr/>
          </a:p>
        </p:txBody>
      </p:sp>
      <p:sp>
        <p:nvSpPr>
          <p:cNvPr id="188" name="Google Shape;188;p17"/>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Si el predicado de un WHERE evalúa a FALSE o NULL para una tupla, la misma no forma parte del resultado.</a:t>
            </a:r>
            <a:endParaRPr/>
          </a:p>
          <a:p>
            <a:pPr indent="-342900" lvl="0" marL="457200" rtl="0" algn="l">
              <a:lnSpc>
                <a:spcPct val="115000"/>
              </a:lnSpc>
              <a:spcBef>
                <a:spcPts val="1000"/>
              </a:spcBef>
              <a:spcAft>
                <a:spcPts val="0"/>
              </a:spcAft>
              <a:buSzPts val="1800"/>
              <a:buChar char="-"/>
            </a:pPr>
            <a:r>
              <a:rPr lang="en"/>
              <a:t>Para testear si un valor es NULL:</a:t>
            </a:r>
            <a:endParaRPr/>
          </a:p>
          <a:p>
            <a:pPr indent="0" lvl="0" marL="914400" rtl="0" algn="l">
              <a:lnSpc>
                <a:spcPct val="115000"/>
              </a:lnSpc>
              <a:spcBef>
                <a:spcPts val="1600"/>
              </a:spcBef>
              <a:spcAft>
                <a:spcPts val="0"/>
              </a:spcAft>
              <a:buSzPts val="1800"/>
              <a:buNone/>
            </a:pPr>
            <a:r>
              <a:rPr b="1" lang="en" sz="1400">
                <a:solidFill>
                  <a:srgbClr val="6AA84F"/>
                </a:solidFill>
              </a:rPr>
              <a:t>WHERE salary IS null;</a:t>
            </a:r>
            <a:endParaRPr b="1" sz="1400">
              <a:solidFill>
                <a:srgbClr val="6AA84F"/>
              </a:solidFill>
            </a:endParaRPr>
          </a:p>
          <a:p>
            <a:pPr indent="0" lvl="0" marL="914400" rtl="0" algn="l">
              <a:lnSpc>
                <a:spcPct val="115000"/>
              </a:lnSpc>
              <a:spcBef>
                <a:spcPts val="1600"/>
              </a:spcBef>
              <a:spcAft>
                <a:spcPts val="0"/>
              </a:spcAft>
              <a:buSzPts val="1800"/>
              <a:buNone/>
            </a:pPr>
            <a:r>
              <a:rPr b="1" lang="en" sz="1400">
                <a:solidFill>
                  <a:srgbClr val="6AA84F"/>
                </a:solidFill>
              </a:rPr>
              <a:t>WHERE salary IS NOT null;</a:t>
            </a:r>
            <a:endParaRPr>
              <a:solidFill>
                <a:schemeClr val="dk1"/>
              </a:solidFill>
            </a:endParaRPr>
          </a:p>
          <a:p>
            <a:pPr indent="-342900" lvl="0" marL="457200" rtl="0" algn="l">
              <a:lnSpc>
                <a:spcPct val="115000"/>
              </a:lnSpc>
              <a:spcBef>
                <a:spcPts val="1600"/>
              </a:spcBef>
              <a:spcAft>
                <a:spcPts val="1600"/>
              </a:spcAft>
              <a:buSzPts val="1800"/>
              <a:buChar char="-"/>
            </a:pPr>
            <a:r>
              <a:rPr lang="en">
                <a:solidFill>
                  <a:schemeClr val="dk1"/>
                </a:solidFill>
              </a:rPr>
              <a:t>Todas las funciones de agregación, excepto </a:t>
            </a:r>
            <a:r>
              <a:rPr b="1" lang="en">
                <a:solidFill>
                  <a:schemeClr val="dk1"/>
                </a:solidFill>
              </a:rPr>
              <a:t>COUNT</a:t>
            </a:r>
            <a:r>
              <a:rPr lang="en">
                <a:solidFill>
                  <a:schemeClr val="dk1"/>
                </a:solidFill>
              </a:rPr>
              <a:t>, ignoran los valores nulos.</a:t>
            </a:r>
            <a:endParaRPr/>
          </a:p>
        </p:txBody>
      </p:sp>
      <p:sp>
        <p:nvSpPr>
          <p:cNvPr id="189" name="Google Shape;189;p17"/>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TEMAS PARA ESTUDIAR (Próxima Clase)</a:t>
            </a:r>
            <a:endParaRPr/>
          </a:p>
        </p:txBody>
      </p:sp>
      <p:sp>
        <p:nvSpPr>
          <p:cNvPr id="195" name="Google Shape;195;p18"/>
          <p:cNvSpPr txBox="1"/>
          <p:nvPr>
            <p:ph idx="1" type="body"/>
          </p:nvPr>
        </p:nvSpPr>
        <p:spPr>
          <a:xfrm>
            <a:off x="311700" y="863550"/>
            <a:ext cx="8520600" cy="3750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Joins.</a:t>
            </a:r>
            <a:endParaRPr/>
          </a:p>
          <a:p>
            <a:pPr indent="-342900" lvl="0" marL="457200" rtl="0" algn="l">
              <a:lnSpc>
                <a:spcPct val="115000"/>
              </a:lnSpc>
              <a:spcBef>
                <a:spcPts val="0"/>
              </a:spcBef>
              <a:spcAft>
                <a:spcPts val="0"/>
              </a:spcAft>
              <a:buSzPts val="1800"/>
              <a:buChar char="-"/>
            </a:pPr>
            <a:r>
              <a:rPr lang="en"/>
              <a:t>Subqueries Anidadas.</a:t>
            </a:r>
            <a:endParaRPr/>
          </a:p>
          <a:p>
            <a:pPr indent="-342900" lvl="0" marL="457200" rtl="0" algn="l">
              <a:lnSpc>
                <a:spcPct val="115000"/>
              </a:lnSpc>
              <a:spcBef>
                <a:spcPts val="0"/>
              </a:spcBef>
              <a:spcAft>
                <a:spcPts val="0"/>
              </a:spcAft>
              <a:buSzPts val="1800"/>
              <a:buChar char="-"/>
            </a:pPr>
            <a:r>
              <a:rPr lang="en"/>
              <a:t>Operaciones de conjunto.</a:t>
            </a:r>
            <a:endParaRPr/>
          </a:p>
          <a:p>
            <a:pPr indent="-342900" lvl="0" marL="457200" rtl="0" algn="l">
              <a:lnSpc>
                <a:spcPct val="115000"/>
              </a:lnSpc>
              <a:spcBef>
                <a:spcPts val="0"/>
              </a:spcBef>
              <a:spcAft>
                <a:spcPts val="0"/>
              </a:spcAft>
              <a:buSzPts val="1800"/>
              <a:buChar char="-"/>
            </a:pPr>
            <a:r>
              <a:rPr lang="en"/>
              <a:t>Cómo lidiar con los NULLS.</a:t>
            </a:r>
            <a:endParaRPr/>
          </a:p>
          <a:p>
            <a:pPr indent="0" lvl="0" marL="0" rtl="0" algn="l">
              <a:lnSpc>
                <a:spcPct val="115000"/>
              </a:lnSpc>
              <a:spcBef>
                <a:spcPts val="1600"/>
              </a:spcBef>
              <a:spcAft>
                <a:spcPts val="0"/>
              </a:spcAft>
              <a:buSzPts val="1800"/>
              <a:buNone/>
            </a:pPr>
            <a:r>
              <a:rPr b="1" lang="en"/>
              <a:t>Referencias</a:t>
            </a:r>
            <a:r>
              <a:rPr lang="en"/>
              <a:t>:</a:t>
            </a:r>
            <a:endParaRPr/>
          </a:p>
          <a:p>
            <a:pPr indent="-342900" lvl="0" marL="457200" rtl="0" algn="l">
              <a:lnSpc>
                <a:spcPct val="115000"/>
              </a:lnSpc>
              <a:spcBef>
                <a:spcPts val="1600"/>
              </a:spcBef>
              <a:spcAft>
                <a:spcPts val="0"/>
              </a:spcAft>
              <a:buSzPts val="1800"/>
              <a:buChar char="-"/>
            </a:pPr>
            <a:r>
              <a:rPr lang="en" u="sng">
                <a:solidFill>
                  <a:schemeClr val="hlink"/>
                </a:solidFill>
                <a:hlinkClick r:id="rId3"/>
              </a:rPr>
              <a:t>Las filminas del libro.</a:t>
            </a:r>
            <a:endParaRPr/>
          </a:p>
          <a:p>
            <a:pPr indent="-342900" lvl="0" marL="457200" rtl="0" algn="l">
              <a:lnSpc>
                <a:spcPct val="115000"/>
              </a:lnSpc>
              <a:spcBef>
                <a:spcPts val="0"/>
              </a:spcBef>
              <a:spcAft>
                <a:spcPts val="0"/>
              </a:spcAft>
              <a:buSzPts val="1800"/>
              <a:buChar char="-"/>
            </a:pPr>
            <a:r>
              <a:rPr lang="en"/>
              <a:t>El </a:t>
            </a:r>
            <a:r>
              <a:rPr lang="en" u="sng">
                <a:solidFill>
                  <a:schemeClr val="hlink"/>
                </a:solidFill>
                <a:hlinkClick r:id="rId4"/>
              </a:rPr>
              <a:t>libro</a:t>
            </a:r>
            <a:r>
              <a:rPr lang="en"/>
              <a:t>.</a:t>
            </a:r>
            <a:endParaRPr/>
          </a:p>
        </p:txBody>
      </p:sp>
      <p:pic>
        <p:nvPicPr>
          <p:cNvPr id="196" name="Google Shape;196;p18"/>
          <p:cNvPicPr preferRelativeResize="0"/>
          <p:nvPr/>
        </p:nvPicPr>
        <p:blipFill rotWithShape="1">
          <a:blip r:embed="rId5">
            <a:alphaModFix/>
          </a:blip>
          <a:srcRect b="0" l="0" r="0" t="0"/>
          <a:stretch/>
        </p:blipFill>
        <p:spPr>
          <a:xfrm>
            <a:off x="4288250" y="2044525"/>
            <a:ext cx="3265600" cy="1810925"/>
          </a:xfrm>
          <a:prstGeom prst="rect">
            <a:avLst/>
          </a:prstGeom>
          <a:noFill/>
          <a:ln>
            <a:noFill/>
          </a:ln>
        </p:spPr>
      </p:pic>
      <p:sp>
        <p:nvSpPr>
          <p:cNvPr id="197" name="Google Shape;197;p1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140225"/>
            <a:ext cx="8520600" cy="572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Helvetica Neue"/>
              <a:buNone/>
            </a:pPr>
            <a:r>
              <a:rPr lang="en">
                <a:solidFill>
                  <a:srgbClr val="000000"/>
                </a:solidFill>
              </a:rPr>
              <a:t>SQL - UN POCO DE HISTORIA</a:t>
            </a:r>
            <a:endParaRPr>
              <a:solidFill>
                <a:srgbClr val="000000"/>
              </a:solidFill>
            </a:endParaRPr>
          </a:p>
        </p:txBody>
      </p:sp>
      <p:sp>
        <p:nvSpPr>
          <p:cNvPr id="67" name="Google Shape;67;p2"/>
          <p:cNvSpPr txBox="1"/>
          <p:nvPr>
            <p:ph idx="1" type="body"/>
          </p:nvPr>
        </p:nvSpPr>
        <p:spPr>
          <a:xfrm>
            <a:off x="311700" y="863550"/>
            <a:ext cx="8520600" cy="2493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1000"/>
              </a:spcBef>
              <a:spcAft>
                <a:spcPts val="0"/>
              </a:spcAft>
              <a:buClr>
                <a:srgbClr val="F1C232"/>
              </a:buClr>
              <a:buSzPts val="1800"/>
              <a:buChar char="-"/>
            </a:pPr>
            <a:r>
              <a:rPr lang="en">
                <a:solidFill>
                  <a:schemeClr val="dk1"/>
                </a:solidFill>
              </a:rPr>
              <a:t>Desarrollado en los 70s por </a:t>
            </a:r>
            <a:r>
              <a:rPr lang="en" u="sng">
                <a:solidFill>
                  <a:schemeClr val="hlink"/>
                </a:solidFill>
                <a:hlinkClick r:id="rId3"/>
              </a:rPr>
              <a:t>Donald D. Chamberlin</a:t>
            </a:r>
            <a:r>
              <a:rPr lang="en">
                <a:solidFill>
                  <a:schemeClr val="dk1"/>
                </a:solidFill>
              </a:rPr>
              <a:t> and </a:t>
            </a:r>
            <a:r>
              <a:rPr lang="en" u="sng">
                <a:solidFill>
                  <a:schemeClr val="hlink"/>
                </a:solidFill>
                <a:hlinkClick r:id="rId4"/>
              </a:rPr>
              <a:t>Raymond F. Boyce</a:t>
            </a:r>
            <a:r>
              <a:rPr lang="en">
                <a:solidFill>
                  <a:schemeClr val="dk1"/>
                </a:solidFill>
              </a:rPr>
              <a:t> en IBM. </a:t>
            </a:r>
            <a:endParaRPr>
              <a:solidFill>
                <a:schemeClr val="dk1"/>
              </a:solidFill>
            </a:endParaRPr>
          </a:p>
          <a:p>
            <a:pPr indent="-342900" lvl="0" marL="457200" marR="0" rtl="0" algn="l">
              <a:lnSpc>
                <a:spcPct val="100000"/>
              </a:lnSpc>
              <a:spcBef>
                <a:spcPts val="1000"/>
              </a:spcBef>
              <a:spcAft>
                <a:spcPts val="0"/>
              </a:spcAft>
              <a:buClr>
                <a:srgbClr val="F1C232"/>
              </a:buClr>
              <a:buSzPts val="1800"/>
              <a:buChar char="-"/>
            </a:pPr>
            <a:r>
              <a:rPr lang="en">
                <a:solidFill>
                  <a:schemeClr val="dk1"/>
                </a:solidFill>
              </a:rPr>
              <a:t>Originalmente llamado </a:t>
            </a:r>
            <a:r>
              <a:rPr i="0" lang="en" u="none" cap="none" strike="noStrike">
                <a:solidFill>
                  <a:schemeClr val="dk1"/>
                </a:solidFill>
              </a:rPr>
              <a:t>Sequel</a:t>
            </a:r>
            <a:r>
              <a:rPr lang="en">
                <a:solidFill>
                  <a:schemeClr val="dk1"/>
                </a:solidFill>
              </a:rPr>
              <a:t>, luego renombrado como </a:t>
            </a:r>
            <a:r>
              <a:rPr b="1" i="0" lang="en" u="none" cap="none" strike="noStrike">
                <a:solidFill>
                  <a:schemeClr val="dk1"/>
                </a:solidFill>
              </a:rPr>
              <a:t>Structured Query Language (SQL)</a:t>
            </a:r>
            <a:endParaRPr b="1" i="0" u="none" cap="none" strike="noStrike">
              <a:solidFill>
                <a:schemeClr val="dk1"/>
              </a:solidFill>
            </a:endParaRPr>
          </a:p>
          <a:p>
            <a:pPr indent="-342900" lvl="0" marL="457200" marR="0" rtl="0" algn="l">
              <a:lnSpc>
                <a:spcPct val="100000"/>
              </a:lnSpc>
              <a:spcBef>
                <a:spcPts val="1000"/>
              </a:spcBef>
              <a:spcAft>
                <a:spcPts val="0"/>
              </a:spcAft>
              <a:buClr>
                <a:srgbClr val="F1C232"/>
              </a:buClr>
              <a:buSzPts val="1800"/>
              <a:buChar char="-"/>
            </a:pPr>
            <a:r>
              <a:rPr lang="en">
                <a:solidFill>
                  <a:schemeClr val="dk1"/>
                </a:solidFill>
              </a:rPr>
              <a:t>En 1979, </a:t>
            </a:r>
            <a:r>
              <a:rPr b="1" lang="en">
                <a:solidFill>
                  <a:schemeClr val="dk1"/>
                </a:solidFill>
              </a:rPr>
              <a:t>Relational Software Inc (Oracle)</a:t>
            </a:r>
            <a:r>
              <a:rPr lang="en">
                <a:solidFill>
                  <a:schemeClr val="dk1"/>
                </a:solidFill>
              </a:rPr>
              <a:t> desarrolla la primer RDBMS basada en SQL.</a:t>
            </a:r>
            <a:endParaRPr>
              <a:solidFill>
                <a:schemeClr val="dk1"/>
              </a:solidFill>
            </a:endParaRPr>
          </a:p>
          <a:p>
            <a:pPr indent="-342900" lvl="0" marL="457200" marR="0" rtl="0" algn="l">
              <a:lnSpc>
                <a:spcPct val="100000"/>
              </a:lnSpc>
              <a:spcBef>
                <a:spcPts val="630"/>
              </a:spcBef>
              <a:spcAft>
                <a:spcPts val="0"/>
              </a:spcAft>
              <a:buClr>
                <a:srgbClr val="F1C232"/>
              </a:buClr>
              <a:buSzPts val="1800"/>
              <a:buChar char="-"/>
            </a:pPr>
            <a:r>
              <a:rPr lang="en">
                <a:solidFill>
                  <a:schemeClr val="dk1"/>
                </a:solidFill>
              </a:rPr>
              <a:t>Es un estándar </a:t>
            </a:r>
            <a:r>
              <a:rPr i="0" lang="en" u="none" cap="none" strike="noStrike">
                <a:solidFill>
                  <a:schemeClr val="dk1"/>
                </a:solidFill>
              </a:rPr>
              <a:t>ANSI/ISO </a:t>
            </a:r>
            <a:r>
              <a:rPr lang="en">
                <a:solidFill>
                  <a:schemeClr val="dk1"/>
                </a:solidFill>
              </a:rPr>
              <a:t>desde 1986 (SQL-86). </a:t>
            </a:r>
            <a:endParaRPr>
              <a:solidFill>
                <a:schemeClr val="dk1"/>
              </a:solidFill>
            </a:endParaRPr>
          </a:p>
          <a:p>
            <a:pPr indent="-317500" lvl="1" marL="914400" marR="0" rtl="0" algn="l">
              <a:lnSpc>
                <a:spcPct val="100000"/>
              </a:lnSpc>
              <a:spcBef>
                <a:spcPts val="1000"/>
              </a:spcBef>
              <a:spcAft>
                <a:spcPts val="0"/>
              </a:spcAft>
              <a:buClr>
                <a:srgbClr val="F1C232"/>
              </a:buClr>
              <a:buSzPts val="1400"/>
              <a:buChar char="-"/>
            </a:pPr>
            <a:r>
              <a:rPr lang="en">
                <a:solidFill>
                  <a:schemeClr val="dk1"/>
                </a:solidFill>
              </a:rPr>
              <a:t>Nuevas versiones en 89, 92, 99, 2003, 2006, 2008, 2011 y 2016.</a:t>
            </a:r>
            <a:endParaRPr/>
          </a:p>
          <a:p>
            <a:pPr indent="-342900" lvl="0" marL="457200" marR="0" rtl="0" algn="l">
              <a:lnSpc>
                <a:spcPct val="100000"/>
              </a:lnSpc>
              <a:spcBef>
                <a:spcPts val="630"/>
              </a:spcBef>
              <a:spcAft>
                <a:spcPts val="0"/>
              </a:spcAft>
              <a:buClr>
                <a:srgbClr val="F1C232"/>
              </a:buClr>
              <a:buSzPts val="1800"/>
              <a:buChar char="-"/>
            </a:pPr>
            <a:r>
              <a:rPr lang="en">
                <a:solidFill>
                  <a:schemeClr val="dk1"/>
                </a:solidFill>
              </a:rPr>
              <a:t>Algunos vendors importantes:</a:t>
            </a:r>
            <a:endParaRPr>
              <a:solidFill>
                <a:schemeClr val="dk1"/>
              </a:solidFill>
            </a:endParaRPr>
          </a:p>
          <a:p>
            <a:pPr indent="0" lvl="0" marL="457200" marR="0" rtl="0" algn="l">
              <a:lnSpc>
                <a:spcPct val="100000"/>
              </a:lnSpc>
              <a:spcBef>
                <a:spcPts val="1000"/>
              </a:spcBef>
              <a:spcAft>
                <a:spcPts val="0"/>
              </a:spcAft>
              <a:buSzPts val="1800"/>
              <a:buNone/>
            </a:pPr>
            <a:r>
              <a:t/>
            </a:r>
            <a:endParaRPr>
              <a:solidFill>
                <a:schemeClr val="dk1"/>
              </a:solidFill>
            </a:endParaRPr>
          </a:p>
          <a:p>
            <a:pPr indent="0" lvl="0" marL="342900" rtl="0" algn="l">
              <a:lnSpc>
                <a:spcPct val="100000"/>
              </a:lnSpc>
              <a:spcBef>
                <a:spcPts val="630"/>
              </a:spcBef>
              <a:spcAft>
                <a:spcPts val="0"/>
              </a:spcAft>
              <a:buSzPts val="1800"/>
              <a:buNone/>
            </a:pPr>
            <a:r>
              <a:t/>
            </a:r>
            <a:endParaRPr>
              <a:solidFill>
                <a:schemeClr val="dk1"/>
              </a:solidFill>
            </a:endParaRPr>
          </a:p>
          <a:p>
            <a:pPr indent="0" lvl="0" marL="342900" marR="0" rtl="0" algn="l">
              <a:lnSpc>
                <a:spcPct val="100000"/>
              </a:lnSpc>
              <a:spcBef>
                <a:spcPts val="630"/>
              </a:spcBef>
              <a:spcAft>
                <a:spcPts val="0"/>
              </a:spcAft>
              <a:buSzPts val="1800"/>
              <a:buNone/>
            </a:pPr>
            <a:r>
              <a:t/>
            </a:r>
            <a:endParaRPr sz="1800"/>
          </a:p>
        </p:txBody>
      </p:sp>
      <p:pic>
        <p:nvPicPr>
          <p:cNvPr id="68" name="Google Shape;68;p2"/>
          <p:cNvPicPr preferRelativeResize="0"/>
          <p:nvPr/>
        </p:nvPicPr>
        <p:blipFill rotWithShape="1">
          <a:blip r:embed="rId5">
            <a:alphaModFix/>
          </a:blip>
          <a:srcRect b="0" l="0" r="0" t="0"/>
          <a:stretch/>
        </p:blipFill>
        <p:spPr>
          <a:xfrm>
            <a:off x="3459525" y="2836050"/>
            <a:ext cx="3465125" cy="2307450"/>
          </a:xfrm>
          <a:prstGeom prst="rect">
            <a:avLst/>
          </a:prstGeom>
          <a:noFill/>
          <a:ln>
            <a:noFill/>
          </a:ln>
        </p:spPr>
      </p:pic>
      <p:sp>
        <p:nvSpPr>
          <p:cNvPr id="69" name="Google Shape;69;p2"/>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1000"/>
                                        <p:tgtEl>
                                          <p:spTgt spid="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1000"/>
                                        <p:tgtEl>
                                          <p:spTgt spid="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animEffect filter="fade" transition="in">
                                      <p:cBhvr>
                                        <p:cTn dur="1000"/>
                                        <p:tgtEl>
                                          <p:spTgt spid="6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SQL - EL LENGUAJE</a:t>
            </a:r>
            <a:endParaRPr/>
          </a:p>
        </p:txBody>
      </p:sp>
      <p:sp>
        <p:nvSpPr>
          <p:cNvPr id="75" name="Google Shape;75;p3"/>
          <p:cNvSpPr txBox="1"/>
          <p:nvPr>
            <p:ph idx="1" type="body"/>
          </p:nvPr>
        </p:nvSpPr>
        <p:spPr>
          <a:xfrm>
            <a:off x="311700" y="1558174"/>
            <a:ext cx="3999900" cy="272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El </a:t>
            </a:r>
            <a:r>
              <a:rPr b="1" lang="en"/>
              <a:t>DDL</a:t>
            </a:r>
            <a:r>
              <a:rPr lang="en"/>
              <a:t> permite especificar y administrar la base de datos:</a:t>
            </a:r>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Definir el esquema de una tabla.</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Definir tipos de datos de cada columna.</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Definir restricciones de Integridad.</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Definir índices, triggers, procedimientos almacenados.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Gestionar la seguridad (crear usuarios, dar accesos a tablas, etc).</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Definir configuraciones (tipo de almacenamiento, optimizaciones, etc).</a:t>
            </a:r>
            <a:endParaRPr b="1">
              <a:solidFill>
                <a:srgbClr val="6AA84F"/>
              </a:solidFill>
            </a:endParaRPr>
          </a:p>
          <a:p>
            <a:pPr indent="0" lvl="0" marL="0" rtl="0" algn="l">
              <a:lnSpc>
                <a:spcPct val="115000"/>
              </a:lnSpc>
              <a:spcBef>
                <a:spcPts val="1600"/>
              </a:spcBef>
              <a:spcAft>
                <a:spcPts val="1600"/>
              </a:spcAft>
              <a:buSzPts val="1800"/>
              <a:buNone/>
            </a:pPr>
            <a:r>
              <a:t/>
            </a:r>
            <a:endParaRPr b="1">
              <a:solidFill>
                <a:srgbClr val="6AA84F"/>
              </a:solidFill>
            </a:endParaRPr>
          </a:p>
        </p:txBody>
      </p:sp>
      <p:sp>
        <p:nvSpPr>
          <p:cNvPr id="76" name="Google Shape;76;p3"/>
          <p:cNvSpPr txBox="1"/>
          <p:nvPr>
            <p:ph idx="2" type="body"/>
          </p:nvPr>
        </p:nvSpPr>
        <p:spPr>
          <a:xfrm>
            <a:off x="4832400" y="1558174"/>
            <a:ext cx="3999900" cy="241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El </a:t>
            </a:r>
            <a:r>
              <a:rPr b="1" lang="en"/>
              <a:t>DML</a:t>
            </a:r>
            <a:r>
              <a:rPr lang="en"/>
              <a:t> permite consultar y manipular el contenido de la base de datos:</a:t>
            </a:r>
            <a:endParaRPr b="1">
              <a:solidFill>
                <a:srgbClr val="6AA84F"/>
              </a:solidFill>
            </a:endParaRPr>
          </a:p>
          <a:p>
            <a:pPr indent="-342900" lvl="0" marL="457200" rtl="0" algn="l">
              <a:lnSpc>
                <a:spcPct val="115000"/>
              </a:lnSpc>
              <a:spcBef>
                <a:spcPts val="1600"/>
              </a:spcBef>
              <a:spcAft>
                <a:spcPts val="0"/>
              </a:spcAft>
              <a:buClr>
                <a:schemeClr val="dk1"/>
              </a:buClr>
              <a:buSzPts val="1800"/>
              <a:buChar char="-"/>
            </a:pPr>
            <a:r>
              <a:rPr lang="en" sz="1400">
                <a:solidFill>
                  <a:schemeClr val="dk1"/>
                </a:solidFill>
              </a:rPr>
              <a:t>Insertar filas en una tabla.</a:t>
            </a:r>
            <a:endParaRPr sz="14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400">
                <a:solidFill>
                  <a:schemeClr val="dk1"/>
                </a:solidFill>
              </a:rPr>
              <a:t>Actualizar filas en una tabla.</a:t>
            </a:r>
            <a:endParaRPr sz="14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400">
                <a:solidFill>
                  <a:schemeClr val="dk1"/>
                </a:solidFill>
              </a:rPr>
              <a:t>Borrar filas de una tabla.</a:t>
            </a:r>
            <a:endParaRPr sz="14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400">
                <a:solidFill>
                  <a:schemeClr val="dk1"/>
                </a:solidFill>
              </a:rPr>
              <a:t>Consultar filas en una o más tablas.</a:t>
            </a:r>
            <a:endParaRPr sz="14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b="1" lang="en">
                <a:solidFill>
                  <a:srgbClr val="6AA84F"/>
                </a:solidFill>
              </a:rPr>
              <a:t> </a:t>
            </a:r>
            <a:endParaRPr b="1">
              <a:solidFill>
                <a:srgbClr val="6AA84F"/>
              </a:solidFill>
            </a:endParaRPr>
          </a:p>
          <a:p>
            <a:pPr indent="0" lvl="0" marL="0" rtl="0" algn="l">
              <a:lnSpc>
                <a:spcPct val="115000"/>
              </a:lnSpc>
              <a:spcBef>
                <a:spcPts val="1600"/>
              </a:spcBef>
              <a:spcAft>
                <a:spcPts val="1600"/>
              </a:spcAft>
              <a:buSzPts val="1800"/>
              <a:buNone/>
            </a:pPr>
            <a:r>
              <a:t/>
            </a:r>
            <a:endParaRPr/>
          </a:p>
        </p:txBody>
      </p:sp>
      <p:sp>
        <p:nvSpPr>
          <p:cNvPr id="77" name="Google Shape;77;p3"/>
          <p:cNvSpPr txBox="1"/>
          <p:nvPr>
            <p:ph idx="1" type="body"/>
          </p:nvPr>
        </p:nvSpPr>
        <p:spPr>
          <a:xfrm>
            <a:off x="311700" y="774225"/>
            <a:ext cx="8520600" cy="5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30"/>
              </a:spcBef>
              <a:spcAft>
                <a:spcPts val="1000"/>
              </a:spcAft>
              <a:buSzPts val="1800"/>
              <a:buNone/>
            </a:pPr>
            <a:r>
              <a:rPr b="1" lang="en" sz="1600">
                <a:solidFill>
                  <a:srgbClr val="6AA84F"/>
                </a:solidFill>
              </a:rPr>
              <a:t>SQL está compuesto por un DDL (Data Definition Language) y un DML (Data Manipulation Language)</a:t>
            </a:r>
            <a:r>
              <a:rPr b="1" lang="en">
                <a:solidFill>
                  <a:srgbClr val="6AA84F"/>
                </a:solidFill>
              </a:rPr>
              <a:t>.</a:t>
            </a:r>
            <a:endParaRPr b="1">
              <a:solidFill>
                <a:srgbClr val="6AA84F"/>
              </a:solidFill>
            </a:endParaRPr>
          </a:p>
        </p:txBody>
      </p:sp>
      <p:sp>
        <p:nvSpPr>
          <p:cNvPr id="78" name="Google Shape;78;p3"/>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Data Definition Language (DDL)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DDL - CREATE TABLE</a:t>
            </a:r>
            <a:endParaRPr/>
          </a:p>
        </p:txBody>
      </p:sp>
      <p:sp>
        <p:nvSpPr>
          <p:cNvPr id="89" name="Google Shape;89;p5"/>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Donde:</a:t>
            </a:r>
            <a:endParaRPr b="1"/>
          </a:p>
          <a:p>
            <a:pPr indent="-342900" lvl="0" marL="457200" rtl="0" algn="l">
              <a:lnSpc>
                <a:spcPct val="115000"/>
              </a:lnSpc>
              <a:spcBef>
                <a:spcPts val="1600"/>
              </a:spcBef>
              <a:spcAft>
                <a:spcPts val="0"/>
              </a:spcAft>
              <a:buSzPts val="1800"/>
              <a:buChar char="-"/>
            </a:pPr>
            <a:r>
              <a:rPr b="1" lang="en"/>
              <a:t>table_name</a:t>
            </a:r>
            <a:r>
              <a:rPr lang="en"/>
              <a:t> es el nombre la tabla</a:t>
            </a:r>
            <a:endParaRPr/>
          </a:p>
          <a:p>
            <a:pPr indent="-342900" lvl="0" marL="457200" rtl="0" algn="l">
              <a:lnSpc>
                <a:spcPct val="115000"/>
              </a:lnSpc>
              <a:spcBef>
                <a:spcPts val="0"/>
              </a:spcBef>
              <a:spcAft>
                <a:spcPts val="0"/>
              </a:spcAft>
              <a:buSzPts val="1800"/>
              <a:buChar char="-"/>
            </a:pPr>
            <a:r>
              <a:rPr b="1" lang="en"/>
              <a:t>col</a:t>
            </a:r>
            <a:r>
              <a:rPr b="1" baseline="-25000" lang="en"/>
              <a:t>i</a:t>
            </a:r>
            <a:r>
              <a:rPr b="1" lang="en"/>
              <a:t> </a:t>
            </a:r>
            <a:r>
              <a:rPr lang="en"/>
              <a:t>es el nombre de una columna.</a:t>
            </a:r>
            <a:endParaRPr/>
          </a:p>
          <a:p>
            <a:pPr indent="-342900" lvl="0" marL="457200" rtl="0" algn="l">
              <a:lnSpc>
                <a:spcPct val="115000"/>
              </a:lnSpc>
              <a:spcBef>
                <a:spcPts val="0"/>
              </a:spcBef>
              <a:spcAft>
                <a:spcPts val="0"/>
              </a:spcAft>
              <a:buSzPts val="1800"/>
              <a:buChar char="-"/>
            </a:pPr>
            <a:r>
              <a:rPr b="1" lang="en"/>
              <a:t>type</a:t>
            </a:r>
            <a:r>
              <a:rPr b="1" baseline="-25000" lang="en"/>
              <a:t>i</a:t>
            </a:r>
            <a:r>
              <a:rPr b="1" lang="en"/>
              <a:t> </a:t>
            </a:r>
            <a:r>
              <a:rPr lang="en"/>
              <a:t>es el tipo de dato de una columna.</a:t>
            </a:r>
            <a:endParaRPr/>
          </a:p>
          <a:p>
            <a:pPr indent="-342900" lvl="0" marL="457200" rtl="0" algn="l">
              <a:lnSpc>
                <a:spcPct val="115000"/>
              </a:lnSpc>
              <a:spcBef>
                <a:spcPts val="0"/>
              </a:spcBef>
              <a:spcAft>
                <a:spcPts val="0"/>
              </a:spcAft>
              <a:buSzPts val="1800"/>
              <a:buChar char="-"/>
            </a:pPr>
            <a:r>
              <a:rPr b="1" lang="en"/>
              <a:t>integrity-constraint</a:t>
            </a:r>
            <a:r>
              <a:rPr b="1" baseline="-25000" lang="en"/>
              <a:t>i</a:t>
            </a:r>
            <a:r>
              <a:rPr lang="en"/>
              <a:t> es una restricción de integridad.</a:t>
            </a:r>
            <a:endParaRPr/>
          </a:p>
          <a:p>
            <a:pPr indent="-342900" lvl="0" marL="457200" rtl="0" algn="l">
              <a:lnSpc>
                <a:spcPct val="115000"/>
              </a:lnSpc>
              <a:spcBef>
                <a:spcPts val="0"/>
              </a:spcBef>
              <a:spcAft>
                <a:spcPts val="0"/>
              </a:spcAft>
              <a:buSzPts val="1800"/>
              <a:buChar char="-"/>
            </a:pPr>
            <a:r>
              <a:rPr lang="en"/>
              <a:t>Esta es la sintaxis estándar y cada DBMS la extiende.</a:t>
            </a:r>
            <a:endParaRPr/>
          </a:p>
          <a:p>
            <a:pPr indent="-304800" lvl="1" marL="914400" rtl="0" algn="l">
              <a:lnSpc>
                <a:spcPct val="115000"/>
              </a:lnSpc>
              <a:spcBef>
                <a:spcPts val="0"/>
              </a:spcBef>
              <a:spcAft>
                <a:spcPts val="0"/>
              </a:spcAft>
              <a:buSzPts val="1200"/>
              <a:buChar char="-"/>
            </a:pPr>
            <a:r>
              <a:rPr lang="en" u="sng">
                <a:solidFill>
                  <a:schemeClr val="hlink"/>
                </a:solidFill>
                <a:hlinkClick r:id="rId3"/>
              </a:rPr>
              <a:t>Sintaxis MySQL</a:t>
            </a:r>
            <a:endParaRPr/>
          </a:p>
          <a:p>
            <a:pPr indent="-304800" lvl="1" marL="914400" rtl="0" algn="l">
              <a:lnSpc>
                <a:spcPct val="115000"/>
              </a:lnSpc>
              <a:spcBef>
                <a:spcPts val="0"/>
              </a:spcBef>
              <a:spcAft>
                <a:spcPts val="0"/>
              </a:spcAft>
              <a:buSzPts val="1200"/>
              <a:buChar char="-"/>
            </a:pPr>
            <a:r>
              <a:rPr lang="en" u="sng">
                <a:solidFill>
                  <a:schemeClr val="hlink"/>
                </a:solidFill>
                <a:hlinkClick r:id="rId4"/>
              </a:rPr>
              <a:t>Sintaxis PostgresSQL</a:t>
            </a:r>
            <a:endParaRPr/>
          </a:p>
        </p:txBody>
      </p:sp>
      <p:graphicFrame>
        <p:nvGraphicFramePr>
          <p:cNvPr id="90" name="Google Shape;90;p5"/>
          <p:cNvGraphicFramePr/>
          <p:nvPr/>
        </p:nvGraphicFramePr>
        <p:xfrm>
          <a:off x="456925" y="994338"/>
          <a:ext cx="3000000" cy="3000000"/>
        </p:xfrm>
        <a:graphic>
          <a:graphicData uri="http://schemas.openxmlformats.org/drawingml/2006/table">
            <a:tbl>
              <a:tblPr>
                <a:noFill/>
                <a:tableStyleId>{4DFA6BA1-A1BE-42FF-B396-B81926198530}</a:tableStyleId>
              </a:tblPr>
              <a:tblGrid>
                <a:gridCol w="4200450"/>
              </a:tblGrid>
              <a:tr h="2901525">
                <a:tc>
                  <a:txBody>
                    <a:bodyPr/>
                    <a:lstStyle/>
                    <a:p>
                      <a:pPr indent="0" lvl="0" marL="0" marR="0" rtl="0" algn="l">
                        <a:lnSpc>
                          <a:spcPct val="115000"/>
                        </a:lnSpc>
                        <a:spcBef>
                          <a:spcPts val="0"/>
                        </a:spcBef>
                        <a:spcAft>
                          <a:spcPts val="0"/>
                        </a:spcAft>
                        <a:buClr>
                          <a:srgbClr val="000000"/>
                        </a:buClr>
                        <a:buSzPts val="1800"/>
                        <a:buFont typeface="Arial"/>
                        <a:buNone/>
                      </a:pPr>
                      <a:r>
                        <a:rPr b="1" lang="en" sz="1800" u="none" cap="none" strike="noStrike">
                          <a:solidFill>
                            <a:srgbClr val="FCC28C"/>
                          </a:solidFill>
                          <a:highlight>
                            <a:srgbClr val="333333"/>
                          </a:highlight>
                          <a:latin typeface="Consolas"/>
                          <a:ea typeface="Consolas"/>
                          <a:cs typeface="Consolas"/>
                          <a:sym typeface="Consolas"/>
                        </a:rPr>
                        <a:t>CREATE</a:t>
                      </a:r>
                      <a:r>
                        <a:rPr b="1" lang="en" sz="1800" u="none" cap="none" strike="noStrike">
                          <a:solidFill>
                            <a:srgbClr val="FFFFFF"/>
                          </a:solidFill>
                          <a:highlight>
                            <a:srgbClr val="333333"/>
                          </a:highlight>
                          <a:latin typeface="Consolas"/>
                          <a:ea typeface="Consolas"/>
                          <a:cs typeface="Consolas"/>
                          <a:sym typeface="Consolas"/>
                        </a:rPr>
                        <a:t> </a:t>
                      </a:r>
                      <a:r>
                        <a:rPr b="1" lang="en" sz="1800" u="none" cap="none" strike="noStrike">
                          <a:solidFill>
                            <a:srgbClr val="FCC28C"/>
                          </a:solidFill>
                          <a:highlight>
                            <a:srgbClr val="333333"/>
                          </a:highlight>
                          <a:latin typeface="Consolas"/>
                          <a:ea typeface="Consolas"/>
                          <a:cs typeface="Consolas"/>
                          <a:sym typeface="Consolas"/>
                        </a:rPr>
                        <a:t>TABLE</a:t>
                      </a:r>
                      <a:r>
                        <a:rPr b="1" lang="en" sz="1800" u="none" cap="none" strike="noStrike">
                          <a:solidFill>
                            <a:srgbClr val="FFFFFF"/>
                          </a:solidFill>
                          <a:highlight>
                            <a:srgbClr val="333333"/>
                          </a:highlight>
                          <a:latin typeface="Consolas"/>
                          <a:ea typeface="Consolas"/>
                          <a:cs typeface="Consolas"/>
                          <a:sym typeface="Consolas"/>
                        </a:rPr>
                        <a:t> table_name (</a:t>
                      </a:r>
                      <a:br>
                        <a:rPr b="1" lang="en" sz="1800" u="none" cap="none" strike="noStrike">
                          <a:solidFill>
                            <a:srgbClr val="FFFFFF"/>
                          </a:solidFill>
                          <a:highlight>
                            <a:srgbClr val="333333"/>
                          </a:highlight>
                          <a:latin typeface="Consolas"/>
                          <a:ea typeface="Consolas"/>
                          <a:cs typeface="Consolas"/>
                          <a:sym typeface="Consolas"/>
                        </a:rPr>
                      </a:br>
                      <a:r>
                        <a:rPr b="1" lang="en" sz="1800" u="none" cap="none" strike="noStrike">
                          <a:solidFill>
                            <a:srgbClr val="FFFFFF"/>
                          </a:solidFill>
                          <a:highlight>
                            <a:srgbClr val="333333"/>
                          </a:highlight>
                          <a:latin typeface="Consolas"/>
                          <a:ea typeface="Consolas"/>
                          <a:cs typeface="Consolas"/>
                          <a:sym typeface="Consolas"/>
                        </a:rPr>
                        <a:t>     col</a:t>
                      </a:r>
                      <a:r>
                        <a:rPr b="1" baseline="-25000" lang="en" sz="1800" u="none" cap="none" strike="noStrike">
                          <a:solidFill>
                            <a:srgbClr val="FFFFFF"/>
                          </a:solidFill>
                          <a:highlight>
                            <a:srgbClr val="333333"/>
                          </a:highlight>
                          <a:latin typeface="Consolas"/>
                          <a:ea typeface="Consolas"/>
                          <a:cs typeface="Consolas"/>
                          <a:sym typeface="Consolas"/>
                        </a:rPr>
                        <a:t>1</a:t>
                      </a:r>
                      <a:r>
                        <a:rPr b="1" lang="en" sz="1800" u="none" cap="none" strike="noStrike">
                          <a:solidFill>
                            <a:srgbClr val="FFFFFF"/>
                          </a:solidFill>
                          <a:highlight>
                            <a:srgbClr val="333333"/>
                          </a:highlight>
                          <a:latin typeface="Consolas"/>
                          <a:ea typeface="Consolas"/>
                          <a:cs typeface="Consolas"/>
                          <a:sym typeface="Consolas"/>
                        </a:rPr>
                        <a:t> type</a:t>
                      </a:r>
                      <a:r>
                        <a:rPr b="1" baseline="-25000" lang="en" sz="1800" u="none" cap="none" strike="noStrike">
                          <a:solidFill>
                            <a:srgbClr val="FFFFFF"/>
                          </a:solidFill>
                          <a:highlight>
                            <a:srgbClr val="333333"/>
                          </a:highlight>
                          <a:latin typeface="Consolas"/>
                          <a:ea typeface="Consolas"/>
                          <a:cs typeface="Consolas"/>
                          <a:sym typeface="Consolas"/>
                        </a:rPr>
                        <a:t>1</a:t>
                      </a:r>
                      <a:r>
                        <a:rPr b="1" lang="en" sz="1800" u="none" cap="none" strike="noStrike">
                          <a:solidFill>
                            <a:srgbClr val="FFFFFF"/>
                          </a:solidFill>
                          <a:highlight>
                            <a:srgbClr val="333333"/>
                          </a:highlight>
                          <a:latin typeface="Consolas"/>
                          <a:ea typeface="Consolas"/>
                          <a:cs typeface="Consolas"/>
                          <a:sym typeface="Consolas"/>
                        </a:rPr>
                        <a:t>, </a:t>
                      </a:r>
                      <a:br>
                        <a:rPr b="1" lang="en" sz="1800" u="none" cap="none" strike="noStrike">
                          <a:solidFill>
                            <a:srgbClr val="FFFFFF"/>
                          </a:solidFill>
                          <a:highlight>
                            <a:srgbClr val="333333"/>
                          </a:highlight>
                          <a:latin typeface="Consolas"/>
                          <a:ea typeface="Consolas"/>
                          <a:cs typeface="Consolas"/>
                          <a:sym typeface="Consolas"/>
                        </a:rPr>
                      </a:br>
                      <a:r>
                        <a:rPr b="1" lang="en" sz="1800" u="none" cap="none" strike="noStrike">
                          <a:solidFill>
                            <a:srgbClr val="FFFFFF"/>
                          </a:solidFill>
                          <a:highlight>
                            <a:srgbClr val="333333"/>
                          </a:highlight>
                          <a:latin typeface="Consolas"/>
                          <a:ea typeface="Consolas"/>
                          <a:cs typeface="Consolas"/>
                          <a:sym typeface="Consolas"/>
                        </a:rPr>
                        <a:t>     col</a:t>
                      </a:r>
                      <a:r>
                        <a:rPr b="1" baseline="-25000" lang="en" sz="1800" u="none" cap="none" strike="noStrike">
                          <a:solidFill>
                            <a:srgbClr val="FFFFFF"/>
                          </a:solidFill>
                          <a:highlight>
                            <a:srgbClr val="333333"/>
                          </a:highlight>
                          <a:latin typeface="Consolas"/>
                          <a:ea typeface="Consolas"/>
                          <a:cs typeface="Consolas"/>
                          <a:sym typeface="Consolas"/>
                        </a:rPr>
                        <a:t>2</a:t>
                      </a:r>
                      <a:r>
                        <a:rPr b="1" lang="en" sz="1800" u="none" cap="none" strike="noStrike">
                          <a:solidFill>
                            <a:srgbClr val="FFFFFF"/>
                          </a:solidFill>
                          <a:highlight>
                            <a:srgbClr val="333333"/>
                          </a:highlight>
                          <a:latin typeface="Consolas"/>
                          <a:ea typeface="Consolas"/>
                          <a:cs typeface="Consolas"/>
                          <a:sym typeface="Consolas"/>
                        </a:rPr>
                        <a:t> type</a:t>
                      </a:r>
                      <a:r>
                        <a:rPr b="1" baseline="-25000" lang="en" sz="1800" u="none" cap="none" strike="noStrike">
                          <a:solidFill>
                            <a:srgbClr val="FFFFFF"/>
                          </a:solidFill>
                          <a:highlight>
                            <a:srgbClr val="333333"/>
                          </a:highlight>
                          <a:latin typeface="Consolas"/>
                          <a:ea typeface="Consolas"/>
                          <a:cs typeface="Consolas"/>
                          <a:sym typeface="Consolas"/>
                        </a:rPr>
                        <a:t>2</a:t>
                      </a:r>
                      <a:r>
                        <a:rPr b="1" lang="en" sz="1800" u="none" cap="none" strike="noStrike">
                          <a:solidFill>
                            <a:srgbClr val="FFFFFF"/>
                          </a:solidFill>
                          <a:highlight>
                            <a:srgbClr val="333333"/>
                          </a:highlight>
                          <a:latin typeface="Consolas"/>
                          <a:ea typeface="Consolas"/>
                          <a:cs typeface="Consolas"/>
                          <a:sym typeface="Consolas"/>
                        </a:rPr>
                        <a:t>, </a:t>
                      </a:r>
                      <a:br>
                        <a:rPr b="1" lang="en" sz="1800" u="none" cap="none" strike="noStrike">
                          <a:solidFill>
                            <a:srgbClr val="FFFFFF"/>
                          </a:solidFill>
                          <a:highlight>
                            <a:srgbClr val="333333"/>
                          </a:highlight>
                          <a:latin typeface="Consolas"/>
                          <a:ea typeface="Consolas"/>
                          <a:cs typeface="Consolas"/>
                          <a:sym typeface="Consolas"/>
                        </a:rPr>
                      </a:br>
                      <a:r>
                        <a:rPr b="1" lang="en" sz="1800" u="none" cap="none" strike="noStrike">
                          <a:solidFill>
                            <a:srgbClr val="FFFFFF"/>
                          </a:solidFill>
                          <a:highlight>
                            <a:srgbClr val="333333"/>
                          </a:highlight>
                          <a:latin typeface="Consolas"/>
                          <a:ea typeface="Consolas"/>
                          <a:cs typeface="Consolas"/>
                          <a:sym typeface="Consolas"/>
                        </a:rPr>
                        <a:t>     ..., </a:t>
                      </a:r>
                      <a:br>
                        <a:rPr b="1" lang="en" sz="1800" u="none" cap="none" strike="noStrike">
                          <a:solidFill>
                            <a:srgbClr val="FFFFFF"/>
                          </a:solidFill>
                          <a:highlight>
                            <a:srgbClr val="333333"/>
                          </a:highlight>
                          <a:latin typeface="Consolas"/>
                          <a:ea typeface="Consolas"/>
                          <a:cs typeface="Consolas"/>
                          <a:sym typeface="Consolas"/>
                        </a:rPr>
                      </a:br>
                      <a:r>
                        <a:rPr b="1" lang="en" sz="1800" u="none" cap="none" strike="noStrike">
                          <a:solidFill>
                            <a:srgbClr val="FFFFFF"/>
                          </a:solidFill>
                          <a:highlight>
                            <a:srgbClr val="333333"/>
                          </a:highlight>
                          <a:latin typeface="Consolas"/>
                          <a:ea typeface="Consolas"/>
                          <a:cs typeface="Consolas"/>
                          <a:sym typeface="Consolas"/>
                        </a:rPr>
                        <a:t>     col</a:t>
                      </a:r>
                      <a:r>
                        <a:rPr b="1" baseline="-25000" lang="en" sz="1800" u="none" cap="none" strike="noStrike">
                          <a:solidFill>
                            <a:srgbClr val="FFFFFF"/>
                          </a:solidFill>
                          <a:highlight>
                            <a:srgbClr val="333333"/>
                          </a:highlight>
                          <a:latin typeface="Consolas"/>
                          <a:ea typeface="Consolas"/>
                          <a:cs typeface="Consolas"/>
                          <a:sym typeface="Consolas"/>
                        </a:rPr>
                        <a:t>n</a:t>
                      </a:r>
                      <a:r>
                        <a:rPr b="1" lang="en" sz="1800" u="none" cap="none" strike="noStrike">
                          <a:solidFill>
                            <a:srgbClr val="FFFFFF"/>
                          </a:solidFill>
                          <a:highlight>
                            <a:srgbClr val="333333"/>
                          </a:highlight>
                          <a:latin typeface="Consolas"/>
                          <a:ea typeface="Consolas"/>
                          <a:cs typeface="Consolas"/>
                          <a:sym typeface="Consolas"/>
                        </a:rPr>
                        <a:t> D</a:t>
                      </a:r>
                      <a:r>
                        <a:rPr b="1" baseline="-25000" lang="en" sz="1800" u="none" cap="none" strike="noStrike">
                          <a:solidFill>
                            <a:srgbClr val="FFFFFF"/>
                          </a:solidFill>
                          <a:highlight>
                            <a:srgbClr val="333333"/>
                          </a:highlight>
                          <a:latin typeface="Consolas"/>
                          <a:ea typeface="Consolas"/>
                          <a:cs typeface="Consolas"/>
                          <a:sym typeface="Consolas"/>
                        </a:rPr>
                        <a:t>n</a:t>
                      </a:r>
                      <a:r>
                        <a:rPr b="1" lang="en" sz="1800" u="none" cap="none" strike="noStrike">
                          <a:solidFill>
                            <a:srgbClr val="FFFFFF"/>
                          </a:solidFill>
                          <a:highlight>
                            <a:srgbClr val="333333"/>
                          </a:highlight>
                          <a:latin typeface="Consolas"/>
                          <a:ea typeface="Consolas"/>
                          <a:cs typeface="Consolas"/>
                          <a:sym typeface="Consolas"/>
                        </a:rPr>
                        <a:t>,</a:t>
                      </a:r>
                      <a:br>
                        <a:rPr b="1" lang="en" sz="1800" u="none" cap="none" strike="noStrike">
                          <a:solidFill>
                            <a:srgbClr val="FFFFFF"/>
                          </a:solidFill>
                          <a:highlight>
                            <a:srgbClr val="333333"/>
                          </a:highlight>
                          <a:latin typeface="Consolas"/>
                          <a:ea typeface="Consolas"/>
                          <a:cs typeface="Consolas"/>
                          <a:sym typeface="Consolas"/>
                        </a:rPr>
                      </a:br>
                      <a:r>
                        <a:rPr b="1" lang="en" sz="1800" u="none" cap="none" strike="noStrike">
                          <a:solidFill>
                            <a:srgbClr val="FFFFFF"/>
                          </a:solidFill>
                          <a:highlight>
                            <a:srgbClr val="333333"/>
                          </a:highlight>
                          <a:latin typeface="Consolas"/>
                          <a:ea typeface="Consolas"/>
                          <a:cs typeface="Consolas"/>
                          <a:sym typeface="Consolas"/>
                        </a:rPr>
                        <a:t>     integrity-constraint</a:t>
                      </a:r>
                      <a:r>
                        <a:rPr b="1" baseline="-25000" lang="en" sz="1800" u="none" cap="none" strike="noStrike">
                          <a:solidFill>
                            <a:srgbClr val="FFFFFF"/>
                          </a:solidFill>
                          <a:highlight>
                            <a:srgbClr val="333333"/>
                          </a:highlight>
                          <a:latin typeface="Consolas"/>
                          <a:ea typeface="Consolas"/>
                          <a:cs typeface="Consolas"/>
                          <a:sym typeface="Consolas"/>
                        </a:rPr>
                        <a:t>1</a:t>
                      </a:r>
                      <a:r>
                        <a:rPr b="1" lang="en" sz="1800" u="none" cap="none" strike="noStrike">
                          <a:solidFill>
                            <a:srgbClr val="FFFFFF"/>
                          </a:solidFill>
                          <a:highlight>
                            <a:srgbClr val="333333"/>
                          </a:highlight>
                          <a:latin typeface="Consolas"/>
                          <a:ea typeface="Consolas"/>
                          <a:cs typeface="Consolas"/>
                          <a:sym typeface="Consolas"/>
                        </a:rPr>
                        <a:t>,</a:t>
                      </a:r>
                      <a:br>
                        <a:rPr b="1" lang="en" sz="1800" u="none" cap="none" strike="noStrike">
                          <a:solidFill>
                            <a:srgbClr val="FFFFFF"/>
                          </a:solidFill>
                          <a:highlight>
                            <a:srgbClr val="333333"/>
                          </a:highlight>
                          <a:latin typeface="Consolas"/>
                          <a:ea typeface="Consolas"/>
                          <a:cs typeface="Consolas"/>
                          <a:sym typeface="Consolas"/>
                        </a:rPr>
                      </a:br>
                      <a:r>
                        <a:rPr b="1" lang="en" sz="1800" u="none" cap="none" strike="noStrike">
                          <a:solidFill>
                            <a:srgbClr val="FFFFFF"/>
                          </a:solidFill>
                          <a:highlight>
                            <a:srgbClr val="333333"/>
                          </a:highlight>
                          <a:latin typeface="Consolas"/>
                          <a:ea typeface="Consolas"/>
                          <a:cs typeface="Consolas"/>
                          <a:sym typeface="Consolas"/>
                        </a:rPr>
                        <a:t>     ...,</a:t>
                      </a:r>
                      <a:br>
                        <a:rPr b="1" lang="en" sz="1800" u="none" cap="none" strike="noStrike">
                          <a:solidFill>
                            <a:srgbClr val="FFFFFF"/>
                          </a:solidFill>
                          <a:highlight>
                            <a:srgbClr val="333333"/>
                          </a:highlight>
                          <a:latin typeface="Consolas"/>
                          <a:ea typeface="Consolas"/>
                          <a:cs typeface="Consolas"/>
                          <a:sym typeface="Consolas"/>
                        </a:rPr>
                      </a:br>
                      <a:r>
                        <a:rPr b="1" lang="en" sz="1800" u="none" cap="none" strike="noStrike">
                          <a:solidFill>
                            <a:srgbClr val="FFFFFF"/>
                          </a:solidFill>
                          <a:highlight>
                            <a:srgbClr val="333333"/>
                          </a:highlight>
                          <a:latin typeface="Consolas"/>
                          <a:ea typeface="Consolas"/>
                          <a:cs typeface="Consolas"/>
                          <a:sym typeface="Consolas"/>
                        </a:rPr>
                        <a:t>     integrity-constraint</a:t>
                      </a:r>
                      <a:r>
                        <a:rPr b="1" baseline="-25000" lang="en" sz="1800" u="none" cap="none" strike="noStrike">
                          <a:solidFill>
                            <a:srgbClr val="FFFFFF"/>
                          </a:solidFill>
                          <a:highlight>
                            <a:srgbClr val="333333"/>
                          </a:highlight>
                          <a:latin typeface="Consolas"/>
                          <a:ea typeface="Consolas"/>
                          <a:cs typeface="Consolas"/>
                          <a:sym typeface="Consolas"/>
                        </a:rPr>
                        <a:t>k</a:t>
                      </a:r>
                      <a:r>
                        <a:rPr b="1" lang="en" sz="1800" u="none" cap="none" strike="noStrike">
                          <a:solidFill>
                            <a:srgbClr val="FFFFFF"/>
                          </a:solidFill>
                          <a:highlight>
                            <a:srgbClr val="333333"/>
                          </a:highlight>
                          <a:latin typeface="Consolas"/>
                          <a:ea typeface="Consolas"/>
                          <a:cs typeface="Consolas"/>
                          <a:sym typeface="Consolas"/>
                        </a:rPr>
                        <a:t>);</a:t>
                      </a:r>
                      <a:endParaRPr b="1" sz="1800" u="none" cap="none" strike="noStrike">
                        <a:latin typeface="Helvetica Neue"/>
                        <a:ea typeface="Helvetica Neue"/>
                        <a:cs typeface="Helvetica Neue"/>
                        <a:sym typeface="Helvetica Neue"/>
                      </a:endParaRPr>
                    </a:p>
                  </a:txBody>
                  <a:tcPr marT="63500" marB="63500" marR="63500" marL="63500">
                    <a:solidFill>
                      <a:srgbClr val="333333"/>
                    </a:solidFill>
                  </a:tcPr>
                </a:tc>
              </a:tr>
            </a:tbl>
          </a:graphicData>
        </a:graphic>
      </p:graphicFrame>
      <p:sp>
        <p:nvSpPr>
          <p:cNvPr id="91" name="Google Shape;91;p5"/>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1000"/>
                                        <p:tgtEl>
                                          <p:spTgt spid="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6" st="6"/>
                                            </p:txEl>
                                          </p:spTgt>
                                        </p:tgtEl>
                                        <p:attrNameLst>
                                          <p:attrName>style.visibility</p:attrName>
                                        </p:attrNameLst>
                                      </p:cBhvr>
                                      <p:to>
                                        <p:strVal val="visible"/>
                                      </p:to>
                                    </p:set>
                                    <p:animEffect filter="fade" transition="in">
                                      <p:cBhvr>
                                        <p:cTn dur="1000"/>
                                        <p:tgtEl>
                                          <p:spTgt spid="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7" st="7"/>
                                            </p:txEl>
                                          </p:spTgt>
                                        </p:tgtEl>
                                        <p:attrNameLst>
                                          <p:attrName>style.visibility</p:attrName>
                                        </p:attrNameLst>
                                      </p:cBhvr>
                                      <p:to>
                                        <p:strVal val="visible"/>
                                      </p:to>
                                    </p:set>
                                    <p:animEffect filter="fade" transition="in">
                                      <p:cBhvr>
                                        <p:cTn dur="1000"/>
                                        <p:tgtEl>
                                          <p:spTgt spid="8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DDL - CREATE TABLE - TIPOS DE DATOS</a:t>
            </a:r>
            <a:endParaRPr/>
          </a:p>
        </p:txBody>
      </p:sp>
      <p:sp>
        <p:nvSpPr>
          <p:cNvPr id="97" name="Google Shape;97;p6"/>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
        <p:nvSpPr>
          <p:cNvPr id="98" name="Google Shape;98;p6"/>
          <p:cNvSpPr txBox="1"/>
          <p:nvPr>
            <p:ph idx="1" type="body"/>
          </p:nvPr>
        </p:nvSpPr>
        <p:spPr>
          <a:xfrm>
            <a:off x="311700" y="863550"/>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Algunos tipos de datos estándar:</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char(n):</a:t>
            </a:r>
            <a:r>
              <a:rPr lang="en">
                <a:solidFill>
                  <a:schemeClr val="dk1"/>
                </a:solidFill>
              </a:rPr>
              <a:t>  String de tamaño fijo n.</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varchar(n): </a:t>
            </a:r>
            <a:r>
              <a:rPr lang="en">
                <a:solidFill>
                  <a:schemeClr val="dk1"/>
                </a:solidFill>
              </a:rPr>
              <a:t>String de tamaño variable, con largo maximo n.</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int:</a:t>
            </a:r>
            <a:r>
              <a:rPr lang="en">
                <a:solidFill>
                  <a:schemeClr val="dk1"/>
                </a:solidFill>
              </a:rPr>
              <a:t>  nros. entero (machine-dependent).</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numeric(p,d)</a:t>
            </a:r>
            <a:r>
              <a:rPr lang="en">
                <a:solidFill>
                  <a:schemeClr val="dk1"/>
                </a:solidFill>
              </a:rPr>
              <a:t>:  Nro de punto fijo, con precisión de p digitos y d decimales.</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double precision: </a:t>
            </a:r>
            <a:r>
              <a:rPr lang="en">
                <a:solidFill>
                  <a:schemeClr val="dk1"/>
                </a:solidFill>
              </a:rPr>
              <a:t>Nro. de punto flotante de doble precisión.</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json:</a:t>
            </a:r>
            <a:r>
              <a:rPr lang="en">
                <a:solidFill>
                  <a:schemeClr val="dk1"/>
                </a:solidFill>
              </a:rPr>
              <a:t> Objetos JSON </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date: </a:t>
            </a:r>
            <a:r>
              <a:rPr lang="en">
                <a:solidFill>
                  <a:schemeClr val="dk1"/>
                </a:solidFill>
              </a:rPr>
              <a:t>fechas sin componente de tiempo.</a:t>
            </a:r>
            <a:endParaRPr>
              <a:solidFill>
                <a:schemeClr val="dk1"/>
              </a:solidFill>
            </a:endParaRPr>
          </a:p>
          <a:p>
            <a:pPr indent="-317500" lvl="0" marL="457200" rtl="0" algn="l">
              <a:lnSpc>
                <a:spcPct val="100000"/>
              </a:lnSpc>
              <a:spcBef>
                <a:spcPts val="200"/>
              </a:spcBef>
              <a:spcAft>
                <a:spcPts val="0"/>
              </a:spcAft>
              <a:buClr>
                <a:schemeClr val="dk1"/>
              </a:buClr>
              <a:buSzPts val="1400"/>
              <a:buChar char="-"/>
            </a:pPr>
            <a:r>
              <a:rPr b="1" lang="en">
                <a:solidFill>
                  <a:schemeClr val="dk1"/>
                </a:solidFill>
              </a:rPr>
              <a:t>datetime:</a:t>
            </a:r>
            <a:r>
              <a:rPr lang="en">
                <a:solidFill>
                  <a:schemeClr val="dk1"/>
                </a:solidFill>
              </a:rPr>
              <a:t> fechas con componente de tiempo.</a:t>
            </a:r>
            <a:endParaRPr>
              <a:solidFill>
                <a:schemeClr val="dk1"/>
              </a:solidFill>
            </a:endParaRPr>
          </a:p>
          <a:p>
            <a:pPr indent="0" lvl="0" marL="0" rtl="0" algn="l">
              <a:lnSpc>
                <a:spcPct val="115000"/>
              </a:lnSpc>
              <a:spcBef>
                <a:spcPts val="0"/>
              </a:spcBef>
              <a:spcAft>
                <a:spcPts val="1600"/>
              </a:spcAft>
              <a:buSzPts val="1800"/>
              <a:buNone/>
            </a:pPr>
            <a:r>
              <a:t/>
            </a:r>
            <a:endParaRPr/>
          </a:p>
        </p:txBody>
      </p:sp>
      <p:sp>
        <p:nvSpPr>
          <p:cNvPr id="99" name="Google Shape;99;p6"/>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Recordar:</a:t>
            </a:r>
            <a:endParaRPr/>
          </a:p>
          <a:p>
            <a:pPr indent="-342900" lvl="0" marL="457200" rtl="0" algn="l">
              <a:lnSpc>
                <a:spcPct val="115000"/>
              </a:lnSpc>
              <a:spcBef>
                <a:spcPts val="1600"/>
              </a:spcBef>
              <a:spcAft>
                <a:spcPts val="0"/>
              </a:spcAft>
              <a:buSzPts val="1800"/>
              <a:buChar char="-"/>
            </a:pPr>
            <a:r>
              <a:rPr lang="en"/>
              <a:t>La implementación puede variar según el DBMS.</a:t>
            </a:r>
            <a:endParaRPr/>
          </a:p>
          <a:p>
            <a:pPr indent="-304800" lvl="1" marL="914400" rtl="0" algn="l">
              <a:lnSpc>
                <a:spcPct val="115000"/>
              </a:lnSpc>
              <a:spcBef>
                <a:spcPts val="0"/>
              </a:spcBef>
              <a:spcAft>
                <a:spcPts val="0"/>
              </a:spcAft>
              <a:buSzPts val="1200"/>
              <a:buChar char="-"/>
            </a:pPr>
            <a:r>
              <a:rPr lang="en" u="sng">
                <a:solidFill>
                  <a:schemeClr val="hlink"/>
                </a:solidFill>
                <a:hlinkClick r:id="rId3"/>
              </a:rPr>
              <a:t>http://bit.ly/2woWbLU</a:t>
            </a:r>
            <a:endParaRPr/>
          </a:p>
          <a:p>
            <a:pPr indent="-304800" lvl="1" marL="914400" rtl="0" algn="l">
              <a:lnSpc>
                <a:spcPct val="115000"/>
              </a:lnSpc>
              <a:spcBef>
                <a:spcPts val="0"/>
              </a:spcBef>
              <a:spcAft>
                <a:spcPts val="0"/>
              </a:spcAft>
              <a:buSzPts val="1200"/>
              <a:buChar char="-"/>
            </a:pPr>
            <a:r>
              <a:t/>
            </a:r>
            <a:endParaRPr/>
          </a:p>
          <a:p>
            <a:pPr indent="-342900" lvl="0" marL="457200" rtl="0" algn="l">
              <a:lnSpc>
                <a:spcPct val="115000"/>
              </a:lnSpc>
              <a:spcBef>
                <a:spcPts val="0"/>
              </a:spcBef>
              <a:spcAft>
                <a:spcPts val="0"/>
              </a:spcAft>
              <a:buSzPts val="1800"/>
              <a:buChar char="-"/>
            </a:pPr>
            <a:r>
              <a:rPr lang="en"/>
              <a:t>Cada DBMS agrega sus propios tipos de datos.</a:t>
            </a:r>
            <a:endParaRPr/>
          </a:p>
          <a:p>
            <a:pPr indent="-304800" lvl="1" marL="914400" rtl="0" algn="l">
              <a:lnSpc>
                <a:spcPct val="115000"/>
              </a:lnSpc>
              <a:spcBef>
                <a:spcPts val="0"/>
              </a:spcBef>
              <a:spcAft>
                <a:spcPts val="0"/>
              </a:spcAft>
              <a:buSzPts val="1200"/>
              <a:buChar char="-"/>
            </a:pPr>
            <a:r>
              <a:rPr lang="en" u="sng">
                <a:solidFill>
                  <a:schemeClr val="hlink"/>
                </a:solidFill>
                <a:hlinkClick r:id="rId4"/>
              </a:rPr>
              <a:t>MySQL Data Types</a:t>
            </a:r>
            <a:endParaRPr/>
          </a:p>
          <a:p>
            <a:pPr indent="-304800" lvl="1" marL="914400" rtl="0" algn="l">
              <a:lnSpc>
                <a:spcPct val="115000"/>
              </a:lnSpc>
              <a:spcBef>
                <a:spcPts val="0"/>
              </a:spcBef>
              <a:spcAft>
                <a:spcPts val="0"/>
              </a:spcAft>
              <a:buSzPts val="1200"/>
              <a:buChar char="-"/>
            </a:pPr>
            <a:r>
              <a:rPr lang="en" u="sng">
                <a:solidFill>
                  <a:schemeClr val="hlink"/>
                </a:solidFill>
                <a:hlinkClick r:id="rId5"/>
              </a:rPr>
              <a:t>PostgresSQL Data Types</a:t>
            </a:r>
            <a:endParaRPr/>
          </a:p>
          <a:p>
            <a:pPr indent="-342900" lvl="0" marL="457200" rtl="0" algn="l">
              <a:lnSpc>
                <a:spcPct val="115000"/>
              </a:lnSpc>
              <a:spcBef>
                <a:spcPts val="0"/>
              </a:spcBef>
              <a:spcAft>
                <a:spcPts val="0"/>
              </a:spcAft>
              <a:buClr>
                <a:srgbClr val="CC0000"/>
              </a:buClr>
              <a:buSzPts val="1800"/>
              <a:buChar char="-"/>
            </a:pPr>
            <a:r>
              <a:rPr b="1" lang="en">
                <a:solidFill>
                  <a:srgbClr val="CC0000"/>
                </a:solidFill>
              </a:rPr>
              <a:t>Siempre leer la documentación!!!!</a:t>
            </a:r>
            <a:endParaRPr b="1">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DDL - CREATE TABLE - RESTRICCIONES DE INTEGRIDAD (I)</a:t>
            </a:r>
            <a:endParaRPr/>
          </a:p>
        </p:txBody>
      </p:sp>
      <p:sp>
        <p:nvSpPr>
          <p:cNvPr id="105" name="Google Shape;105;p7"/>
          <p:cNvSpPr txBox="1"/>
          <p:nvPr>
            <p:ph idx="1" type="body"/>
          </p:nvPr>
        </p:nvSpPr>
        <p:spPr>
          <a:xfrm>
            <a:off x="311700" y="1538750"/>
            <a:ext cx="3999900" cy="274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1C232"/>
              </a:buClr>
              <a:buSzPts val="1400"/>
              <a:buChar char="-"/>
            </a:pPr>
            <a:r>
              <a:rPr b="1" lang="en">
                <a:solidFill>
                  <a:schemeClr val="dk1"/>
                </a:solidFill>
              </a:rPr>
              <a:t>PRIMARY KEY(col</a:t>
            </a:r>
            <a:r>
              <a:rPr b="1" baseline="-25000" lang="en">
                <a:solidFill>
                  <a:schemeClr val="dk1"/>
                </a:solidFill>
              </a:rPr>
              <a:t>1</a:t>
            </a:r>
            <a:r>
              <a:rPr b="1" lang="en">
                <a:solidFill>
                  <a:schemeClr val="dk1"/>
                </a:solidFill>
              </a:rPr>
              <a:t>, ...,col</a:t>
            </a:r>
            <a:r>
              <a:rPr b="1" baseline="-25000" lang="en">
                <a:solidFill>
                  <a:schemeClr val="dk1"/>
                </a:solidFill>
              </a:rPr>
              <a:t>n</a:t>
            </a:r>
            <a:r>
              <a:rPr b="1" lang="en">
                <a:solidFill>
                  <a:schemeClr val="dk1"/>
                </a:solidFill>
              </a:rPr>
              <a:t>)</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Define a las columnas col</a:t>
            </a:r>
            <a:r>
              <a:rPr baseline="-25000" lang="en">
                <a:solidFill>
                  <a:schemeClr val="dk1"/>
                </a:solidFill>
              </a:rPr>
              <a:t>i</a:t>
            </a:r>
            <a:r>
              <a:rPr lang="en">
                <a:solidFill>
                  <a:schemeClr val="dk1"/>
                </a:solidFill>
              </a:rPr>
              <a:t> como claves primarias (PK) de la tabla.</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Las PKs tienen que ser </a:t>
            </a:r>
            <a:r>
              <a:rPr b="1" lang="en">
                <a:solidFill>
                  <a:schemeClr val="dk1"/>
                </a:solidFill>
              </a:rPr>
              <a:t>únicas</a:t>
            </a:r>
            <a:r>
              <a:rPr lang="en">
                <a:solidFill>
                  <a:schemeClr val="dk1"/>
                </a:solidFill>
              </a:rPr>
              <a:t> y </a:t>
            </a:r>
            <a:r>
              <a:rPr b="1" lang="en">
                <a:solidFill>
                  <a:schemeClr val="dk1"/>
                </a:solidFill>
              </a:rPr>
              <a:t>no nulas.</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Las PKs no deberían cambiar nunca</a:t>
            </a:r>
            <a:endParaRPr>
              <a:solidFill>
                <a:schemeClr val="dk1"/>
              </a:solidFill>
            </a:endParaRPr>
          </a:p>
          <a:p>
            <a:pPr indent="-317500" lvl="0" marL="457200" rtl="0" algn="l">
              <a:lnSpc>
                <a:spcPct val="115000"/>
              </a:lnSpc>
              <a:spcBef>
                <a:spcPts val="0"/>
              </a:spcBef>
              <a:spcAft>
                <a:spcPts val="0"/>
              </a:spcAft>
              <a:buClr>
                <a:srgbClr val="F1C232"/>
              </a:buClr>
              <a:buSzPts val="1400"/>
              <a:buChar char="-"/>
            </a:pPr>
            <a:r>
              <a:rPr b="1" lang="en">
                <a:solidFill>
                  <a:schemeClr val="dk1"/>
                </a:solidFill>
              </a:rPr>
              <a:t>NOT NULL</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Indica que una columna no puede tener valores nulos.</a:t>
            </a:r>
            <a:endParaRPr>
              <a:solidFill>
                <a:schemeClr val="dk1"/>
              </a:solidFill>
            </a:endParaRPr>
          </a:p>
          <a:p>
            <a:pPr indent="-317500" lvl="0" marL="457200" rtl="0" algn="l">
              <a:lnSpc>
                <a:spcPct val="115000"/>
              </a:lnSpc>
              <a:spcBef>
                <a:spcPts val="0"/>
              </a:spcBef>
              <a:spcAft>
                <a:spcPts val="0"/>
              </a:spcAft>
              <a:buClr>
                <a:srgbClr val="F1C232"/>
              </a:buClr>
              <a:buSzPts val="1400"/>
              <a:buChar char="-"/>
            </a:pPr>
            <a:r>
              <a:rPr b="1" lang="en">
                <a:solidFill>
                  <a:schemeClr val="dk1"/>
                </a:solidFill>
              </a:rPr>
              <a:t>UNIQUE</a:t>
            </a:r>
            <a:endParaRPr b="1">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Indica que una columna no puede tener valores </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repetidos.</a:t>
            </a:r>
            <a:endParaRPr>
              <a:solidFill>
                <a:schemeClr val="dk1"/>
              </a:solidFill>
            </a:endParaRPr>
          </a:p>
        </p:txBody>
      </p:sp>
      <p:sp>
        <p:nvSpPr>
          <p:cNvPr id="106" name="Google Shape;106;p7"/>
          <p:cNvSpPr txBox="1"/>
          <p:nvPr>
            <p:ph idx="2" type="body"/>
          </p:nvPr>
        </p:nvSpPr>
        <p:spPr>
          <a:xfrm>
            <a:off x="4832400" y="1522975"/>
            <a:ext cx="3999900" cy="2741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1C232"/>
              </a:buClr>
              <a:buSzPts val="1800"/>
              <a:buChar char="-"/>
            </a:pPr>
            <a:r>
              <a:rPr b="1" lang="en">
                <a:solidFill>
                  <a:srgbClr val="CC0000"/>
                </a:solidFill>
              </a:rPr>
              <a:t>PRIMARY KEY ≈ UNIQUE NOT NULL</a:t>
            </a:r>
            <a:endParaRPr b="1">
              <a:solidFill>
                <a:srgbClr val="CC0000"/>
              </a:solidFill>
            </a:endParaRPr>
          </a:p>
          <a:p>
            <a:pPr indent="-342900" lvl="0" marL="457200" rtl="0" algn="l">
              <a:lnSpc>
                <a:spcPct val="115000"/>
              </a:lnSpc>
              <a:spcBef>
                <a:spcPts val="0"/>
              </a:spcBef>
              <a:spcAft>
                <a:spcPts val="0"/>
              </a:spcAft>
              <a:buClr>
                <a:srgbClr val="F1C232"/>
              </a:buClr>
              <a:buSzPts val="1800"/>
              <a:buChar char="-"/>
            </a:pPr>
            <a:r>
              <a:rPr lang="en"/>
              <a:t>Se recomienda que el PK sea “pequeño”.</a:t>
            </a:r>
            <a:endParaRPr/>
          </a:p>
          <a:p>
            <a:pPr indent="-342900" lvl="0" marL="457200" rtl="0" algn="l">
              <a:lnSpc>
                <a:spcPct val="115000"/>
              </a:lnSpc>
              <a:spcBef>
                <a:spcPts val="0"/>
              </a:spcBef>
              <a:spcAft>
                <a:spcPts val="0"/>
              </a:spcAft>
              <a:buClr>
                <a:srgbClr val="F1C232"/>
              </a:buClr>
              <a:buSzPts val="1800"/>
              <a:buChar char="-"/>
            </a:pPr>
            <a:r>
              <a:rPr lang="en">
                <a:solidFill>
                  <a:schemeClr val="dk1"/>
                </a:solidFill>
              </a:rPr>
              <a:t>Generación automática de IDs:</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MySQL: </a:t>
            </a:r>
            <a:r>
              <a:rPr b="1" lang="en" u="sng">
                <a:solidFill>
                  <a:schemeClr val="hlink"/>
                </a:solidFill>
                <a:hlinkClick r:id="rId3"/>
              </a:rPr>
              <a:t>AUTO_INCREMENT</a:t>
            </a:r>
            <a:r>
              <a:rPr lang="en"/>
              <a:t> attribute</a:t>
            </a:r>
            <a:endParaRPr/>
          </a:p>
          <a:p>
            <a:pPr indent="-304800" lvl="1" marL="914400" rtl="0" algn="l">
              <a:lnSpc>
                <a:spcPct val="115000"/>
              </a:lnSpc>
              <a:spcBef>
                <a:spcPts val="0"/>
              </a:spcBef>
              <a:spcAft>
                <a:spcPts val="0"/>
              </a:spcAft>
              <a:buSzPts val="1200"/>
              <a:buChar char="-"/>
            </a:pPr>
            <a:r>
              <a:rPr lang="en"/>
              <a:t>PostgreSQL(&lt;10): </a:t>
            </a:r>
            <a:r>
              <a:rPr b="1" lang="en" u="sng">
                <a:solidFill>
                  <a:schemeClr val="hlink"/>
                </a:solidFill>
                <a:hlinkClick r:id="rId4"/>
              </a:rPr>
              <a:t>SERIAL</a:t>
            </a:r>
            <a:r>
              <a:rPr lang="en"/>
              <a:t> data type</a:t>
            </a:r>
            <a:endParaRPr/>
          </a:p>
          <a:p>
            <a:pPr indent="-304800" lvl="1" marL="914400" rtl="0" algn="l">
              <a:lnSpc>
                <a:spcPct val="115000"/>
              </a:lnSpc>
              <a:spcBef>
                <a:spcPts val="0"/>
              </a:spcBef>
              <a:spcAft>
                <a:spcPts val="0"/>
              </a:spcAft>
              <a:buSzPts val="1200"/>
              <a:buChar char="-"/>
            </a:pPr>
            <a:r>
              <a:rPr lang="en"/>
              <a:t>PostgreSQL(10): </a:t>
            </a:r>
            <a:r>
              <a:rPr b="1" lang="en" u="sng">
                <a:solidFill>
                  <a:schemeClr val="hlink"/>
                </a:solidFill>
                <a:hlinkClick r:id="rId5"/>
              </a:rPr>
              <a:t>IDENTITY</a:t>
            </a:r>
            <a:r>
              <a:rPr b="1" lang="en"/>
              <a:t> </a:t>
            </a:r>
            <a:r>
              <a:rPr lang="en"/>
              <a:t>columns</a:t>
            </a:r>
            <a:endParaRPr/>
          </a:p>
        </p:txBody>
      </p:sp>
      <p:sp>
        <p:nvSpPr>
          <p:cNvPr id="107" name="Google Shape;107;p7"/>
          <p:cNvSpPr txBox="1"/>
          <p:nvPr>
            <p:ph idx="1" type="body"/>
          </p:nvPr>
        </p:nvSpPr>
        <p:spPr>
          <a:xfrm>
            <a:off x="311700" y="926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b="1" lang="en">
                <a:solidFill>
                  <a:srgbClr val="6AA84F"/>
                </a:solidFill>
              </a:rPr>
              <a:t>Sirven para asegurar la consistencia de los datos en la base de datos.</a:t>
            </a:r>
            <a:endParaRPr b="1">
              <a:solidFill>
                <a:srgbClr val="6AA84F"/>
              </a:solidFill>
            </a:endParaRPr>
          </a:p>
          <a:p>
            <a:pPr indent="0" lvl="0" marL="0" rtl="0" algn="ctr">
              <a:lnSpc>
                <a:spcPct val="115000"/>
              </a:lnSpc>
              <a:spcBef>
                <a:spcPts val="1600"/>
              </a:spcBef>
              <a:spcAft>
                <a:spcPts val="0"/>
              </a:spcAft>
              <a:buSzPts val="1800"/>
              <a:buNone/>
            </a:pPr>
            <a:r>
              <a:t/>
            </a:r>
            <a:endParaRPr b="1">
              <a:solidFill>
                <a:srgbClr val="6AA84F"/>
              </a:solidFill>
            </a:endParaRPr>
          </a:p>
          <a:p>
            <a:pPr indent="0" lvl="0" marL="0" rtl="0" algn="ctr">
              <a:lnSpc>
                <a:spcPct val="115000"/>
              </a:lnSpc>
              <a:spcBef>
                <a:spcPts val="1600"/>
              </a:spcBef>
              <a:spcAft>
                <a:spcPts val="1600"/>
              </a:spcAft>
              <a:buSzPts val="1800"/>
              <a:buNone/>
            </a:pPr>
            <a:r>
              <a:t/>
            </a:r>
            <a:endParaRPr b="1">
              <a:solidFill>
                <a:srgbClr val="6AA84F"/>
              </a:solidFill>
            </a:endParaRPr>
          </a:p>
        </p:txBody>
      </p:sp>
      <p:sp>
        <p:nvSpPr>
          <p:cNvPr id="108" name="Google Shape;108;p7"/>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11700" y="140225"/>
            <a:ext cx="8605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DDL - CREATE TABLE - RESTRICCIONES DE INTEGRIDAD (II)</a:t>
            </a:r>
            <a:endParaRPr/>
          </a:p>
        </p:txBody>
      </p:sp>
      <p:sp>
        <p:nvSpPr>
          <p:cNvPr id="114" name="Google Shape;114;p8"/>
          <p:cNvSpPr txBox="1"/>
          <p:nvPr>
            <p:ph idx="1" type="body"/>
          </p:nvPr>
        </p:nvSpPr>
        <p:spPr>
          <a:xfrm>
            <a:off x="311700" y="863550"/>
            <a:ext cx="44433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1C232"/>
              </a:buClr>
              <a:buSzPts val="1600"/>
              <a:buChar char="-"/>
            </a:pPr>
            <a:r>
              <a:rPr b="1" lang="en" sz="1600">
                <a:solidFill>
                  <a:schemeClr val="dk1"/>
                </a:solidFill>
              </a:rPr>
              <a:t>FOREING KEY (col</a:t>
            </a:r>
            <a:r>
              <a:rPr b="1" baseline="-25000" lang="en" sz="1600">
                <a:solidFill>
                  <a:schemeClr val="dk1"/>
                </a:solidFill>
              </a:rPr>
              <a:t>1</a:t>
            </a:r>
            <a:r>
              <a:rPr b="1" lang="en" sz="1600">
                <a:solidFill>
                  <a:schemeClr val="dk1"/>
                </a:solidFill>
              </a:rPr>
              <a:t>, ...,col</a:t>
            </a:r>
            <a:r>
              <a:rPr b="1" baseline="-25000" lang="en" sz="1600">
                <a:solidFill>
                  <a:schemeClr val="dk1"/>
                </a:solidFill>
              </a:rPr>
              <a:t>n</a:t>
            </a:r>
            <a:r>
              <a:rPr b="1" lang="en" sz="1600">
                <a:solidFill>
                  <a:schemeClr val="dk1"/>
                </a:solidFill>
              </a:rPr>
              <a:t>) REFERENCES T [ON DELETE option] [ON UPDATE option]:</a:t>
            </a:r>
            <a:endParaRPr b="1" sz="1600">
              <a:solidFill>
                <a:schemeClr val="dk1"/>
              </a:solidFill>
            </a:endParaRPr>
          </a:p>
          <a:p>
            <a:pPr indent="-317500" lvl="1" marL="914400" marR="0" rtl="0" algn="l">
              <a:lnSpc>
                <a:spcPct val="115000"/>
              </a:lnSpc>
              <a:spcBef>
                <a:spcPts val="0"/>
              </a:spcBef>
              <a:spcAft>
                <a:spcPts val="0"/>
              </a:spcAft>
              <a:buClr>
                <a:schemeClr val="dk1"/>
              </a:buClr>
              <a:buSzPts val="1400"/>
              <a:buFont typeface="Oswald"/>
              <a:buChar char="-"/>
            </a:pPr>
            <a:r>
              <a:rPr lang="en">
                <a:solidFill>
                  <a:schemeClr val="dk1"/>
                </a:solidFill>
              </a:rPr>
              <a:t>Indica que los valores de las columnas col</a:t>
            </a:r>
            <a:r>
              <a:rPr baseline="-25000" lang="en">
                <a:solidFill>
                  <a:schemeClr val="dk1"/>
                </a:solidFill>
              </a:rPr>
              <a:t>1</a:t>
            </a:r>
            <a:r>
              <a:rPr lang="en">
                <a:solidFill>
                  <a:schemeClr val="dk1"/>
                </a:solidFill>
              </a:rPr>
              <a:t>,...,col</a:t>
            </a:r>
            <a:r>
              <a:rPr baseline="-25000" lang="en">
                <a:solidFill>
                  <a:schemeClr val="dk1"/>
                </a:solidFill>
              </a:rPr>
              <a:t>n </a:t>
            </a:r>
            <a:r>
              <a:rPr lang="en">
                <a:solidFill>
                  <a:schemeClr val="dk1"/>
                </a:solidFill>
              </a:rPr>
              <a:t> deben corresponderse con los valores de las claves primarias de la tabla T.</a:t>
            </a:r>
            <a:endParaRPr>
              <a:solidFill>
                <a:schemeClr val="dk1"/>
              </a:solidFill>
            </a:endParaRPr>
          </a:p>
          <a:p>
            <a:pPr indent="-304800" lvl="1" marL="914400" marR="0" rtl="0" algn="l">
              <a:lnSpc>
                <a:spcPct val="115000"/>
              </a:lnSpc>
              <a:spcBef>
                <a:spcPts val="0"/>
              </a:spcBef>
              <a:spcAft>
                <a:spcPts val="0"/>
              </a:spcAft>
              <a:buClr>
                <a:schemeClr val="dk1"/>
              </a:buClr>
              <a:buSzPts val="1200"/>
              <a:buChar char="-"/>
            </a:pPr>
            <a:r>
              <a:rPr lang="en">
                <a:solidFill>
                  <a:schemeClr val="dk1"/>
                </a:solidFill>
              </a:rPr>
              <a:t>Si la restricción es violada, </a:t>
            </a:r>
            <a:r>
              <a:rPr b="1" lang="en">
                <a:solidFill>
                  <a:schemeClr val="dk1"/>
                </a:solidFill>
              </a:rPr>
              <a:t>ON DELETE | ON UPDATE </a:t>
            </a:r>
            <a:r>
              <a:rPr lang="en">
                <a:solidFill>
                  <a:schemeClr val="dk1"/>
                </a:solidFill>
              </a:rPr>
              <a:t>establecen como actuar.</a:t>
            </a:r>
            <a:endParaRPr>
              <a:solidFill>
                <a:schemeClr val="dk1"/>
              </a:solidFill>
            </a:endParaRPr>
          </a:p>
          <a:p>
            <a:pPr indent="-304800" lvl="1" marL="914400" marR="0" rtl="0" algn="l">
              <a:lnSpc>
                <a:spcPct val="115000"/>
              </a:lnSpc>
              <a:spcBef>
                <a:spcPts val="0"/>
              </a:spcBef>
              <a:spcAft>
                <a:spcPts val="0"/>
              </a:spcAft>
              <a:buClr>
                <a:schemeClr val="dk1"/>
              </a:buClr>
              <a:buSzPts val="1200"/>
              <a:buChar char="-"/>
            </a:pPr>
            <a:r>
              <a:rPr b="1" lang="en">
                <a:solidFill>
                  <a:schemeClr val="dk1"/>
                </a:solidFill>
              </a:rPr>
              <a:t>option: CASCADE | SET NULL | SET DEFAULT</a:t>
            </a:r>
            <a:endParaRPr>
              <a:solidFill>
                <a:schemeClr val="dk1"/>
              </a:solidFill>
            </a:endParaRPr>
          </a:p>
          <a:p>
            <a:pPr indent="-317500" lvl="0" marL="457200" rtl="0" algn="l">
              <a:lnSpc>
                <a:spcPct val="115000"/>
              </a:lnSpc>
              <a:spcBef>
                <a:spcPts val="1000"/>
              </a:spcBef>
              <a:spcAft>
                <a:spcPts val="0"/>
              </a:spcAft>
              <a:buClr>
                <a:srgbClr val="F1C232"/>
              </a:buClr>
              <a:buSzPts val="1400"/>
              <a:buChar char="-"/>
            </a:pPr>
            <a:r>
              <a:rPr b="1" lang="en">
                <a:solidFill>
                  <a:schemeClr val="dk1"/>
                </a:solidFill>
              </a:rPr>
              <a:t>CHECK (condition):</a:t>
            </a:r>
            <a:endParaRPr b="1">
              <a:solidFill>
                <a:schemeClr val="dk1"/>
              </a:solidFill>
            </a:endParaRPr>
          </a:p>
          <a:p>
            <a:pPr indent="-304800" lvl="1" marL="914400" rtl="0" algn="l">
              <a:lnSpc>
                <a:spcPct val="115000"/>
              </a:lnSpc>
              <a:spcBef>
                <a:spcPts val="1600"/>
              </a:spcBef>
              <a:spcAft>
                <a:spcPts val="0"/>
              </a:spcAft>
              <a:buClr>
                <a:schemeClr val="dk1"/>
              </a:buClr>
              <a:buSzPts val="1200"/>
              <a:buChar char="-"/>
            </a:pPr>
            <a:r>
              <a:rPr lang="en">
                <a:solidFill>
                  <a:schemeClr val="dk1"/>
                </a:solidFill>
              </a:rPr>
              <a:t>Indica que el predicado condition debe ser verdadero para toda fila en la tabla.</a:t>
            </a:r>
            <a:endParaRPr>
              <a:solidFill>
                <a:schemeClr val="dk1"/>
              </a:solidFill>
            </a:endParaRPr>
          </a:p>
          <a:p>
            <a:pPr indent="-304800" lvl="1" marL="914400" rtl="0" algn="l">
              <a:lnSpc>
                <a:spcPct val="115000"/>
              </a:lnSpc>
              <a:spcBef>
                <a:spcPts val="0"/>
              </a:spcBef>
              <a:spcAft>
                <a:spcPts val="0"/>
              </a:spcAft>
              <a:buClr>
                <a:schemeClr val="dk1"/>
              </a:buClr>
              <a:buSzPts val="1200"/>
              <a:buChar char="-"/>
            </a:pPr>
            <a:r>
              <a:rPr lang="en">
                <a:solidFill>
                  <a:schemeClr val="dk1"/>
                </a:solidFill>
              </a:rPr>
              <a:t>Según el estándar, </a:t>
            </a:r>
            <a:r>
              <a:rPr b="1" lang="en">
                <a:solidFill>
                  <a:schemeClr val="dk1"/>
                </a:solidFill>
              </a:rPr>
              <a:t>condition</a:t>
            </a:r>
            <a:r>
              <a:rPr lang="en">
                <a:solidFill>
                  <a:schemeClr val="dk1"/>
                </a:solidFill>
              </a:rPr>
              <a:t> puede ser una subquery. </a:t>
            </a:r>
            <a:endParaRPr>
              <a:solidFill>
                <a:schemeClr val="dk1"/>
              </a:solidFill>
            </a:endParaRPr>
          </a:p>
        </p:txBody>
      </p:sp>
      <p:sp>
        <p:nvSpPr>
          <p:cNvPr id="115" name="Google Shape;115;p8"/>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1C232"/>
              </a:buClr>
              <a:buSzPts val="1800"/>
              <a:buChar char="-"/>
            </a:pPr>
            <a:r>
              <a:rPr b="1" lang="en"/>
              <a:t>FOREING KEY</a:t>
            </a:r>
            <a:r>
              <a:rPr lang="en"/>
              <a:t> es una version mas especifica de </a:t>
            </a:r>
            <a:r>
              <a:rPr b="1" lang="en">
                <a:solidFill>
                  <a:srgbClr val="CC0000"/>
                </a:solidFill>
              </a:rPr>
              <a:t>integridad referencial.</a:t>
            </a:r>
            <a:endParaRPr b="1">
              <a:solidFill>
                <a:srgbClr val="CC0000"/>
              </a:solidFill>
            </a:endParaRPr>
          </a:p>
          <a:p>
            <a:pPr indent="-342900" lvl="0" marL="457200" rtl="0" algn="l">
              <a:lnSpc>
                <a:spcPct val="115000"/>
              </a:lnSpc>
              <a:spcBef>
                <a:spcPts val="1000"/>
              </a:spcBef>
              <a:spcAft>
                <a:spcPts val="0"/>
              </a:spcAft>
              <a:buClr>
                <a:srgbClr val="F1C232"/>
              </a:buClr>
              <a:buSzPts val="1800"/>
              <a:buChar char="-"/>
            </a:pPr>
            <a:r>
              <a:rPr lang="en"/>
              <a:t>En una cadena de dependencias FOREING KEY, una modificación en una punta se puede propagar.</a:t>
            </a:r>
            <a:endParaRPr/>
          </a:p>
          <a:p>
            <a:pPr indent="-342900" lvl="0" marL="457200" rtl="0" algn="l">
              <a:lnSpc>
                <a:spcPct val="115000"/>
              </a:lnSpc>
              <a:spcBef>
                <a:spcPts val="1600"/>
              </a:spcBef>
              <a:spcAft>
                <a:spcPts val="0"/>
              </a:spcAft>
              <a:buClr>
                <a:srgbClr val="F1C232"/>
              </a:buClr>
              <a:buSzPts val="1800"/>
              <a:buChar char="-"/>
            </a:pPr>
            <a:r>
              <a:rPr b="1" lang="en"/>
              <a:t>CHECK </a:t>
            </a:r>
            <a:r>
              <a:rPr lang="en"/>
              <a:t>es ignorado por MySQL.</a:t>
            </a:r>
            <a:endParaRPr/>
          </a:p>
          <a:p>
            <a:pPr indent="-342900" lvl="0" marL="457200" rtl="0" algn="l">
              <a:lnSpc>
                <a:spcPct val="115000"/>
              </a:lnSpc>
              <a:spcBef>
                <a:spcPts val="1000"/>
              </a:spcBef>
              <a:spcAft>
                <a:spcPts val="0"/>
              </a:spcAft>
              <a:buClr>
                <a:srgbClr val="F1C232"/>
              </a:buClr>
              <a:buSzPts val="1800"/>
              <a:buChar char="-"/>
            </a:pPr>
            <a:r>
              <a:rPr b="1" lang="en"/>
              <a:t>CHECK</a:t>
            </a:r>
            <a:r>
              <a:rPr lang="en"/>
              <a:t> es soportado por PostgreSQL </a:t>
            </a:r>
            <a:endParaRPr/>
          </a:p>
          <a:p>
            <a:pPr indent="-304800" lvl="1" marL="914400" rtl="0" algn="l">
              <a:lnSpc>
                <a:spcPct val="115000"/>
              </a:lnSpc>
              <a:spcBef>
                <a:spcPts val="0"/>
              </a:spcBef>
              <a:spcAft>
                <a:spcPts val="0"/>
              </a:spcAft>
              <a:buSzPts val="1200"/>
              <a:buChar char="-"/>
            </a:pPr>
            <a:r>
              <a:rPr lang="en"/>
              <a:t>No soporta subqueries arbitrarias.</a:t>
            </a:r>
            <a:endParaRPr/>
          </a:p>
        </p:txBody>
      </p:sp>
      <p:sp>
        <p:nvSpPr>
          <p:cNvPr id="116" name="Google Shape;116;p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DDL/DML - ACTUALIZACIÓN DE TABLAS</a:t>
            </a:r>
            <a:endParaRPr/>
          </a:p>
        </p:txBody>
      </p:sp>
      <p:sp>
        <p:nvSpPr>
          <p:cNvPr id="122" name="Google Shape;122;p9"/>
          <p:cNvSpPr txBox="1"/>
          <p:nvPr>
            <p:ph idx="1" type="body"/>
          </p:nvPr>
        </p:nvSpPr>
        <p:spPr>
          <a:xfrm>
            <a:off x="464100" y="847675"/>
            <a:ext cx="3999900" cy="3870600"/>
          </a:xfrm>
          <a:prstGeom prst="rect">
            <a:avLst/>
          </a:prstGeom>
          <a:solidFill>
            <a:srgbClr val="33333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rgbClr val="FCC28C"/>
                </a:solidFill>
                <a:highlight>
                  <a:srgbClr val="333333"/>
                </a:highlight>
                <a:latin typeface="Consolas"/>
                <a:ea typeface="Consolas"/>
                <a:cs typeface="Consolas"/>
                <a:sym typeface="Consolas"/>
              </a:rPr>
              <a:t>DROP</a:t>
            </a:r>
            <a:r>
              <a:rPr b="1" lang="en" sz="1400">
                <a:solidFill>
                  <a:schemeClr val="lt1"/>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TABLE</a:t>
            </a:r>
            <a:r>
              <a:rPr b="1" lang="en" sz="1400">
                <a:solidFill>
                  <a:schemeClr val="lt1"/>
                </a:solidFill>
                <a:highlight>
                  <a:srgbClr val="333333"/>
                </a:highlight>
                <a:latin typeface="Consolas"/>
                <a:ea typeface="Consolas"/>
                <a:cs typeface="Consolas"/>
                <a:sym typeface="Consolas"/>
              </a:rPr>
              <a:t> table_name;</a:t>
            </a:r>
            <a:endParaRPr b="1" sz="14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b="1" sz="14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SzPts val="1800"/>
              <a:buNone/>
            </a:pPr>
            <a:r>
              <a:rPr b="1" lang="en" sz="1400">
                <a:solidFill>
                  <a:srgbClr val="FCC28C"/>
                </a:solidFill>
                <a:highlight>
                  <a:srgbClr val="333333"/>
                </a:highlight>
                <a:latin typeface="Consolas"/>
                <a:ea typeface="Consolas"/>
                <a:cs typeface="Consolas"/>
                <a:sym typeface="Consolas"/>
              </a:rPr>
              <a:t>ALTER TABLE </a:t>
            </a:r>
            <a:r>
              <a:rPr b="1" lang="en" sz="1400">
                <a:solidFill>
                  <a:schemeClr val="lt1"/>
                </a:solidFill>
                <a:highlight>
                  <a:srgbClr val="333333"/>
                </a:highlight>
                <a:latin typeface="Consolas"/>
                <a:ea typeface="Consolas"/>
                <a:cs typeface="Consolas"/>
                <a:sym typeface="Consolas"/>
              </a:rPr>
              <a:t>table_name</a:t>
            </a:r>
            <a:r>
              <a:rPr b="1" lang="en" sz="1400">
                <a:solidFill>
                  <a:srgbClr val="FCC28C"/>
                </a:solidFill>
                <a:highlight>
                  <a:srgbClr val="333333"/>
                </a:highlight>
                <a:latin typeface="Consolas"/>
                <a:ea typeface="Consolas"/>
                <a:cs typeface="Consolas"/>
                <a:sym typeface="Consolas"/>
              </a:rPr>
              <a:t> </a:t>
            </a:r>
            <a:endParaRPr b="1" sz="1400">
              <a:solidFill>
                <a:srgbClr val="FCC28C"/>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sz="1400">
                <a:solidFill>
                  <a:srgbClr val="FCC28C"/>
                </a:solidFill>
                <a:highlight>
                  <a:srgbClr val="333333"/>
                </a:highlight>
                <a:latin typeface="Consolas"/>
                <a:ea typeface="Consolas"/>
                <a:cs typeface="Consolas"/>
                <a:sym typeface="Consolas"/>
              </a:rPr>
              <a:t>ADD COLUMN</a:t>
            </a:r>
            <a:r>
              <a:rPr b="1" lang="en" sz="1400">
                <a:solidFill>
                  <a:schemeClr val="lt1"/>
                </a:solidFill>
                <a:highlight>
                  <a:srgbClr val="333333"/>
                </a:highlight>
                <a:latin typeface="Consolas"/>
                <a:ea typeface="Consolas"/>
                <a:cs typeface="Consolas"/>
                <a:sym typeface="Consolas"/>
              </a:rPr>
              <a:t> col</a:t>
            </a:r>
            <a:r>
              <a:rPr b="1" baseline="-25000" lang="en" sz="1400">
                <a:solidFill>
                  <a:schemeClr val="lt1"/>
                </a:solidFill>
                <a:highlight>
                  <a:srgbClr val="333333"/>
                </a:highlight>
                <a:latin typeface="Consolas"/>
                <a:ea typeface="Consolas"/>
                <a:cs typeface="Consolas"/>
                <a:sym typeface="Consolas"/>
              </a:rPr>
              <a:t>1</a:t>
            </a:r>
            <a:r>
              <a:rPr b="1" lang="en" sz="1400">
                <a:solidFill>
                  <a:schemeClr val="lt1"/>
                </a:solidFill>
                <a:highlight>
                  <a:srgbClr val="333333"/>
                </a:highlight>
                <a:latin typeface="Consolas"/>
                <a:ea typeface="Consolas"/>
                <a:cs typeface="Consolas"/>
                <a:sym typeface="Consolas"/>
              </a:rPr>
              <a:t> type</a:t>
            </a:r>
            <a:r>
              <a:rPr b="1" baseline="-25000" lang="en" sz="1400">
                <a:solidFill>
                  <a:schemeClr val="lt1"/>
                </a:solidFill>
                <a:highlight>
                  <a:srgbClr val="333333"/>
                </a:highlight>
                <a:latin typeface="Consolas"/>
                <a:ea typeface="Consolas"/>
                <a:cs typeface="Consolas"/>
                <a:sym typeface="Consolas"/>
              </a:rPr>
              <a:t>1</a:t>
            </a:r>
            <a:r>
              <a:rPr b="1" lang="en" sz="1400">
                <a:solidFill>
                  <a:schemeClr val="lt1"/>
                </a:solidFill>
                <a:highlight>
                  <a:srgbClr val="333333"/>
                </a:highlight>
                <a:latin typeface="Consolas"/>
                <a:ea typeface="Consolas"/>
                <a:cs typeface="Consolas"/>
                <a:sym typeface="Consolas"/>
              </a:rPr>
              <a:t>;</a:t>
            </a:r>
            <a:endParaRPr b="1" sz="14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b="1" sz="1400">
              <a:solidFill>
                <a:srgbClr val="FCC28C"/>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SzPts val="1800"/>
              <a:buNone/>
            </a:pPr>
            <a:r>
              <a:rPr b="1" lang="en" sz="1400">
                <a:solidFill>
                  <a:srgbClr val="FCC28C"/>
                </a:solidFill>
                <a:highlight>
                  <a:srgbClr val="333333"/>
                </a:highlight>
                <a:latin typeface="Consolas"/>
                <a:ea typeface="Consolas"/>
                <a:cs typeface="Consolas"/>
                <a:sym typeface="Consolas"/>
              </a:rPr>
              <a:t>ALTER TABLE </a:t>
            </a:r>
            <a:r>
              <a:rPr b="1" lang="en" sz="1400">
                <a:solidFill>
                  <a:schemeClr val="lt1"/>
                </a:solidFill>
                <a:highlight>
                  <a:srgbClr val="333333"/>
                </a:highlight>
                <a:latin typeface="Consolas"/>
                <a:ea typeface="Consolas"/>
                <a:cs typeface="Consolas"/>
                <a:sym typeface="Consolas"/>
              </a:rPr>
              <a:t>table_name</a:t>
            </a:r>
            <a:r>
              <a:rPr b="1" lang="en" sz="1400">
                <a:solidFill>
                  <a:srgbClr val="FCC28C"/>
                </a:solidFill>
                <a:highlight>
                  <a:srgbClr val="333333"/>
                </a:highlight>
                <a:latin typeface="Consolas"/>
                <a:ea typeface="Consolas"/>
                <a:cs typeface="Consolas"/>
                <a:sym typeface="Consolas"/>
              </a:rPr>
              <a:t> </a:t>
            </a:r>
            <a:endParaRPr b="1" sz="1400">
              <a:solidFill>
                <a:srgbClr val="FCC28C"/>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SzPts val="1800"/>
              <a:buNone/>
            </a:pPr>
            <a:r>
              <a:rPr b="1" lang="en" sz="1400">
                <a:solidFill>
                  <a:srgbClr val="FCC28C"/>
                </a:solidFill>
                <a:highlight>
                  <a:srgbClr val="333333"/>
                </a:highlight>
                <a:latin typeface="Consolas"/>
                <a:ea typeface="Consolas"/>
                <a:cs typeface="Consolas"/>
                <a:sym typeface="Consolas"/>
              </a:rPr>
              <a:t>DROP COLUMN</a:t>
            </a:r>
            <a:r>
              <a:rPr b="1" lang="en" sz="1400">
                <a:solidFill>
                  <a:schemeClr val="lt1"/>
                </a:solidFill>
                <a:highlight>
                  <a:srgbClr val="333333"/>
                </a:highlight>
                <a:latin typeface="Consolas"/>
                <a:ea typeface="Consolas"/>
                <a:cs typeface="Consolas"/>
                <a:sym typeface="Consolas"/>
              </a:rPr>
              <a:t> col</a:t>
            </a:r>
            <a:r>
              <a:rPr b="1" baseline="-25000" lang="en" sz="1400">
                <a:solidFill>
                  <a:schemeClr val="lt1"/>
                </a:solidFill>
                <a:highlight>
                  <a:srgbClr val="333333"/>
                </a:highlight>
                <a:latin typeface="Consolas"/>
                <a:ea typeface="Consolas"/>
                <a:cs typeface="Consolas"/>
                <a:sym typeface="Consolas"/>
              </a:rPr>
              <a:t>1</a:t>
            </a:r>
            <a:r>
              <a:rPr b="1" lang="en" sz="1400">
                <a:solidFill>
                  <a:schemeClr val="lt1"/>
                </a:solidFill>
                <a:highlight>
                  <a:srgbClr val="333333"/>
                </a:highlight>
                <a:latin typeface="Consolas"/>
                <a:ea typeface="Consolas"/>
                <a:cs typeface="Consolas"/>
                <a:sym typeface="Consolas"/>
              </a:rPr>
              <a:t>;</a:t>
            </a:r>
            <a:endParaRPr b="1" sz="14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b="1" sz="14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SzPts val="1800"/>
              <a:buNone/>
            </a:pPr>
            <a:r>
              <a:rPr b="1" lang="en" sz="1400">
                <a:solidFill>
                  <a:srgbClr val="FCC28C"/>
                </a:solidFill>
                <a:highlight>
                  <a:srgbClr val="333333"/>
                </a:highlight>
                <a:latin typeface="Consolas"/>
                <a:ea typeface="Consolas"/>
                <a:cs typeface="Consolas"/>
                <a:sym typeface="Consolas"/>
              </a:rPr>
              <a:t>INSERT</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INTO</a:t>
            </a:r>
            <a:r>
              <a:rPr b="1" lang="en" sz="1400">
                <a:solidFill>
                  <a:srgbClr val="FFFFFF"/>
                </a:solidFill>
                <a:highlight>
                  <a:srgbClr val="333333"/>
                </a:highlight>
                <a:latin typeface="Consolas"/>
                <a:ea typeface="Consolas"/>
                <a:cs typeface="Consolas"/>
                <a:sym typeface="Consolas"/>
              </a:rPr>
              <a:t> table_name (col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,...,col</a:t>
            </a:r>
            <a:r>
              <a:rPr b="1" baseline="-25000" lang="en" sz="1400">
                <a:solidFill>
                  <a:srgbClr val="FFFFFF"/>
                </a:solidFill>
                <a:highlight>
                  <a:srgbClr val="333333"/>
                </a:highlight>
                <a:latin typeface="Consolas"/>
                <a:ea typeface="Consolas"/>
                <a:cs typeface="Consolas"/>
                <a:sym typeface="Consolas"/>
              </a:rPr>
              <a:t>n</a:t>
            </a:r>
            <a:r>
              <a:rPr b="1" lang="en" sz="1400">
                <a:solidFill>
                  <a:srgbClr val="FFFFFF"/>
                </a:solidFill>
                <a:highlight>
                  <a:srgbClr val="333333"/>
                </a:highlight>
                <a:latin typeface="Consolas"/>
                <a:ea typeface="Consolas"/>
                <a:cs typeface="Consolas"/>
                <a:sym typeface="Consolas"/>
              </a:rPr>
              <a:t>) </a:t>
            </a:r>
            <a:endParaRPr b="1" sz="14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SzPts val="1800"/>
              <a:buNone/>
            </a:pPr>
            <a:r>
              <a:rPr b="1" lang="en" sz="1400">
                <a:solidFill>
                  <a:srgbClr val="FCC28C"/>
                </a:solidFill>
                <a:highlight>
                  <a:srgbClr val="333333"/>
                </a:highlight>
                <a:latin typeface="Consolas"/>
                <a:ea typeface="Consolas"/>
                <a:cs typeface="Consolas"/>
                <a:sym typeface="Consolas"/>
              </a:rPr>
              <a:t>VALUES</a:t>
            </a:r>
            <a:r>
              <a:rPr b="1" lang="en" sz="1400">
                <a:solidFill>
                  <a:srgbClr val="FFFFFF"/>
                </a:solidFill>
                <a:highlight>
                  <a:srgbClr val="333333"/>
                </a:highlight>
                <a:latin typeface="Consolas"/>
                <a:ea typeface="Consolas"/>
                <a:cs typeface="Consolas"/>
                <a:sym typeface="Consolas"/>
              </a:rPr>
              <a:t> (val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,...,val</a:t>
            </a:r>
            <a:r>
              <a:rPr b="1" baseline="-25000" lang="en" sz="1400">
                <a:solidFill>
                  <a:srgbClr val="FFFFFF"/>
                </a:solidFill>
                <a:highlight>
                  <a:srgbClr val="333333"/>
                </a:highlight>
                <a:latin typeface="Consolas"/>
                <a:ea typeface="Consolas"/>
                <a:cs typeface="Consolas"/>
                <a:sym typeface="Consolas"/>
              </a:rPr>
              <a:t>n</a:t>
            </a:r>
            <a:r>
              <a:rPr b="1" lang="en" sz="1400">
                <a:solidFill>
                  <a:srgbClr val="FFFFFF"/>
                </a:solidFill>
                <a:highlight>
                  <a:srgbClr val="333333"/>
                </a:highlight>
                <a:latin typeface="Consolas"/>
                <a:ea typeface="Consolas"/>
                <a:cs typeface="Consolas"/>
                <a:sym typeface="Consolas"/>
              </a:rPr>
              <a:t>);</a:t>
            </a:r>
            <a:endParaRPr b="1" sz="14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b="1" sz="1400">
              <a:solidFill>
                <a:srgbClr val="FFFFFF"/>
              </a:solidFill>
              <a:highlight>
                <a:srgbClr val="333333"/>
              </a:highlight>
              <a:latin typeface="Consolas"/>
              <a:ea typeface="Consolas"/>
              <a:cs typeface="Consolas"/>
              <a:sym typeface="Consolas"/>
            </a:endParaRPr>
          </a:p>
          <a:p>
            <a:pPr indent="0" lvl="0" marL="0" marR="0" rtl="0" algn="l">
              <a:lnSpc>
                <a:spcPct val="115000"/>
              </a:lnSpc>
              <a:spcBef>
                <a:spcPts val="0"/>
              </a:spcBef>
              <a:spcAft>
                <a:spcPts val="0"/>
              </a:spcAft>
              <a:buSzPts val="1800"/>
              <a:buNone/>
            </a:pPr>
            <a:r>
              <a:rPr b="1" lang="en" sz="1400">
                <a:solidFill>
                  <a:srgbClr val="FCC28C"/>
                </a:solidFill>
                <a:highlight>
                  <a:srgbClr val="333333"/>
                </a:highlight>
                <a:latin typeface="Consolas"/>
                <a:ea typeface="Consolas"/>
                <a:cs typeface="Consolas"/>
                <a:sym typeface="Consolas"/>
              </a:rPr>
              <a:t>DELETE</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FROM</a:t>
            </a:r>
            <a:r>
              <a:rPr b="1" lang="en" sz="1400">
                <a:solidFill>
                  <a:srgbClr val="FFFFFF"/>
                </a:solidFill>
                <a:highlight>
                  <a:srgbClr val="333333"/>
                </a:highlight>
                <a:latin typeface="Consolas"/>
                <a:ea typeface="Consolas"/>
                <a:cs typeface="Consolas"/>
                <a:sym typeface="Consolas"/>
              </a:rPr>
              <a:t> </a:t>
            </a:r>
            <a:r>
              <a:rPr b="1" lang="en" sz="1400">
                <a:solidFill>
                  <a:schemeClr val="lt1"/>
                </a:solidFill>
                <a:highlight>
                  <a:srgbClr val="333333"/>
                </a:highlight>
                <a:latin typeface="Consolas"/>
                <a:ea typeface="Consolas"/>
                <a:cs typeface="Consolas"/>
                <a:sym typeface="Consolas"/>
              </a:rPr>
              <a:t>table_name</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WHERE</a:t>
            </a:r>
            <a:r>
              <a:rPr b="1" lang="en" sz="1400">
                <a:solidFill>
                  <a:srgbClr val="FFFFFF"/>
                </a:solidFill>
                <a:highlight>
                  <a:srgbClr val="333333"/>
                </a:highlight>
                <a:latin typeface="Consolas"/>
                <a:ea typeface="Consolas"/>
                <a:cs typeface="Consolas"/>
                <a:sym typeface="Consolas"/>
              </a:rPr>
              <a:t> condition;</a:t>
            </a:r>
            <a:endParaRPr b="1" sz="14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b="1" sz="1400">
              <a:solidFill>
                <a:srgbClr val="FCC28C"/>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SzPts val="1800"/>
              <a:buNone/>
            </a:pPr>
            <a:r>
              <a:rPr b="1" lang="en" sz="1400">
                <a:solidFill>
                  <a:srgbClr val="FCC28C"/>
                </a:solidFill>
                <a:highlight>
                  <a:srgbClr val="333333"/>
                </a:highlight>
                <a:latin typeface="Consolas"/>
                <a:ea typeface="Consolas"/>
                <a:cs typeface="Consolas"/>
                <a:sym typeface="Consolas"/>
              </a:rPr>
              <a:t>UPDATE</a:t>
            </a:r>
            <a:r>
              <a:rPr b="1" lang="en" sz="1400">
                <a:solidFill>
                  <a:srgbClr val="FFFFFF"/>
                </a:solidFill>
                <a:highlight>
                  <a:srgbClr val="333333"/>
                </a:highlight>
                <a:latin typeface="Consolas"/>
                <a:ea typeface="Consolas"/>
                <a:cs typeface="Consolas"/>
                <a:sym typeface="Consolas"/>
              </a:rPr>
              <a:t> </a:t>
            </a:r>
            <a:r>
              <a:rPr b="1" lang="en" sz="1400">
                <a:solidFill>
                  <a:schemeClr val="lt1"/>
                </a:solidFill>
                <a:highlight>
                  <a:srgbClr val="333333"/>
                </a:highlight>
                <a:latin typeface="Consolas"/>
                <a:ea typeface="Consolas"/>
                <a:cs typeface="Consolas"/>
                <a:sym typeface="Consolas"/>
              </a:rPr>
              <a:t>table_name</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SET</a:t>
            </a:r>
            <a:r>
              <a:rPr b="1" lang="en" sz="1400">
                <a:solidFill>
                  <a:srgbClr val="FFFFFF"/>
                </a:solidFill>
                <a:highlight>
                  <a:srgbClr val="333333"/>
                </a:highlight>
                <a:latin typeface="Consolas"/>
                <a:ea typeface="Consolas"/>
                <a:cs typeface="Consolas"/>
                <a:sym typeface="Consolas"/>
              </a:rPr>
              <a:t> col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 = val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 ..., </a:t>
            </a:r>
            <a:endParaRPr b="1" sz="14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SzPts val="1800"/>
              <a:buNone/>
            </a:pPr>
            <a:r>
              <a:rPr b="1" lang="en" sz="1400">
                <a:solidFill>
                  <a:srgbClr val="FCC28C"/>
                </a:solidFill>
                <a:highlight>
                  <a:srgbClr val="333333"/>
                </a:highlight>
                <a:latin typeface="Consolas"/>
                <a:ea typeface="Consolas"/>
                <a:cs typeface="Consolas"/>
                <a:sym typeface="Consolas"/>
              </a:rPr>
              <a:t>WHERE</a:t>
            </a:r>
            <a:r>
              <a:rPr b="1" lang="en" sz="1400">
                <a:solidFill>
                  <a:srgbClr val="FFFFFF"/>
                </a:solidFill>
                <a:highlight>
                  <a:srgbClr val="333333"/>
                </a:highlight>
                <a:latin typeface="Consolas"/>
                <a:ea typeface="Consolas"/>
                <a:cs typeface="Consolas"/>
                <a:sym typeface="Consolas"/>
              </a:rPr>
              <a:t> condition;</a:t>
            </a:r>
            <a:endParaRPr b="1" sz="14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b="1" sz="14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b="1" baseline="-25000" sz="1400">
              <a:solidFill>
                <a:srgbClr val="FFFFFF"/>
              </a:solidFill>
              <a:highlight>
                <a:srgbClr val="333333"/>
              </a:highlight>
              <a:latin typeface="Consolas"/>
              <a:ea typeface="Consolas"/>
              <a:cs typeface="Consolas"/>
              <a:sym typeface="Consolas"/>
            </a:endParaRPr>
          </a:p>
        </p:txBody>
      </p:sp>
      <p:sp>
        <p:nvSpPr>
          <p:cNvPr id="123" name="Google Shape;123;p9"/>
          <p:cNvSpPr txBox="1"/>
          <p:nvPr>
            <p:ph idx="2" type="body"/>
          </p:nvPr>
        </p:nvSpPr>
        <p:spPr>
          <a:xfrm>
            <a:off x="4832400" y="847675"/>
            <a:ext cx="3999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1C232"/>
              </a:buClr>
              <a:buSzPts val="1800"/>
              <a:buChar char="-"/>
            </a:pPr>
            <a:r>
              <a:rPr b="1" lang="en"/>
              <a:t>ALTER TABLE</a:t>
            </a:r>
            <a:r>
              <a:rPr lang="en"/>
              <a:t> hace mucho más que agregar/quitar columnas.</a:t>
            </a:r>
            <a:endParaRPr/>
          </a:p>
          <a:p>
            <a:pPr indent="-304800" lvl="1" marL="914400" rtl="0" algn="l">
              <a:lnSpc>
                <a:spcPct val="115000"/>
              </a:lnSpc>
              <a:spcBef>
                <a:spcPts val="0"/>
              </a:spcBef>
              <a:spcAft>
                <a:spcPts val="0"/>
              </a:spcAft>
              <a:buSzPts val="1200"/>
              <a:buChar char="-"/>
            </a:pPr>
            <a:r>
              <a:rPr lang="en" u="sng">
                <a:solidFill>
                  <a:schemeClr val="hlink"/>
                </a:solidFill>
                <a:hlinkClick r:id="rId3"/>
              </a:rPr>
              <a:t>MySQL Syntax</a:t>
            </a:r>
            <a:endParaRPr/>
          </a:p>
          <a:p>
            <a:pPr indent="-304800" lvl="1" marL="914400" rtl="0" algn="l">
              <a:lnSpc>
                <a:spcPct val="115000"/>
              </a:lnSpc>
              <a:spcBef>
                <a:spcPts val="0"/>
              </a:spcBef>
              <a:spcAft>
                <a:spcPts val="0"/>
              </a:spcAft>
              <a:buSzPts val="1200"/>
              <a:buChar char="-"/>
            </a:pPr>
            <a:r>
              <a:rPr lang="en" u="sng">
                <a:solidFill>
                  <a:schemeClr val="hlink"/>
                </a:solidFill>
                <a:hlinkClick r:id="rId4"/>
              </a:rPr>
              <a:t>PostgresSQL Syntax</a:t>
            </a:r>
            <a:endParaRPr/>
          </a:p>
          <a:p>
            <a:pPr indent="-342900" lvl="0" marL="457200" rtl="0" algn="l">
              <a:lnSpc>
                <a:spcPct val="115000"/>
              </a:lnSpc>
              <a:spcBef>
                <a:spcPts val="1000"/>
              </a:spcBef>
              <a:spcAft>
                <a:spcPts val="0"/>
              </a:spcAft>
              <a:buClr>
                <a:srgbClr val="F1C232"/>
              </a:buClr>
              <a:buSzPts val="1800"/>
              <a:buChar char="-"/>
            </a:pPr>
            <a:r>
              <a:rPr lang="en"/>
              <a:t>Cuando se agrega una columna, todas las filas existentes son asignadas </a:t>
            </a:r>
            <a:r>
              <a:rPr b="1" lang="en"/>
              <a:t>NULL</a:t>
            </a:r>
            <a:r>
              <a:rPr lang="en"/>
              <a:t> en la nueva columna.</a:t>
            </a:r>
            <a:endParaRPr/>
          </a:p>
          <a:p>
            <a:pPr indent="-342900" lvl="0" marL="457200" rtl="0" algn="l">
              <a:lnSpc>
                <a:spcPct val="115000"/>
              </a:lnSpc>
              <a:spcBef>
                <a:spcPts val="1600"/>
              </a:spcBef>
              <a:spcAft>
                <a:spcPts val="0"/>
              </a:spcAft>
              <a:buClr>
                <a:srgbClr val="F1C232"/>
              </a:buClr>
              <a:buSzPts val="1800"/>
              <a:buChar char="-"/>
            </a:pPr>
            <a:r>
              <a:rPr lang="en">
                <a:solidFill>
                  <a:schemeClr val="dk1"/>
                </a:solidFill>
              </a:rPr>
              <a:t>En un</a:t>
            </a:r>
            <a:r>
              <a:rPr b="1" lang="en">
                <a:solidFill>
                  <a:schemeClr val="dk1"/>
                </a:solidFill>
              </a:rPr>
              <a:t> INSERT </a:t>
            </a:r>
            <a:r>
              <a:rPr lang="en">
                <a:solidFill>
                  <a:schemeClr val="dk1"/>
                </a:solidFill>
              </a:rPr>
              <a:t>se pueden insertar múltiples filas.</a:t>
            </a:r>
            <a:endParaRPr>
              <a:solidFill>
                <a:schemeClr val="dk1"/>
              </a:solidFill>
            </a:endParaRPr>
          </a:p>
          <a:p>
            <a:pPr indent="-342900" lvl="0" marL="457200" rtl="0" algn="l">
              <a:lnSpc>
                <a:spcPct val="115000"/>
              </a:lnSpc>
              <a:spcBef>
                <a:spcPts val="1000"/>
              </a:spcBef>
              <a:spcAft>
                <a:spcPts val="0"/>
              </a:spcAft>
              <a:buClr>
                <a:srgbClr val="F1C232"/>
              </a:buClr>
              <a:buSzPts val="1800"/>
              <a:buChar char="-"/>
            </a:pPr>
            <a:r>
              <a:rPr b="1" lang="en">
                <a:solidFill>
                  <a:srgbClr val="CC0000"/>
                </a:solidFill>
              </a:rPr>
              <a:t>CUIDADO al usar DELETE/UPDATE!!</a:t>
            </a:r>
            <a:endParaRPr b="1">
              <a:solidFill>
                <a:srgbClr val="CC0000"/>
              </a:solidFill>
            </a:endParaRPr>
          </a:p>
          <a:p>
            <a:pPr indent="-304800" lvl="1" marL="914400" rtl="0" algn="l">
              <a:lnSpc>
                <a:spcPct val="115000"/>
              </a:lnSpc>
              <a:spcBef>
                <a:spcPts val="0"/>
              </a:spcBef>
              <a:spcAft>
                <a:spcPts val="1000"/>
              </a:spcAft>
              <a:buClr>
                <a:schemeClr val="dk1"/>
              </a:buClr>
              <a:buSzPts val="1200"/>
              <a:buChar char="-"/>
            </a:pPr>
            <a:r>
              <a:rPr lang="en">
                <a:solidFill>
                  <a:schemeClr val="dk1"/>
                </a:solidFill>
              </a:rPr>
              <a:t>Siempre especificar el WHERE</a:t>
            </a:r>
            <a:endParaRPr/>
          </a:p>
        </p:txBody>
      </p:sp>
      <p:sp>
        <p:nvSpPr>
          <p:cNvPr id="124" name="Google Shape;124;p9"/>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