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Helvetica Neue"/>
      <p:regular r:id="rId25"/>
      <p:bold r:id="rId26"/>
      <p:italic r:id="rId27"/>
      <p:boldItalic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hyJH66a2WmY5lBfkzWY8GRtiTE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CA9BEA-48B1-45D1-B00E-8B54069C36FD}">
  <a:tblStyle styleId="{ECCA9BEA-48B1-45D1-B00E-8B54069C36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swald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customschemas.google.com/relationships/presentationmetadata" Target="metadata"/><Relationship Id="rId30" Type="http://schemas.openxmlformats.org/officeDocument/2006/relationships/font" Target="fonts/Oswald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swald"/>
              <a:buNone/>
              <a:defRPr b="1" sz="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Font typeface="Oswald"/>
              <a:buNone/>
              <a:defRPr sz="2800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0"/>
          <p:cNvSpPr txBox="1"/>
          <p:nvPr>
            <p:ph type="title"/>
          </p:nvPr>
        </p:nvSpPr>
        <p:spPr>
          <a:xfrm>
            <a:off x="768350" y="88106"/>
            <a:ext cx="807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Google Shape;54;p30"/>
          <p:cNvSpPr txBox="1"/>
          <p:nvPr>
            <p:ph idx="1" type="body"/>
          </p:nvPr>
        </p:nvSpPr>
        <p:spPr>
          <a:xfrm>
            <a:off x="814387" y="820340"/>
            <a:ext cx="7661400" cy="3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0000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b="1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311700" y="863550"/>
            <a:ext cx="3999900" cy="34164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" name="Google Shape;20;p21"/>
          <p:cNvSpPr txBox="1"/>
          <p:nvPr>
            <p:ph idx="2" type="body"/>
          </p:nvPr>
        </p:nvSpPr>
        <p:spPr>
          <a:xfrm>
            <a:off x="4832400" y="847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" name="Google Shape;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24" name="Google Shape;2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22"/>
          <p:cNvSpPr txBox="1"/>
          <p:nvPr/>
        </p:nvSpPr>
        <p:spPr>
          <a:xfrm>
            <a:off x="311700" y="4764475"/>
            <a:ext cx="826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BD-2018</a:t>
            </a:r>
            <a:endParaRPr b="1" i="0" sz="1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" type="body"/>
          </p:nvPr>
        </p:nvSpPr>
        <p:spPr>
          <a:xfrm>
            <a:off x="311700" y="863550"/>
            <a:ext cx="8520600" cy="3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9" name="Google Shape;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Oswald"/>
              <a:buChar char="●"/>
              <a:defRPr b="0" i="0" sz="1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○"/>
              <a:defRPr b="0" i="0" sz="1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Oswald"/>
              <a:buChar char="■"/>
              <a:defRPr b="0" i="0" sz="1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●"/>
              <a:defRPr b="0" i="0" sz="1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  <a:defRPr b="0" i="0" sz="1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■"/>
              <a:defRPr b="0" i="0" sz="1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●"/>
              <a:defRPr b="0" i="0" sz="1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  <a:defRPr b="0" i="0" sz="1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swald"/>
              <a:buChar char="■"/>
              <a:defRPr b="0" i="0" sz="1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8"/>
          <p:cNvSpPr txBox="1"/>
          <p:nvPr/>
        </p:nvSpPr>
        <p:spPr>
          <a:xfrm>
            <a:off x="311700" y="4764475"/>
            <a:ext cx="826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BD-2019</a:t>
            </a:r>
            <a:endParaRPr b="1" i="0" sz="1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.mysql.com/doc/refman/8.0/en/aggregate-functions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400"/>
              <a:t>SQL III</a:t>
            </a:r>
            <a:endParaRPr sz="4400"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Base de Datos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Common Table Expressions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COMMON TABLE EXPRESSIONS (CTE)</a:t>
            </a:r>
            <a:endParaRPr/>
          </a:p>
        </p:txBody>
      </p:sp>
      <p:sp>
        <p:nvSpPr>
          <p:cNvPr id="179" name="Google Shape;179;p11"/>
          <p:cNvSpPr txBox="1"/>
          <p:nvPr>
            <p:ph idx="2" type="body"/>
          </p:nvPr>
        </p:nvSpPr>
        <p:spPr>
          <a:xfrm>
            <a:off x="4832400" y="847675"/>
            <a:ext cx="4383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6AA84F"/>
                </a:solidFill>
              </a:rPr>
              <a:t>WITH</a:t>
            </a: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en" sz="1600">
                <a:solidFill>
                  <a:srgbClr val="6AA84F"/>
                </a:solidFill>
              </a:rPr>
              <a:t>max_budget (value) AS (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6AA84F"/>
                </a:solidFill>
              </a:rPr>
              <a:t>          SELECT max(budget) 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6AA84F"/>
                </a:solidFill>
              </a:rPr>
              <a:t>          FROM department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6AA84F"/>
                </a:solidFill>
              </a:rPr>
              <a:t>     )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6AA84F"/>
                </a:solidFill>
              </a:rPr>
              <a:t> SELECT budget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6AA84F"/>
                </a:solidFill>
              </a:rPr>
              <a:t> FROM department, max_budget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6AA84F"/>
                </a:solidFill>
              </a:rPr>
              <a:t> WHERE department.budget =   max_budget.value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80" name="Google Shape;180;p11"/>
          <p:cNvGraphicFramePr/>
          <p:nvPr/>
        </p:nvGraphicFramePr>
        <p:xfrm>
          <a:off x="456925" y="91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{ECCA9BEA-48B1-45D1-B00E-8B54069C36FD}</a:tableStyleId>
              </a:tblPr>
              <a:tblGrid>
                <a:gridCol w="4200450"/>
              </a:tblGrid>
              <a:tr h="144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WITH </a:t>
                      </a:r>
                      <a:endParaRPr sz="1800" u="none" cap="none" strike="noStrike">
                        <a:solidFill>
                          <a:srgbClr val="FCC28C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cte_name</a:t>
                      </a: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AS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(SUBQUERY)</a:t>
                      </a:r>
                      <a:endParaRPr sz="18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[,cte_name</a:t>
                      </a: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AS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(SUBQUERY)]...</a:t>
                      </a:r>
                      <a:endParaRPr sz="18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QUERY</a:t>
                      </a:r>
                      <a:endParaRPr sz="18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181" name="Google Shape;181;p11"/>
          <p:cNvSpPr txBox="1"/>
          <p:nvPr>
            <p:ph idx="2" type="body"/>
          </p:nvPr>
        </p:nvSpPr>
        <p:spPr>
          <a:xfrm>
            <a:off x="456925" y="2567600"/>
            <a:ext cx="3999900" cy="20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WITH</a:t>
            </a:r>
            <a:r>
              <a:rPr lang="en"/>
              <a:t> permite definir tablas temporarias que están disponibles para la query asociada al </a:t>
            </a:r>
            <a:r>
              <a:rPr b="1" lang="en"/>
              <a:t>WITH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Mejoran la legibilidad de las consultas.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BD-202</a:t>
            </a: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Agregaciones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CONSULTAS EN SQL - AGREGACIONES</a:t>
            </a:r>
            <a:endParaRPr/>
          </a:p>
        </p:txBody>
      </p:sp>
      <p:sp>
        <p:nvSpPr>
          <p:cNvPr id="193" name="Google Shape;193;p13"/>
          <p:cNvSpPr txBox="1"/>
          <p:nvPr>
            <p:ph idx="1" type="body"/>
          </p:nvPr>
        </p:nvSpPr>
        <p:spPr>
          <a:xfrm>
            <a:off x="311700" y="863550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Char char="-"/>
            </a:pPr>
            <a:r>
              <a:rPr lang="en"/>
              <a:t>SQL provee un conjunto de funciones de agregación.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Char char="-"/>
            </a:pPr>
            <a:r>
              <a:rPr lang="en"/>
              <a:t>Una función de agregación toma una colección de valores y retorna un solo valor.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Char char="-"/>
            </a:pPr>
            <a:r>
              <a:rPr lang="en"/>
              <a:t>Algunas funciones de agregación: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/>
              <a:t>max(C</a:t>
            </a:r>
            <a:r>
              <a:rPr b="1" baseline="-25000" lang="en"/>
              <a:t>i</a:t>
            </a:r>
            <a:r>
              <a:rPr b="1" lang="en"/>
              <a:t>)</a:t>
            </a:r>
            <a:endParaRPr b="1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/>
              <a:t>min</a:t>
            </a:r>
            <a:r>
              <a:rPr b="1" lang="en">
                <a:solidFill>
                  <a:schemeClr val="dk1"/>
                </a:solidFill>
              </a:rPr>
              <a:t>(C</a:t>
            </a:r>
            <a:r>
              <a:rPr b="1" baseline="-25000" lang="en">
                <a:solidFill>
                  <a:schemeClr val="dk1"/>
                </a:solidFill>
              </a:rPr>
              <a:t>i</a:t>
            </a:r>
            <a:r>
              <a:rPr b="1" lang="en">
                <a:solidFill>
                  <a:schemeClr val="dk1"/>
                </a:solidFill>
              </a:rPr>
              <a:t>)</a:t>
            </a:r>
            <a:endParaRPr b="1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/>
              <a:t>avg</a:t>
            </a:r>
            <a:r>
              <a:rPr b="1" lang="en">
                <a:solidFill>
                  <a:schemeClr val="dk1"/>
                </a:solidFill>
              </a:rPr>
              <a:t>(C</a:t>
            </a:r>
            <a:r>
              <a:rPr b="1" baseline="-25000" lang="en">
                <a:solidFill>
                  <a:schemeClr val="dk1"/>
                </a:solidFill>
              </a:rPr>
              <a:t>i</a:t>
            </a:r>
            <a:r>
              <a:rPr b="1" lang="en">
                <a:solidFill>
                  <a:schemeClr val="dk1"/>
                </a:solidFill>
              </a:rPr>
              <a:t>)</a:t>
            </a:r>
            <a:endParaRPr b="1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/>
              <a:t>count</a:t>
            </a:r>
            <a:r>
              <a:rPr b="1" lang="en">
                <a:solidFill>
                  <a:schemeClr val="dk1"/>
                </a:solidFill>
              </a:rPr>
              <a:t>(C</a:t>
            </a:r>
            <a:r>
              <a:rPr b="1" baseline="-25000" lang="en">
                <a:solidFill>
                  <a:schemeClr val="dk1"/>
                </a:solidFill>
              </a:rPr>
              <a:t>i</a:t>
            </a:r>
            <a:r>
              <a:rPr b="1" lang="en">
                <a:solidFill>
                  <a:schemeClr val="dk1"/>
                </a:solidFill>
              </a:rPr>
              <a:t>)</a:t>
            </a:r>
            <a:r>
              <a:rPr b="1" lang="en"/>
              <a:t> | count(distinct </a:t>
            </a:r>
            <a:r>
              <a:rPr b="1" lang="en">
                <a:solidFill>
                  <a:schemeClr val="dk1"/>
                </a:solidFill>
              </a:rPr>
              <a:t>C</a:t>
            </a:r>
            <a:r>
              <a:rPr b="1" baseline="-25000" lang="en">
                <a:solidFill>
                  <a:schemeClr val="dk1"/>
                </a:solidFill>
              </a:rPr>
              <a:t>i</a:t>
            </a:r>
            <a:r>
              <a:rPr b="1" lang="en"/>
              <a:t>)</a:t>
            </a:r>
            <a:endParaRPr b="1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/>
              <a:t>sum</a:t>
            </a:r>
            <a:r>
              <a:rPr b="1" lang="en">
                <a:solidFill>
                  <a:schemeClr val="dk1"/>
                </a:solidFill>
              </a:rPr>
              <a:t>(C</a:t>
            </a:r>
            <a:r>
              <a:rPr b="1" baseline="-25000" lang="en">
                <a:solidFill>
                  <a:schemeClr val="dk1"/>
                </a:solidFill>
              </a:rPr>
              <a:t>i</a:t>
            </a:r>
            <a:r>
              <a:rPr b="1" lang="en">
                <a:solidFill>
                  <a:schemeClr val="dk1"/>
                </a:solidFill>
              </a:rPr>
              <a:t>)</a:t>
            </a:r>
            <a:endParaRPr b="1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Otras en MySQL</a:t>
            </a:r>
            <a:endParaRPr b="1"/>
          </a:p>
        </p:txBody>
      </p:sp>
      <p:sp>
        <p:nvSpPr>
          <p:cNvPr id="194" name="Google Shape;194;p13"/>
          <p:cNvSpPr txBox="1"/>
          <p:nvPr>
            <p:ph idx="2" type="body"/>
          </p:nvPr>
        </p:nvSpPr>
        <p:spPr>
          <a:xfrm>
            <a:off x="4832400" y="847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-"/>
            </a:pPr>
            <a:r>
              <a:rPr lang="en"/>
              <a:t>Ejemplo: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6AA84F"/>
                </a:solidFill>
              </a:rPr>
              <a:t>	SELECT avg(salary) AS avg_salary,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6AA84F"/>
                </a:solidFill>
              </a:rPr>
              <a:t>		max(salary) AS max_salary,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6AA84F"/>
                </a:solidFill>
              </a:rPr>
              <a:t>		min(salary) AS min_salary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6AA84F"/>
                </a:solidFill>
              </a:rPr>
              <a:t>	FROM instructor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6AA84F"/>
                </a:solidFill>
              </a:rPr>
              <a:t>	WHERE dept_name = ‘Music’;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195" name="Google Shape;195;p13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BD-202</a:t>
            </a: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CONSULTAS EN SQL - GROUP BY</a:t>
            </a:r>
            <a:endParaRPr/>
          </a:p>
        </p:txBody>
      </p:sp>
      <p:sp>
        <p:nvSpPr>
          <p:cNvPr id="201" name="Google Shape;201;p14"/>
          <p:cNvSpPr txBox="1"/>
          <p:nvPr>
            <p:ph idx="2" type="body"/>
          </p:nvPr>
        </p:nvSpPr>
        <p:spPr>
          <a:xfrm>
            <a:off x="4222750" y="847675"/>
            <a:ext cx="4609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1C232"/>
              </a:buClr>
              <a:buSzPts val="1800"/>
              <a:buChar char="-"/>
            </a:pPr>
            <a:r>
              <a:rPr b="1" lang="en">
                <a:solidFill>
                  <a:schemeClr val="dk1"/>
                </a:solidFill>
              </a:rPr>
              <a:t>GROUP BY</a:t>
            </a:r>
            <a:r>
              <a:rPr lang="en">
                <a:solidFill>
                  <a:schemeClr val="dk1"/>
                </a:solidFill>
              </a:rPr>
              <a:t> permite calcular las agrupaciones sobre un grupo de filas.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Las columnas especificadas en el </a:t>
            </a:r>
            <a:r>
              <a:rPr b="1" lang="en">
                <a:solidFill>
                  <a:schemeClr val="dk1"/>
                </a:solidFill>
              </a:rPr>
              <a:t>GROUP BY</a:t>
            </a:r>
            <a:r>
              <a:rPr lang="en">
                <a:solidFill>
                  <a:schemeClr val="dk1"/>
                </a:solidFill>
              </a:rPr>
              <a:t> definen los grupos. A igual valor, mismo grupo.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Char char="-"/>
            </a:pPr>
            <a:r>
              <a:rPr lang="en"/>
              <a:t>Si se omite el </a:t>
            </a:r>
            <a:r>
              <a:rPr b="1" lang="en"/>
              <a:t>GROUP BY</a:t>
            </a:r>
            <a:r>
              <a:rPr lang="en"/>
              <a:t>, todas las filas se tratan como parte de un solo grupo.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Char char="-"/>
            </a:pPr>
            <a:r>
              <a:rPr lang="en">
                <a:solidFill>
                  <a:srgbClr val="CC0000"/>
                </a:solidFill>
              </a:rPr>
              <a:t>Las columnas en el </a:t>
            </a:r>
            <a:r>
              <a:rPr b="1" lang="en">
                <a:solidFill>
                  <a:srgbClr val="CC0000"/>
                </a:solidFill>
              </a:rPr>
              <a:t>SELECT</a:t>
            </a:r>
            <a:r>
              <a:rPr lang="en">
                <a:solidFill>
                  <a:srgbClr val="CC0000"/>
                </a:solidFill>
              </a:rPr>
              <a:t> que no sean agregadas deben aparecer en el </a:t>
            </a:r>
            <a:r>
              <a:rPr b="1" lang="en">
                <a:solidFill>
                  <a:srgbClr val="CC0000"/>
                </a:solidFill>
              </a:rPr>
              <a:t>GROUP BY</a:t>
            </a:r>
            <a:r>
              <a:rPr lang="en">
                <a:solidFill>
                  <a:srgbClr val="CC0000"/>
                </a:solidFill>
              </a:rPr>
              <a:t>.</a:t>
            </a:r>
            <a:endParaRPr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6AA84F"/>
                </a:solidFill>
              </a:rPr>
              <a:t>	</a:t>
            </a:r>
            <a:endParaRPr b="1" sz="1600">
              <a:solidFill>
                <a:srgbClr val="6AA84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>
              <a:solidFill>
                <a:srgbClr val="CC0000"/>
              </a:solidFill>
            </a:endParaRPr>
          </a:p>
        </p:txBody>
      </p:sp>
      <p:graphicFrame>
        <p:nvGraphicFramePr>
          <p:cNvPr id="202" name="Google Shape;202;p14"/>
          <p:cNvGraphicFramePr/>
          <p:nvPr/>
        </p:nvGraphicFramePr>
        <p:xfrm>
          <a:off x="311700" y="84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{ECCA9BEA-48B1-45D1-B00E-8B54069C36FD}</a:tableStyleId>
              </a:tblPr>
              <a:tblGrid>
                <a:gridCol w="3911050"/>
              </a:tblGrid>
              <a:tr h="279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20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b="1" baseline="-25000" lang="en" sz="20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20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select_expr </a:t>
                      </a:r>
                      <a:endParaRPr b="1" baseline="-25000" sz="20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20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b="1" baseline="-25000" lang="en" sz="20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20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table_expr</a:t>
                      </a:r>
                      <a:r>
                        <a:rPr b="1" baseline="-25000" lang="en" sz="20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b="1" baseline="-25000" sz="20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20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[WHERE</a:t>
                      </a:r>
                      <a:r>
                        <a:rPr b="1" baseline="-25000" lang="en" sz="20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20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where_condition]</a:t>
                      </a:r>
                      <a:endParaRPr b="1" sz="20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20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[GROUP BY</a:t>
                      </a:r>
                      <a:r>
                        <a:rPr b="1" lang="en" sz="20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{col|alias|pos},</a:t>
                      </a:r>
                      <a:r>
                        <a:rPr b="1" lang="en" sz="20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b="1" sz="20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20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[ORDER BY</a:t>
                      </a:r>
                      <a:r>
                        <a:rPr b="1" lang="en" sz="20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order_expr</a:t>
                      </a:r>
                      <a:r>
                        <a:rPr b="1" lang="en" sz="20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b="1" sz="20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203" name="Google Shape;203;p14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BD-202</a:t>
            </a: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" id="208" name="Google Shape;2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376800"/>
            <a:ext cx="2616565" cy="2808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" id="209" name="Google Shape;20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52273" y="1543758"/>
            <a:ext cx="1555602" cy="205600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5"/>
          <p:cNvSpPr txBox="1"/>
          <p:nvPr/>
        </p:nvSpPr>
        <p:spPr>
          <a:xfrm>
            <a:off x="3252475" y="1814250"/>
            <a:ext cx="3799800" cy="15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SELECT dept_name, avg(salary) AS salary</a:t>
            </a:r>
            <a:endParaRPr b="1" i="0" sz="1600" u="none" cap="none" strike="noStrike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FROM instructor</a:t>
            </a:r>
            <a:endParaRPr b="1" i="0" sz="1600" u="none" cap="none" strike="noStrike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GROUP BY dept_name;</a:t>
            </a:r>
            <a:endParaRPr b="1" i="0" sz="1600" u="none" cap="none" strike="noStrike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1" name="Google Shape;211;p15"/>
          <p:cNvSpPr txBox="1"/>
          <p:nvPr>
            <p:ph idx="4294967295"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CONSULTAS EN SQL - GROUP BY</a:t>
            </a:r>
            <a:endParaRPr/>
          </a:p>
        </p:txBody>
      </p:sp>
      <p:sp>
        <p:nvSpPr>
          <p:cNvPr id="212" name="Google Shape;212;p15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BD-202</a:t>
            </a: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CONSULTAS EN SQL - HAVING</a:t>
            </a:r>
            <a:endParaRPr/>
          </a:p>
        </p:txBody>
      </p:sp>
      <p:sp>
        <p:nvSpPr>
          <p:cNvPr id="218" name="Google Shape;218;p16"/>
          <p:cNvSpPr txBox="1"/>
          <p:nvPr>
            <p:ph idx="2" type="body"/>
          </p:nvPr>
        </p:nvSpPr>
        <p:spPr>
          <a:xfrm>
            <a:off x="4222750" y="847675"/>
            <a:ext cx="4609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1C232"/>
              </a:buClr>
              <a:buSzPts val="1800"/>
              <a:buChar char="-"/>
            </a:pPr>
            <a:r>
              <a:rPr b="1" lang="en">
                <a:solidFill>
                  <a:schemeClr val="dk1"/>
                </a:solidFill>
              </a:rPr>
              <a:t>HAVING </a:t>
            </a:r>
            <a:r>
              <a:rPr lang="en">
                <a:solidFill>
                  <a:schemeClr val="dk1"/>
                </a:solidFill>
              </a:rPr>
              <a:t>permite filtrar grupos sobre los valores agregados.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Importante: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El predicado de HAVING se chequea </a:t>
            </a:r>
            <a:r>
              <a:rPr b="1" lang="en" sz="1400">
                <a:solidFill>
                  <a:schemeClr val="dk1"/>
                </a:solidFill>
              </a:rPr>
              <a:t>luego</a:t>
            </a:r>
            <a:r>
              <a:rPr lang="en" sz="1400">
                <a:solidFill>
                  <a:schemeClr val="dk1"/>
                </a:solidFill>
              </a:rPr>
              <a:t> de que los grupos son computados.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El predicado del WHERE se chequea </a:t>
            </a:r>
            <a:r>
              <a:rPr b="1" lang="en" sz="1400">
                <a:solidFill>
                  <a:schemeClr val="dk1"/>
                </a:solidFill>
              </a:rPr>
              <a:t>antes</a:t>
            </a:r>
            <a:r>
              <a:rPr lang="en" sz="1400">
                <a:solidFill>
                  <a:schemeClr val="dk1"/>
                </a:solidFill>
              </a:rPr>
              <a:t> de que los grupos sean computados.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rgbClr val="6AA84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>
              <a:solidFill>
                <a:srgbClr val="CC0000"/>
              </a:solidFill>
            </a:endParaRPr>
          </a:p>
        </p:txBody>
      </p:sp>
      <p:graphicFrame>
        <p:nvGraphicFramePr>
          <p:cNvPr id="219" name="Google Shape;219;p16"/>
          <p:cNvGraphicFramePr/>
          <p:nvPr/>
        </p:nvGraphicFramePr>
        <p:xfrm>
          <a:off x="311700" y="84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{ECCA9BEA-48B1-45D1-B00E-8B54069C36FD}</a:tableStyleId>
              </a:tblPr>
              <a:tblGrid>
                <a:gridCol w="3911050"/>
              </a:tblGrid>
              <a:tr h="279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b="1" baseline="-25000" lang="en" sz="20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20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select_expr </a:t>
                      </a:r>
                      <a:endParaRPr b="1" baseline="-25000" sz="20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b="1" baseline="-25000" lang="en" sz="20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20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table_expr</a:t>
                      </a:r>
                      <a:r>
                        <a:rPr b="1" baseline="-25000" lang="en" sz="20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b="1" baseline="-25000" sz="20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[WHERE</a:t>
                      </a:r>
                      <a:r>
                        <a:rPr b="1" baseline="-25000" lang="en" sz="20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20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where_condition]</a:t>
                      </a:r>
                      <a:endParaRPr b="1" sz="20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20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[GROUP BY</a:t>
                      </a:r>
                      <a:r>
                        <a:rPr b="1" lang="en" sz="20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{col|alias|pos},</a:t>
                      </a:r>
                      <a:r>
                        <a:rPr b="1" lang="en" sz="20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b="1" sz="2000" u="none" cap="none" strike="noStrike">
                        <a:solidFill>
                          <a:srgbClr val="FCC28C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[HAVING</a:t>
                      </a:r>
                      <a:r>
                        <a:rPr b="1" lang="en" sz="20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where_condition</a:t>
                      </a:r>
                      <a:r>
                        <a:rPr b="1" lang="en" sz="20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b="1" sz="2000" u="none" cap="none" strike="noStrike">
                        <a:solidFill>
                          <a:srgbClr val="FCC28C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[ORDER BY</a:t>
                      </a:r>
                      <a:r>
                        <a:rPr b="1" lang="en" sz="20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order_expr</a:t>
                      </a:r>
                      <a:r>
                        <a:rPr b="1" lang="en" sz="20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b="1" sz="2000" u="none" cap="none" strike="noStrike">
                        <a:solidFill>
                          <a:srgbClr val="FCC28C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pic>
        <p:nvPicPr>
          <p:cNvPr id="220" name="Google Shape;22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1650" y="3454300"/>
            <a:ext cx="1509075" cy="150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6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" id="226" name="Google Shape;2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067275"/>
            <a:ext cx="2616565" cy="2808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" id="227" name="Google Shape;22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0498" y="712933"/>
            <a:ext cx="1555602" cy="205600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7"/>
          <p:cNvSpPr txBox="1"/>
          <p:nvPr/>
        </p:nvSpPr>
        <p:spPr>
          <a:xfrm>
            <a:off x="3160700" y="1714250"/>
            <a:ext cx="3799800" cy="15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SELECT dept_name, avg(salary) AS salary</a:t>
            </a:r>
            <a:endParaRPr b="1" i="0" sz="1600" u="none" cap="none" strike="noStrike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FROM instructor</a:t>
            </a:r>
            <a:endParaRPr b="1" i="0" sz="1600" u="none" cap="none" strike="noStrike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GROUP BY dept_name</a:t>
            </a:r>
            <a:endParaRPr b="1" i="0" sz="1600" u="none" cap="none" strike="noStrike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HAVING avg(salary) &gt; 42000;</a:t>
            </a:r>
            <a:endParaRPr b="1" i="0" sz="1600" u="none" cap="none" strike="noStrike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9" name="Google Shape;229;p17"/>
          <p:cNvSpPr txBox="1"/>
          <p:nvPr>
            <p:ph idx="4294967295"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CONSULTAS EN SQL - HAVING</a:t>
            </a:r>
            <a:endParaRPr/>
          </a:p>
        </p:txBody>
      </p:sp>
      <p:pic>
        <p:nvPicPr>
          <p:cNvPr id="230" name="Google Shape;23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80275" y="3127500"/>
            <a:ext cx="2516038" cy="160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7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BD-2022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Consultas Anidadas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idx="2" type="body"/>
          </p:nvPr>
        </p:nvSpPr>
        <p:spPr>
          <a:xfrm>
            <a:off x="4718800" y="847675"/>
            <a:ext cx="4113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Una subquery es una consulta anidada en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Un </a:t>
            </a:r>
            <a:r>
              <a:rPr b="1" lang="en" sz="1400"/>
              <a:t>WHERE</a:t>
            </a:r>
            <a:endParaRPr b="1"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Un </a:t>
            </a:r>
            <a:r>
              <a:rPr b="1" lang="en" sz="1400"/>
              <a:t>FROM</a:t>
            </a:r>
            <a:endParaRPr b="1"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Una </a:t>
            </a:r>
            <a:r>
              <a:rPr b="1" lang="en" sz="1400"/>
              <a:t>COLUMNA</a:t>
            </a:r>
            <a:r>
              <a:rPr lang="en" sz="1400"/>
              <a:t>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Una subquery anidada en una columna se denomina </a:t>
            </a:r>
            <a:r>
              <a:rPr b="1" lang="en">
                <a:solidFill>
                  <a:schemeClr val="dk1"/>
                </a:solidFill>
              </a:rPr>
              <a:t>subquery escalar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6" name="Google Shape;116;p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CONSULTAS EN SQL - CONSULTAS ANIDADAS</a:t>
            </a:r>
            <a:endParaRPr/>
          </a:p>
        </p:txBody>
      </p:sp>
      <p:graphicFrame>
        <p:nvGraphicFramePr>
          <p:cNvPr id="117" name="Google Shape;117;p3"/>
          <p:cNvGraphicFramePr/>
          <p:nvPr/>
        </p:nvGraphicFramePr>
        <p:xfrm>
          <a:off x="456925" y="994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{ECCA9BEA-48B1-45D1-B00E-8B54069C36FD}</a:tableStyleId>
              </a:tblPr>
              <a:tblGrid>
                <a:gridCol w="4200450"/>
              </a:tblGrid>
              <a:tr h="290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[SUBQUERY]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[SUBQUERY]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endParaRPr sz="18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 , [SUBQUERY], ...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endParaRPr sz="18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 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118" name="Google Shape;118;p3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BD-202</a:t>
            </a: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CONSULTAS ANIDADAS - SET MEMBERSHIP</a:t>
            </a:r>
            <a:endParaRPr/>
          </a:p>
        </p:txBody>
      </p:sp>
      <p:sp>
        <p:nvSpPr>
          <p:cNvPr id="124" name="Google Shape;124;p4"/>
          <p:cNvSpPr txBox="1"/>
          <p:nvPr>
            <p:ph idx="2" type="body"/>
          </p:nvPr>
        </p:nvSpPr>
        <p:spPr>
          <a:xfrm>
            <a:off x="4832400" y="847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6AA84F"/>
                </a:solidFill>
              </a:rPr>
              <a:t>SELECT DISTINCT course_id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FROM section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WHERE semester = ’Fall’ AND year= 2009 AND</a:t>
            </a:r>
            <a:endParaRPr b="1" sz="1600">
              <a:solidFill>
                <a:srgbClr val="6AA84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6AA84F"/>
                </a:solidFill>
              </a:rPr>
              <a:t>course_id IN (</a:t>
            </a:r>
            <a:endParaRPr b="1" sz="1600">
              <a:solidFill>
                <a:srgbClr val="6AA84F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CC0000"/>
                </a:solidFill>
              </a:rPr>
              <a:t>SELECT course_id </a:t>
            </a:r>
            <a:endParaRPr b="1" sz="1600">
              <a:solidFill>
                <a:srgbClr val="CC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CC0000"/>
                </a:solidFill>
              </a:rPr>
              <a:t>FROM section</a:t>
            </a:r>
            <a:endParaRPr b="1" sz="1600">
              <a:solidFill>
                <a:srgbClr val="CC00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CC0000"/>
                </a:solidFill>
              </a:rPr>
              <a:t>WHERE semester = ’Spring’ </a:t>
            </a:r>
            <a:endParaRPr b="1" sz="1600">
              <a:solidFill>
                <a:srgbClr val="CC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CC0000"/>
                </a:solidFill>
              </a:rPr>
              <a:t>    AND year= 2010</a:t>
            </a:r>
            <a:r>
              <a:rPr b="1" lang="en" sz="1600">
                <a:solidFill>
                  <a:srgbClr val="6AA84F"/>
                </a:solidFill>
              </a:rPr>
              <a:t>);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6AA84F"/>
                </a:solidFill>
              </a:rPr>
              <a:t>SELECT name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6AA84F"/>
                </a:solidFill>
              </a:rPr>
              <a:t>FROM instructor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6AA84F"/>
                </a:solidFill>
              </a:rPr>
              <a:t>WHERE name </a:t>
            </a:r>
            <a:r>
              <a:rPr b="1" lang="en" sz="1600">
                <a:solidFill>
                  <a:srgbClr val="CC0000"/>
                </a:solidFill>
              </a:rPr>
              <a:t>NOT IN (’Mozart’, ’Einstein’)</a:t>
            </a:r>
            <a:r>
              <a:rPr b="1" lang="en" sz="1600">
                <a:solidFill>
                  <a:srgbClr val="6AA84F"/>
                </a:solidFill>
              </a:rPr>
              <a:t>;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 sz="1600">
              <a:solidFill>
                <a:srgbClr val="6AA84F"/>
              </a:solidFill>
            </a:endParaRPr>
          </a:p>
        </p:txBody>
      </p:sp>
      <p:graphicFrame>
        <p:nvGraphicFramePr>
          <p:cNvPr id="125" name="Google Shape;125;p4"/>
          <p:cNvGraphicFramePr/>
          <p:nvPr/>
        </p:nvGraphicFramePr>
        <p:xfrm>
          <a:off x="456925" y="994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{ECCA9BEA-48B1-45D1-B00E-8B54069C36FD}</a:tableStyleId>
              </a:tblPr>
              <a:tblGrid>
                <a:gridCol w="4200450"/>
              </a:tblGrid>
              <a:tr h="290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(columns) [IN | NOT IN] [SUBQUERY]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8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(columns) [IN | NOT IN]          [ENUMERATION]</a:t>
                      </a:r>
                      <a:endParaRPr sz="18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126" name="Google Shape;126;p4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BD-202</a:t>
            </a: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CONSULTAS ANIDADAS - SET COMPARISON</a:t>
            </a:r>
            <a:endParaRPr/>
          </a:p>
        </p:txBody>
      </p:sp>
      <p:sp>
        <p:nvSpPr>
          <p:cNvPr id="132" name="Google Shape;132;p5"/>
          <p:cNvSpPr txBox="1"/>
          <p:nvPr>
            <p:ph idx="2" type="body"/>
          </p:nvPr>
        </p:nvSpPr>
        <p:spPr>
          <a:xfrm>
            <a:off x="4832400" y="847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SELECT name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FROM instructor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6AA84F"/>
                </a:solidFill>
              </a:rPr>
              <a:t>WHERE salary </a:t>
            </a:r>
            <a:r>
              <a:rPr b="1" lang="en" sz="1600">
                <a:solidFill>
                  <a:srgbClr val="CC0000"/>
                </a:solidFill>
              </a:rPr>
              <a:t>&gt; ALL</a:t>
            </a:r>
            <a:r>
              <a:rPr b="1" lang="en" sz="1600">
                <a:solidFill>
                  <a:srgbClr val="6AA84F"/>
                </a:solidFill>
              </a:rPr>
              <a:t> (</a:t>
            </a:r>
            <a:endParaRPr b="1" sz="1600">
              <a:solidFill>
                <a:srgbClr val="6AA84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SELECT salary</a:t>
            </a:r>
            <a:endParaRPr b="1" sz="1600">
              <a:solidFill>
                <a:srgbClr val="6AA84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AA84F"/>
                </a:solidFill>
              </a:rPr>
              <a:t>FROM instructor</a:t>
            </a:r>
            <a:endParaRPr b="1" sz="1600">
              <a:solidFill>
                <a:srgbClr val="6AA84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6AA84F"/>
                </a:solidFill>
              </a:rPr>
              <a:t>WHERE dept_name = ’Biology’);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rgbClr val="6AA84F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Para pensar: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= SOME ==  IN ??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&lt;&gt; SOME == NOT IN ??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&lt;&gt; ALL == NOT IN ??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= ALL == IN ??</a:t>
            </a:r>
            <a:endParaRPr sz="1600"/>
          </a:p>
        </p:txBody>
      </p:sp>
      <p:graphicFrame>
        <p:nvGraphicFramePr>
          <p:cNvPr id="133" name="Google Shape;133;p5"/>
          <p:cNvGraphicFramePr/>
          <p:nvPr/>
        </p:nvGraphicFramePr>
        <p:xfrm>
          <a:off x="456925" y="91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{ECCA9BEA-48B1-45D1-B00E-8B54069C36FD}</a:tableStyleId>
              </a:tblPr>
              <a:tblGrid>
                <a:gridCol w="4200450"/>
              </a:tblGrid>
              <a:tr h="3581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(columns) </a:t>
                      </a:r>
                      <a:endParaRPr sz="18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comp </a:t>
                      </a: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SOME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[SUBQUERY]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8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(columns) </a:t>
                      </a:r>
                      <a:endParaRPr sz="18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comp </a:t>
                      </a: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ALL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[SUBQUERY]</a:t>
                      </a:r>
                      <a:endParaRPr sz="18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comp := &lt;,&lt;=,&gt;,&gt;=, &lt;&gt;, =</a:t>
                      </a:r>
                      <a:endParaRPr sz="18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134" name="Google Shape;134;p5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BD-202</a:t>
            </a: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CONSULTAS ANIDADAS - EMPTY RELATIONS</a:t>
            </a:r>
            <a:endParaRPr/>
          </a:p>
        </p:txBody>
      </p:sp>
      <p:sp>
        <p:nvSpPr>
          <p:cNvPr id="140" name="Google Shape;140;p6"/>
          <p:cNvSpPr txBox="1"/>
          <p:nvPr>
            <p:ph idx="2" type="body"/>
          </p:nvPr>
        </p:nvSpPr>
        <p:spPr>
          <a:xfrm>
            <a:off x="4832400" y="847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6AA84F"/>
                </a:solidFill>
              </a:rPr>
              <a:t>SELECT course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6AA84F"/>
                </a:solidFill>
              </a:rPr>
              <a:t>FROM section AS S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6AA84F"/>
                </a:solidFill>
              </a:rPr>
              <a:t>WHERE semester = ’Fall’ 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6AA84F"/>
                </a:solidFill>
              </a:rPr>
              <a:t>   AND year= 2009 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6AA84F"/>
                </a:solidFill>
              </a:rPr>
              <a:t>   AND EXISTS (</a:t>
            </a:r>
            <a:endParaRPr b="1" sz="1600">
              <a:solidFill>
                <a:srgbClr val="6AA84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6AA84F"/>
                </a:solidFill>
              </a:rPr>
              <a:t>SELECT *</a:t>
            </a:r>
            <a:endParaRPr b="1" sz="1600">
              <a:solidFill>
                <a:srgbClr val="6AA84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6AA84F"/>
                </a:solidFill>
              </a:rPr>
              <a:t>FROM section AS T</a:t>
            </a:r>
            <a:endParaRPr b="1" sz="1600">
              <a:solidFill>
                <a:srgbClr val="6AA84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6AA84F"/>
                </a:solidFill>
              </a:rPr>
              <a:t>WHERE semester = ’Spring’ </a:t>
            </a:r>
            <a:endParaRPr b="1" sz="1600">
              <a:solidFill>
                <a:srgbClr val="6AA84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6AA84F"/>
                </a:solidFill>
              </a:rPr>
              <a:t>   AND year= 2010 </a:t>
            </a:r>
            <a:endParaRPr b="1" sz="1600">
              <a:solidFill>
                <a:srgbClr val="6AA84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6AA84F"/>
                </a:solidFill>
              </a:rPr>
              <a:t>   AND S.course_id = T.course_id)</a:t>
            </a:r>
            <a:endParaRPr b="1" sz="1600">
              <a:solidFill>
                <a:srgbClr val="6AA84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“tabla A contiene a tabla B” == “not exists (B except A).”</a:t>
            </a:r>
            <a:endParaRPr sz="1600"/>
          </a:p>
        </p:txBody>
      </p:sp>
      <p:graphicFrame>
        <p:nvGraphicFramePr>
          <p:cNvPr id="141" name="Google Shape;141;p6"/>
          <p:cNvGraphicFramePr/>
          <p:nvPr/>
        </p:nvGraphicFramePr>
        <p:xfrm>
          <a:off x="456925" y="91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{ECCA9BEA-48B1-45D1-B00E-8B54069C36FD}</a:tableStyleId>
              </a:tblPr>
              <a:tblGrid>
                <a:gridCol w="4200450"/>
              </a:tblGrid>
              <a:tr h="2513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EXISTS [SUBQUERY]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8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NOT EXISTS [SUBQUERY]</a:t>
                      </a:r>
                      <a:endParaRPr sz="18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142" name="Google Shape;142;p6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BD-202</a:t>
            </a: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CONSULTAS ANIDADAS - CORRELATED SUBQUERIES</a:t>
            </a:r>
            <a:endParaRPr/>
          </a:p>
        </p:txBody>
      </p:sp>
      <p:sp>
        <p:nvSpPr>
          <p:cNvPr id="148" name="Google Shape;148;p7"/>
          <p:cNvSpPr txBox="1"/>
          <p:nvPr>
            <p:ph idx="1" type="body"/>
          </p:nvPr>
        </p:nvSpPr>
        <p:spPr>
          <a:xfrm>
            <a:off x="311700" y="863550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Ya vimos que se pueden renombrar las tablas en una consulta: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6AA84F"/>
                </a:solidFill>
              </a:rPr>
              <a:t>SELECT  t.ID, i.ID </a:t>
            </a:r>
            <a:endParaRPr b="1" sz="1600">
              <a:solidFill>
                <a:srgbClr val="6AA84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6AA84F"/>
                </a:solidFill>
              </a:rPr>
              <a:t>FROM instructor </a:t>
            </a:r>
            <a:r>
              <a:rPr b="1" lang="en" sz="1600">
                <a:solidFill>
                  <a:srgbClr val="CC0000"/>
                </a:solidFill>
              </a:rPr>
              <a:t>AS i</a:t>
            </a:r>
            <a:r>
              <a:rPr b="1" lang="en" sz="1600">
                <a:solidFill>
                  <a:srgbClr val="6AA84F"/>
                </a:solidFill>
              </a:rPr>
              <a:t>, teaches </a:t>
            </a:r>
            <a:r>
              <a:rPr b="1" lang="en" sz="1600">
                <a:solidFill>
                  <a:srgbClr val="CC0000"/>
                </a:solidFill>
              </a:rPr>
              <a:t>t</a:t>
            </a:r>
            <a:endParaRPr b="1" sz="1600">
              <a:solidFill>
                <a:srgbClr val="CC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El alias se denomina </a:t>
            </a:r>
            <a:r>
              <a:rPr b="1" lang="en">
                <a:solidFill>
                  <a:schemeClr val="dk1"/>
                </a:solidFill>
              </a:rPr>
              <a:t>nombre de correlación.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1C232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SQL permite referenciar un nombre de correlación introducido en una query externa en una subquery anidada en el </a:t>
            </a:r>
            <a:r>
              <a:rPr b="1" lang="en">
                <a:solidFill>
                  <a:schemeClr val="dk1"/>
                </a:solidFill>
              </a:rPr>
              <a:t>WHERE.</a:t>
            </a:r>
            <a:endParaRPr b="1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9" name="Google Shape;149;p7"/>
          <p:cNvSpPr txBox="1"/>
          <p:nvPr>
            <p:ph idx="2" type="body"/>
          </p:nvPr>
        </p:nvSpPr>
        <p:spPr>
          <a:xfrm>
            <a:off x="4832400" y="847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Una subquery que usa un nombre de correlación de una query externa es una </a:t>
            </a:r>
            <a:r>
              <a:rPr b="1" lang="en">
                <a:solidFill>
                  <a:srgbClr val="CC0000"/>
                </a:solidFill>
              </a:rPr>
              <a:t>subquery correlacionada.</a:t>
            </a:r>
            <a:r>
              <a:rPr b="1" lang="en"/>
              <a:t>	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Regla de Alcance:</a:t>
            </a:r>
            <a:r>
              <a:rPr lang="en"/>
              <a:t> en una subquery se pueden usar solo nombres de correlación definidos en la propia subquery o en cualquier query que la contenga.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 un nombre de correlación se define localmente en una subquery y globalmente en la query que la contiene, la definición local tiene precedencia.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0" name="Google Shape;150;p7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BD-202</a:t>
            </a: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CONSULTAS ANIDADAS - CORRELATED SUBQUERIES</a:t>
            </a:r>
            <a:endParaRPr/>
          </a:p>
        </p:txBody>
      </p:sp>
      <p:sp>
        <p:nvSpPr>
          <p:cNvPr id="156" name="Google Shape;156;p8"/>
          <p:cNvSpPr txBox="1"/>
          <p:nvPr>
            <p:ph idx="2" type="body"/>
          </p:nvPr>
        </p:nvSpPr>
        <p:spPr>
          <a:xfrm>
            <a:off x="4832400" y="847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6AA84F"/>
                </a:solidFill>
              </a:rPr>
              <a:t>SELECT dept name, avg_salary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6AA84F"/>
                </a:solidFill>
              </a:rPr>
              <a:t>FROM (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6AA84F"/>
                </a:solidFill>
              </a:rPr>
              <a:t>    SELECT dept_name, </a:t>
            </a:r>
            <a:endParaRPr b="1" sz="1600">
              <a:solidFill>
                <a:srgbClr val="6AA84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6AA84F"/>
                </a:solidFill>
              </a:rPr>
              <a:t>  avg (salary) as avg_salary 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6AA84F"/>
                </a:solidFill>
              </a:rPr>
              <a:t>    FROM instructor  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6AA84F"/>
                </a:solidFill>
              </a:rPr>
              <a:t>    GROUP BY dept_name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6AA84F"/>
                </a:solidFill>
              </a:rPr>
              <a:t>) WHERE avg_salary &gt; 42000;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Subqueries en un </a:t>
            </a:r>
            <a:r>
              <a:rPr b="1" lang="en"/>
              <a:t>FROM</a:t>
            </a:r>
            <a:r>
              <a:rPr lang="en"/>
              <a:t> no pueden usar nombres de correlación de otras tablas en el </a:t>
            </a:r>
            <a:r>
              <a:rPr b="1" lang="en"/>
              <a:t>FROM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SQL:2003 introduce el keyword </a:t>
            </a:r>
            <a:r>
              <a:rPr b="1" lang="en"/>
              <a:t>LATERAL</a:t>
            </a:r>
            <a:r>
              <a:rPr lang="en"/>
              <a:t> para permitirlo.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57" name="Google Shape;157;p8"/>
          <p:cNvGraphicFramePr/>
          <p:nvPr/>
        </p:nvGraphicFramePr>
        <p:xfrm>
          <a:off x="456925" y="91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{ECCA9BEA-48B1-45D1-B00E-8B54069C36FD}</a:tableStyleId>
              </a:tblPr>
              <a:tblGrid>
                <a:gridCol w="4200450"/>
              </a:tblGrid>
              <a:tr h="1315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[SUBQUERY]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endParaRPr sz="18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158" name="Google Shape;158;p8"/>
          <p:cNvSpPr txBox="1"/>
          <p:nvPr>
            <p:ph idx="2" type="body"/>
          </p:nvPr>
        </p:nvSpPr>
        <p:spPr>
          <a:xfrm>
            <a:off x="404800" y="2507675"/>
            <a:ext cx="3999900" cy="2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Concepto clave: </a:t>
            </a:r>
            <a:r>
              <a:rPr lang="en"/>
              <a:t>Un query retorna una tabla y por lo tanto puede aparecer en otra query en cualquier lugar donde una tabla es esperada.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9" name="Google Shape;159;p8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BD-202</a:t>
            </a: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>
            <p:ph idx="2" type="body"/>
          </p:nvPr>
        </p:nvSpPr>
        <p:spPr>
          <a:xfrm>
            <a:off x="4832400" y="847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Las consultas escalares pueden ocurrir en un SELECT, un WHERE, y un HAVING</a:t>
            </a:r>
            <a:r>
              <a:rPr b="1" lang="en" sz="1600">
                <a:solidFill>
                  <a:srgbClr val="6AA84F"/>
                </a:solidFill>
              </a:rPr>
              <a:t>.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6AA84F"/>
                </a:solidFill>
              </a:rPr>
              <a:t>SELECT d.dept_name,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6AA84F"/>
                </a:solidFill>
              </a:rPr>
              <a:t>     (SELECT count(*)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6AA84F"/>
                </a:solidFill>
              </a:rPr>
              <a:t>      FROM instructor i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6AA84F"/>
                </a:solidFill>
              </a:rPr>
              <a:t>      WHERE d.dept_name =  i.dept_name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6AA84F"/>
                </a:solidFill>
              </a:rPr>
              <a:t>     ) AS num_instructors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6AA84F"/>
                </a:solidFill>
              </a:rPr>
              <a:t>FROM department d;</a:t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 sz="1600">
              <a:solidFill>
                <a:srgbClr val="6AA84F"/>
              </a:solidFill>
            </a:endParaRPr>
          </a:p>
        </p:txBody>
      </p:sp>
      <p:sp>
        <p:nvSpPr>
          <p:cNvPr id="165" name="Google Shape;165;p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CONSULTAS ANIDADAS - SCALAR SUBQUERIES</a:t>
            </a:r>
            <a:endParaRPr/>
          </a:p>
        </p:txBody>
      </p:sp>
      <p:graphicFrame>
        <p:nvGraphicFramePr>
          <p:cNvPr id="166" name="Google Shape;166;p9"/>
          <p:cNvGraphicFramePr/>
          <p:nvPr/>
        </p:nvGraphicFramePr>
        <p:xfrm>
          <a:off x="456925" y="994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{ECCA9BEA-48B1-45D1-B00E-8B54069C36FD}</a:tableStyleId>
              </a:tblPr>
              <a:tblGrid>
                <a:gridCol w="4200450"/>
              </a:tblGrid>
              <a:tr h="1125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 , [SUBQUERY], ...</a:t>
                      </a:r>
                      <a:b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...</a:t>
                      </a:r>
                      <a:endParaRPr sz="18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 </a:t>
                      </a: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167" name="Google Shape;167;p9"/>
          <p:cNvSpPr txBox="1"/>
          <p:nvPr>
            <p:ph idx="2" type="body"/>
          </p:nvPr>
        </p:nvSpPr>
        <p:spPr>
          <a:xfrm>
            <a:off x="404800" y="2507675"/>
            <a:ext cx="3999900" cy="2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Concepto clave: </a:t>
            </a:r>
            <a:r>
              <a:rPr lang="en"/>
              <a:t>Podemos utilizar una subconsulta donde se espera una expresión siempre que la consulta retorne una fila con una sola columna. Tales consultas se denominan </a:t>
            </a:r>
            <a:r>
              <a:rPr b="1" lang="en"/>
              <a:t>consultas escalares.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8" name="Google Shape;168;p9"/>
          <p:cNvSpPr txBox="1"/>
          <p:nvPr/>
        </p:nvSpPr>
        <p:spPr>
          <a:xfrm>
            <a:off x="280950" y="4725675"/>
            <a:ext cx="951000" cy="3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BD-202</a:t>
            </a: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