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6" roundtripDataSignature="AMtx7mgQa+ranNEc2hFhL2Eti6/F5zvV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Mono-bold.fntdata"/><Relationship Id="rId10" Type="http://schemas.openxmlformats.org/officeDocument/2006/relationships/slide" Target="slides/slide5.xml"/><Relationship Id="rId32" Type="http://schemas.openxmlformats.org/officeDocument/2006/relationships/font" Target="fonts/RobotoMono-regular.fntdata"/><Relationship Id="rId13" Type="http://schemas.openxmlformats.org/officeDocument/2006/relationships/slide" Target="slides/slide8.xml"/><Relationship Id="rId35" Type="http://schemas.openxmlformats.org/officeDocument/2006/relationships/font" Target="fonts/RobotoMono-boldItalic.fntdata"/><Relationship Id="rId12" Type="http://schemas.openxmlformats.org/officeDocument/2006/relationships/slide" Target="slides/slide7.xml"/><Relationship Id="rId34" Type="http://schemas.openxmlformats.org/officeDocument/2006/relationships/font" Target="fonts/RobotoMono-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ee062c2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7ee062c2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ee062c2e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ee062c2e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ee062c2e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ee062c2e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ee062c2e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ee062c2e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530475"/>
            <a:ext cx="8520600" cy="2559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
              <a:t>Functions, Procedures, Triggers, and Views in SQL</a:t>
            </a:r>
            <a:endParaRPr b="1"/>
          </a:p>
        </p:txBody>
      </p:sp>
      <p:sp>
        <p:nvSpPr>
          <p:cNvPr id="55" name="Google Shape;55;p1"/>
          <p:cNvSpPr txBox="1"/>
          <p:nvPr>
            <p:ph idx="1" type="subTitle"/>
          </p:nvPr>
        </p:nvSpPr>
        <p:spPr>
          <a:xfrm>
            <a:off x="270825" y="360195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Base de Datos 2023</a:t>
            </a:r>
            <a:endParaRPr/>
          </a:p>
          <a:p>
            <a:pPr indent="0" lvl="0" marL="0" rtl="0" algn="ctr">
              <a:lnSpc>
                <a:spcPct val="100000"/>
              </a:lnSpc>
              <a:spcBef>
                <a:spcPts val="0"/>
              </a:spcBef>
              <a:spcAft>
                <a:spcPts val="0"/>
              </a:spcAft>
              <a:buSzPts val="2800"/>
              <a:buNone/>
            </a:pPr>
            <a:r>
              <a:t/>
            </a:r>
            <a:endParaRPr/>
          </a:p>
        </p:txBody>
      </p:sp>
      <p:sp>
        <p:nvSpPr>
          <p:cNvPr id="56" name="Google Shape;56;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rgbClr val="FF0000"/>
                </a:solidFill>
              </a:rPr>
              <a:t>Ejemplo: registrar un estudiante en un curso...</a:t>
            </a:r>
            <a:endParaRPr b="1">
              <a:solidFill>
                <a:srgbClr val="FF0000"/>
              </a:solidFill>
            </a:endParaRPr>
          </a:p>
          <a:p>
            <a:pPr indent="0" lvl="0" marL="0" rtl="0" algn="l">
              <a:lnSpc>
                <a:spcPct val="100000"/>
              </a:lnSpc>
              <a:spcBef>
                <a:spcPts val="0"/>
              </a:spcBef>
              <a:spcAft>
                <a:spcPts val="0"/>
              </a:spcAft>
              <a:buSzPts val="2800"/>
              <a:buNone/>
            </a:pPr>
            <a:r>
              <a:t/>
            </a:r>
            <a:endParaRPr/>
          </a:p>
        </p:txBody>
      </p:sp>
      <p:sp>
        <p:nvSpPr>
          <p:cNvPr id="121" name="Google Shape;12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22" name="Google Shape;122;p10"/>
          <p:cNvPicPr preferRelativeResize="0"/>
          <p:nvPr/>
        </p:nvPicPr>
        <p:blipFill rotWithShape="1">
          <a:blip r:embed="rId3">
            <a:alphaModFix/>
          </a:blip>
          <a:srcRect b="0" l="0" r="0" t="0"/>
          <a:stretch/>
        </p:blipFill>
        <p:spPr>
          <a:xfrm>
            <a:off x="1241325" y="1590025"/>
            <a:ext cx="5976175" cy="243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7ee062c2e3_0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Funciones o procedimientos?</a:t>
            </a:r>
            <a:endParaRPr b="1">
              <a:solidFill>
                <a:srgbClr val="FF0000"/>
              </a:solidFill>
            </a:endParaRPr>
          </a:p>
        </p:txBody>
      </p:sp>
      <p:sp>
        <p:nvSpPr>
          <p:cNvPr id="128" name="Google Shape;128;g27ee062c2e3_0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Propósito principal:</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Procedimientos Almacenados (Stored Procedures):</a:t>
            </a:r>
            <a:r>
              <a:rPr lang="en" sz="1500">
                <a:solidFill>
                  <a:schemeClr val="dk1"/>
                </a:solidFill>
              </a:rPr>
              <a:t> Los procedimientos almacenados se utilizan principalmente para realizar operaciones en una base de datos, como insertar, actualizar o eliminar registros, así como para realizar tareas lógicas o de flujo de control dentro de la base de datos. Los procedimientos almacenados pueden realizar cambios en los datos de la base de datos y también pueden devolver valores mediante parámetros de salida.</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Funciones (Functions):</a:t>
            </a:r>
            <a:r>
              <a:rPr lang="en" sz="1500">
                <a:solidFill>
                  <a:schemeClr val="dk1"/>
                </a:solidFill>
              </a:rPr>
              <a:t> Las funciones se utilizan principalmente para realizar cálculos o transformaciones en los datos y devolver un valor escalable (escalar) basado en los parámetros de entrada. No pueden realizar modificaciones en la base de datos, como insertar o actualizar registros.</a:t>
            </a:r>
            <a:endParaRPr sz="1500">
              <a:solidFill>
                <a:schemeClr val="dk1"/>
              </a:solidFill>
            </a:endParaRPr>
          </a:p>
          <a:p>
            <a:pPr indent="0" lvl="0" marL="0" rtl="0" algn="l">
              <a:spcBef>
                <a:spcPts val="1200"/>
              </a:spcBef>
              <a:spcAft>
                <a:spcPts val="0"/>
              </a:spcAft>
              <a:buNone/>
            </a:pPr>
            <a:r>
              <a:t/>
            </a:r>
            <a:endParaRPr/>
          </a:p>
        </p:txBody>
      </p:sp>
      <p:sp>
        <p:nvSpPr>
          <p:cNvPr id="129" name="Google Shape;129;g27ee062c2e3_0_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7ee062c2e3_0_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Funciones o procedimientos?</a:t>
            </a:r>
            <a:endParaRPr b="1">
              <a:solidFill>
                <a:srgbClr val="FF0000"/>
              </a:solidFill>
            </a:endParaRPr>
          </a:p>
        </p:txBody>
      </p:sp>
      <p:sp>
        <p:nvSpPr>
          <p:cNvPr id="135" name="Google Shape;135;g27ee062c2e3_0_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28600" lvl="0" marL="457200" rtl="0" algn="l">
              <a:spcBef>
                <a:spcPts val="1200"/>
              </a:spcBef>
              <a:spcAft>
                <a:spcPts val="0"/>
              </a:spcAft>
              <a:buNone/>
            </a:pPr>
            <a:r>
              <a:rPr lang="en" sz="1500">
                <a:solidFill>
                  <a:schemeClr val="dk1"/>
                </a:solidFill>
              </a:rPr>
              <a:t>Retorno de valor:</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Procedimientos Almacenados:</a:t>
            </a:r>
            <a:r>
              <a:rPr lang="en" sz="1500">
                <a:solidFill>
                  <a:schemeClr val="dk1"/>
                </a:solidFill>
              </a:rPr>
              <a:t> Los procedimientos almacenados pueden tener parámetros de salida para devolver valores, pero no necesariamente devuelven un valor. Pueden realizar cambios en la base de datos y no están diseñados específicamente para devolver un resultado único.</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Funciones:</a:t>
            </a:r>
            <a:r>
              <a:rPr lang="en" sz="1500">
                <a:solidFill>
                  <a:schemeClr val="dk1"/>
                </a:solidFill>
              </a:rPr>
              <a:t> Las funciones están diseñadas específicamente para devolver un valor, ya sea un valor escalar (como un número o una cadena) o una tabla (en el caso de funciones de tabla). No pueden realizar modificaciones en la base de datos.</a:t>
            </a:r>
            <a:endParaRPr/>
          </a:p>
        </p:txBody>
      </p:sp>
      <p:sp>
        <p:nvSpPr>
          <p:cNvPr id="136" name="Google Shape;136;g27ee062c2e3_0_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7ee062c2e3_0_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Funciones o procedimientos?</a:t>
            </a:r>
            <a:endParaRPr b="1">
              <a:solidFill>
                <a:srgbClr val="FF0000"/>
              </a:solidFill>
            </a:endParaRPr>
          </a:p>
        </p:txBody>
      </p:sp>
      <p:sp>
        <p:nvSpPr>
          <p:cNvPr id="142" name="Google Shape;142;g27ee062c2e3_0_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28600" rtl="0" algn="l">
              <a:spcBef>
                <a:spcPts val="1200"/>
              </a:spcBef>
              <a:spcAft>
                <a:spcPts val="0"/>
              </a:spcAft>
              <a:buNone/>
            </a:pPr>
            <a:r>
              <a:rPr lang="en" sz="1500">
                <a:solidFill>
                  <a:schemeClr val="dk1"/>
                </a:solidFill>
              </a:rPr>
              <a:t>Uso en consultas:</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Procedimientos Almacenados:</a:t>
            </a:r>
            <a:r>
              <a:rPr lang="en" sz="1500">
                <a:solidFill>
                  <a:schemeClr val="dk1"/>
                </a:solidFill>
              </a:rPr>
              <a:t> Los procedimientos almacenados se llaman utilizando la instrucción </a:t>
            </a:r>
            <a:r>
              <a:rPr lang="en" sz="1500">
                <a:solidFill>
                  <a:srgbClr val="188038"/>
                </a:solidFill>
                <a:latin typeface="Roboto Mono"/>
                <a:ea typeface="Roboto Mono"/>
                <a:cs typeface="Roboto Mono"/>
                <a:sym typeface="Roboto Mono"/>
              </a:rPr>
              <a:t>EXEC</a:t>
            </a:r>
            <a:r>
              <a:rPr lang="en" sz="1500">
                <a:solidFill>
                  <a:schemeClr val="dk1"/>
                </a:solidFill>
              </a:rPr>
              <a:t> o </a:t>
            </a:r>
            <a:r>
              <a:rPr lang="en" sz="1500">
                <a:solidFill>
                  <a:srgbClr val="188038"/>
                </a:solidFill>
                <a:latin typeface="Roboto Mono"/>
                <a:ea typeface="Roboto Mono"/>
                <a:cs typeface="Roboto Mono"/>
                <a:sym typeface="Roboto Mono"/>
              </a:rPr>
              <a:t>CALL</a:t>
            </a:r>
            <a:r>
              <a:rPr lang="en" sz="1500">
                <a:solidFill>
                  <a:schemeClr val="dk1"/>
                </a:solidFill>
              </a:rPr>
              <a:t> y se utilizan en las consultas como si fueran comandos SQL independientes.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Funciones:</a:t>
            </a:r>
            <a:r>
              <a:rPr lang="en" sz="1500">
                <a:solidFill>
                  <a:schemeClr val="dk1"/>
                </a:solidFill>
              </a:rPr>
              <a:t> Las funciones se utilizan en las consultas como expresiones, y su valor devuelto se puede usar directamente en una consulta SELECT u otras partes de una consulta SQL.</a:t>
            </a:r>
            <a:endParaRPr sz="1900">
              <a:solidFill>
                <a:schemeClr val="dk1"/>
              </a:solidFill>
            </a:endParaRPr>
          </a:p>
        </p:txBody>
      </p:sp>
      <p:sp>
        <p:nvSpPr>
          <p:cNvPr id="143" name="Google Shape;143;g27ee062c2e3_0_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7ee062c2e3_0_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Críticas</a:t>
            </a:r>
            <a:r>
              <a:rPr b="1" lang="en">
                <a:solidFill>
                  <a:srgbClr val="FF0000"/>
                </a:solidFill>
              </a:rPr>
              <a:t> a funciones y procedimientos</a:t>
            </a:r>
            <a:endParaRPr b="1">
              <a:solidFill>
                <a:srgbClr val="FF0000"/>
              </a:solidFill>
            </a:endParaRPr>
          </a:p>
        </p:txBody>
      </p:sp>
      <p:sp>
        <p:nvSpPr>
          <p:cNvPr id="149" name="Google Shape;149;g27ee062c2e3_0_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dk1"/>
              </a:buClr>
              <a:buSzPts val="1500"/>
              <a:buChar char="●"/>
            </a:pPr>
            <a:r>
              <a:rPr b="1" lang="en" sz="1500">
                <a:solidFill>
                  <a:schemeClr val="dk1"/>
                </a:solidFill>
              </a:rPr>
              <a:t>Portabilidad:</a:t>
            </a:r>
            <a:r>
              <a:rPr lang="en" sz="1500">
                <a:solidFill>
                  <a:schemeClr val="dk1"/>
                </a:solidFill>
              </a:rPr>
              <a:t> Los procedimientos almacenados pueden no ser portables entre sistemas de gestión de bases de datos, lo que dificulta la migración.</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Dificultad de mantenimiento:</a:t>
            </a:r>
            <a:r>
              <a:rPr lang="en" sz="1500">
                <a:solidFill>
                  <a:schemeClr val="dk1"/>
                </a:solidFill>
              </a:rPr>
              <a:t> A medida que crecen en complejidad, los procedimientos almacenados pueden volverse difíciles de mantener y depurar.</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Escalabilidad:</a:t>
            </a:r>
            <a:r>
              <a:rPr lang="en" sz="1500">
                <a:solidFill>
                  <a:schemeClr val="dk1"/>
                </a:solidFill>
              </a:rPr>
              <a:t> Un uso excesivo de procedimientos almacenados puede afectar negativamente la escalabilidad de una aplicación.</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Seguridad:</a:t>
            </a:r>
            <a:r>
              <a:rPr lang="en" sz="1500">
                <a:solidFill>
                  <a:schemeClr val="dk1"/>
                </a:solidFill>
              </a:rPr>
              <a:t> Los procedimientos almacenados mal diseñados pueden presentar riesgos de seguridad en la base de datos.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Complejidad de desarrollo:</a:t>
            </a:r>
            <a:r>
              <a:rPr lang="en" sz="1500">
                <a:solidFill>
                  <a:schemeClr val="dk1"/>
                </a:solidFill>
              </a:rPr>
              <a:t> Desarrollar procedimientos almacenados puede ser más complejo que escribir código en lenguajes de programación de aplicaciones.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Acoplamiento de la base de datos:</a:t>
            </a:r>
            <a:r>
              <a:rPr lang="en" sz="1500">
                <a:solidFill>
                  <a:schemeClr val="dk1"/>
                </a:solidFill>
              </a:rPr>
              <a:t> El uso excesivo de procedimientos almacenados puede acoplar estrechamente la lógica de negocio a la base de datos, lo que dificulta los cambios y la flexibilidad.</a:t>
            </a:r>
            <a:endParaRPr sz="1900">
              <a:solidFill>
                <a:schemeClr val="dk1"/>
              </a:solidFill>
            </a:endParaRPr>
          </a:p>
        </p:txBody>
      </p:sp>
      <p:sp>
        <p:nvSpPr>
          <p:cNvPr id="150" name="Google Shape;150;g27ee062c2e3_0_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9900FF"/>
                </a:solidFill>
              </a:rPr>
              <a:t>Triggers</a:t>
            </a:r>
            <a:r>
              <a:rPr lang="en">
                <a:solidFill>
                  <a:srgbClr val="9900FF"/>
                </a:solidFill>
              </a:rPr>
              <a:t>...</a:t>
            </a:r>
            <a:endParaRPr>
              <a:solidFill>
                <a:srgbClr val="9900FF"/>
              </a:solidFill>
            </a:endParaRPr>
          </a:p>
        </p:txBody>
      </p:sp>
      <p:sp>
        <p:nvSpPr>
          <p:cNvPr id="156" name="Google Shape;156;p11"/>
          <p:cNvSpPr txBox="1"/>
          <p:nvPr>
            <p:ph idx="1" type="body"/>
          </p:nvPr>
        </p:nvSpPr>
        <p:spPr>
          <a:xfrm>
            <a:off x="311700" y="1690275"/>
            <a:ext cx="8520600" cy="2557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Un disparador o </a:t>
            </a:r>
            <a:r>
              <a:rPr b="1" lang="en">
                <a:solidFill>
                  <a:srgbClr val="9900FF"/>
                </a:solidFill>
              </a:rPr>
              <a:t>trigger</a:t>
            </a:r>
            <a:r>
              <a:rPr lang="en"/>
              <a:t> es una funcionalidad que la base de datos ejecuta de forma automática cuando se realiza una operación de tipo </a:t>
            </a:r>
            <a:r>
              <a:rPr b="1" lang="en"/>
              <a:t>INSERT</a:t>
            </a:r>
            <a:r>
              <a:rPr lang="en"/>
              <a:t>, </a:t>
            </a:r>
            <a:r>
              <a:rPr b="1" lang="en"/>
              <a:t>UPDATE</a:t>
            </a:r>
            <a:r>
              <a:rPr lang="en"/>
              <a:t>, o </a:t>
            </a:r>
            <a:r>
              <a:rPr b="1" lang="en"/>
              <a:t>DELETE</a:t>
            </a:r>
            <a:r>
              <a:rPr lang="en"/>
              <a:t> que impacta sobre los registros en la tabla asociada. </a:t>
            </a:r>
            <a:endParaRPr/>
          </a:p>
          <a:p>
            <a:pPr indent="-342900" lvl="0" marL="457200" rtl="0" algn="l">
              <a:lnSpc>
                <a:spcPct val="115000"/>
              </a:lnSpc>
              <a:spcBef>
                <a:spcPts val="0"/>
              </a:spcBef>
              <a:spcAft>
                <a:spcPts val="0"/>
              </a:spcAft>
              <a:buSzPts val="1800"/>
              <a:buChar char="●"/>
            </a:pPr>
            <a:r>
              <a:rPr lang="en"/>
              <a:t>Se puede configurar un trigger para que se active o bien antes (</a:t>
            </a:r>
            <a:r>
              <a:rPr b="1" lang="en"/>
              <a:t>BEFORE</a:t>
            </a:r>
            <a:r>
              <a:rPr lang="en"/>
              <a:t>) o después (</a:t>
            </a:r>
            <a:r>
              <a:rPr b="1" lang="en"/>
              <a:t>AFTER</a:t>
            </a:r>
            <a:r>
              <a:rPr lang="en"/>
              <a:t>) del evento del trigger </a:t>
            </a:r>
            <a:endParaRPr/>
          </a:p>
        </p:txBody>
      </p:sp>
      <p:sp>
        <p:nvSpPr>
          <p:cNvPr id="157" name="Google Shape;1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9900FF"/>
                </a:solidFill>
              </a:rPr>
              <a:t>Triggers (Sintaxis)</a:t>
            </a:r>
            <a:endParaRPr b="1">
              <a:solidFill>
                <a:srgbClr val="9900FF"/>
              </a:solidFill>
            </a:endParaRPr>
          </a:p>
        </p:txBody>
      </p:sp>
      <p:sp>
        <p:nvSpPr>
          <p:cNvPr id="163" name="Google Shape;163;p12"/>
          <p:cNvSpPr txBox="1"/>
          <p:nvPr>
            <p:ph idx="1" type="body"/>
          </p:nvPr>
        </p:nvSpPr>
        <p:spPr>
          <a:xfrm>
            <a:off x="311700" y="1152475"/>
            <a:ext cx="8520600" cy="37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400"/>
              <a:t>CREATE TRIGGER</a:t>
            </a:r>
            <a:r>
              <a:rPr lang="en" sz="1400"/>
              <a:t> trigger_name </a:t>
            </a:r>
            <a:r>
              <a:rPr b="1" lang="en" sz="1400">
                <a:solidFill>
                  <a:srgbClr val="FF0000"/>
                </a:solidFill>
              </a:rPr>
              <a:t>trigger_time trigger_event </a:t>
            </a:r>
            <a:endParaRPr b="1" sz="1400">
              <a:solidFill>
                <a:srgbClr val="FF0000"/>
              </a:solidFill>
            </a:endParaRPr>
          </a:p>
          <a:p>
            <a:pPr indent="0" lvl="0" marL="0" rtl="0" algn="l">
              <a:lnSpc>
                <a:spcPct val="100000"/>
              </a:lnSpc>
              <a:spcBef>
                <a:spcPts val="1600"/>
              </a:spcBef>
              <a:spcAft>
                <a:spcPts val="0"/>
              </a:spcAft>
              <a:buClr>
                <a:schemeClr val="dk1"/>
              </a:buClr>
              <a:buSzPts val="1100"/>
              <a:buFont typeface="Arial"/>
              <a:buNone/>
            </a:pPr>
            <a:r>
              <a:rPr b="1" lang="en" sz="1400"/>
              <a:t>ON</a:t>
            </a:r>
            <a:r>
              <a:rPr lang="en" sz="1400"/>
              <a:t> table_name </a:t>
            </a:r>
            <a:r>
              <a:rPr b="1" lang="en" sz="1400"/>
              <a:t>FOR EACH ROW</a:t>
            </a:r>
            <a:endParaRPr b="1" sz="1400"/>
          </a:p>
          <a:p>
            <a:pPr indent="0" lvl="0" marL="0" rtl="0" algn="l">
              <a:lnSpc>
                <a:spcPct val="100000"/>
              </a:lnSpc>
              <a:spcBef>
                <a:spcPts val="1600"/>
              </a:spcBef>
              <a:spcAft>
                <a:spcPts val="0"/>
              </a:spcAft>
              <a:buSzPts val="1800"/>
              <a:buNone/>
            </a:pPr>
            <a:r>
              <a:rPr b="1" lang="en" sz="1400"/>
              <a:t>BEGIN</a:t>
            </a:r>
            <a:endParaRPr b="1" sz="1400"/>
          </a:p>
          <a:p>
            <a:pPr indent="457200" lvl="0" marL="0" rtl="0" algn="l">
              <a:lnSpc>
                <a:spcPct val="100000"/>
              </a:lnSpc>
              <a:spcBef>
                <a:spcPts val="1600"/>
              </a:spcBef>
              <a:spcAft>
                <a:spcPts val="0"/>
              </a:spcAft>
              <a:buSzPts val="1800"/>
              <a:buNone/>
            </a:pPr>
            <a:r>
              <a:rPr b="1" lang="en" sz="1400">
                <a:solidFill>
                  <a:srgbClr val="FF0000"/>
                </a:solidFill>
              </a:rPr>
              <a:t>[trigger_order]</a:t>
            </a:r>
            <a:endParaRPr b="1" sz="1400">
              <a:solidFill>
                <a:srgbClr val="FF0000"/>
              </a:solidFill>
            </a:endParaRPr>
          </a:p>
          <a:p>
            <a:pPr indent="457200" lvl="0" marL="0" rtl="0" algn="l">
              <a:lnSpc>
                <a:spcPct val="100000"/>
              </a:lnSpc>
              <a:spcBef>
                <a:spcPts val="1600"/>
              </a:spcBef>
              <a:spcAft>
                <a:spcPts val="0"/>
              </a:spcAft>
              <a:buSzPts val="1800"/>
              <a:buNone/>
            </a:pPr>
            <a:r>
              <a:rPr lang="en" sz="1400"/>
              <a:t>trigger_body </a:t>
            </a:r>
            <a:endParaRPr sz="1400"/>
          </a:p>
          <a:p>
            <a:pPr indent="0" lvl="0" marL="0" rtl="0" algn="l">
              <a:lnSpc>
                <a:spcPct val="100000"/>
              </a:lnSpc>
              <a:spcBef>
                <a:spcPts val="1600"/>
              </a:spcBef>
              <a:spcAft>
                <a:spcPts val="0"/>
              </a:spcAft>
              <a:buSzPts val="1800"/>
              <a:buNone/>
            </a:pPr>
            <a:r>
              <a:rPr b="1" lang="en" sz="1400"/>
              <a:t>END;</a:t>
            </a:r>
            <a:endParaRPr b="1" sz="1400"/>
          </a:p>
          <a:p>
            <a:pPr indent="0" lvl="0" marL="0" rtl="0" algn="l">
              <a:lnSpc>
                <a:spcPct val="100000"/>
              </a:lnSpc>
              <a:spcBef>
                <a:spcPts val="1600"/>
              </a:spcBef>
              <a:spcAft>
                <a:spcPts val="0"/>
              </a:spcAft>
              <a:buClr>
                <a:schemeClr val="dk1"/>
              </a:buClr>
              <a:buSzPts val="1100"/>
              <a:buFont typeface="Arial"/>
              <a:buNone/>
            </a:pPr>
            <a:r>
              <a:rPr b="1" lang="en" sz="1400">
                <a:solidFill>
                  <a:srgbClr val="FF0000"/>
                </a:solidFill>
              </a:rPr>
              <a:t>trigger_time:</a:t>
            </a:r>
            <a:r>
              <a:rPr b="1" lang="en" sz="1400"/>
              <a:t> {BEFORE | AFTER} </a:t>
            </a:r>
            <a:endParaRPr b="1" sz="1400"/>
          </a:p>
          <a:p>
            <a:pPr indent="0" lvl="0" marL="0" rtl="0" algn="l">
              <a:lnSpc>
                <a:spcPct val="100000"/>
              </a:lnSpc>
              <a:spcBef>
                <a:spcPts val="1600"/>
              </a:spcBef>
              <a:spcAft>
                <a:spcPts val="0"/>
              </a:spcAft>
              <a:buClr>
                <a:schemeClr val="dk1"/>
              </a:buClr>
              <a:buSzPts val="1100"/>
              <a:buFont typeface="Arial"/>
              <a:buNone/>
            </a:pPr>
            <a:r>
              <a:rPr b="1" lang="en" sz="1400">
                <a:solidFill>
                  <a:srgbClr val="FF0000"/>
                </a:solidFill>
              </a:rPr>
              <a:t>trigger_event: </a:t>
            </a:r>
            <a:r>
              <a:rPr b="1" lang="en" sz="1400"/>
              <a:t>{INSERT | UPDATE | DELETE}</a:t>
            </a:r>
            <a:endParaRPr b="1" sz="1400"/>
          </a:p>
          <a:p>
            <a:pPr indent="0" lvl="0" marL="0" rtl="0" algn="l">
              <a:lnSpc>
                <a:spcPct val="100000"/>
              </a:lnSpc>
              <a:spcBef>
                <a:spcPts val="1600"/>
              </a:spcBef>
              <a:spcAft>
                <a:spcPts val="0"/>
              </a:spcAft>
              <a:buClr>
                <a:schemeClr val="dk1"/>
              </a:buClr>
              <a:buSzPts val="1100"/>
              <a:buFont typeface="Arial"/>
              <a:buNone/>
            </a:pPr>
            <a:r>
              <a:rPr b="1" lang="en" sz="1400">
                <a:solidFill>
                  <a:srgbClr val="FF0000"/>
                </a:solidFill>
              </a:rPr>
              <a:t>trigger_order:</a:t>
            </a:r>
            <a:r>
              <a:rPr b="1" lang="en" sz="1400"/>
              <a:t> {FOLLOWS| PRECEDES} other_trigger_name </a:t>
            </a:r>
            <a:endParaRPr b="1" sz="1400"/>
          </a:p>
          <a:p>
            <a:pPr indent="0" lvl="0" marL="0" rtl="0" algn="l">
              <a:lnSpc>
                <a:spcPct val="100000"/>
              </a:lnSpc>
              <a:spcBef>
                <a:spcPts val="1600"/>
              </a:spcBef>
              <a:spcAft>
                <a:spcPts val="1600"/>
              </a:spcAft>
              <a:buSzPts val="1800"/>
              <a:buNone/>
            </a:pPr>
            <a:r>
              <a:t/>
            </a:r>
            <a:endParaRPr b="1" sz="1400"/>
          </a:p>
        </p:txBody>
      </p:sp>
      <p:sp>
        <p:nvSpPr>
          <p:cNvPr id="164" name="Google Shape;16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9900FF"/>
                </a:solidFill>
              </a:rPr>
              <a:t>Ejemplo</a:t>
            </a:r>
            <a:endParaRPr/>
          </a:p>
        </p:txBody>
      </p:sp>
      <p:sp>
        <p:nvSpPr>
          <p:cNvPr id="170" name="Google Shape;17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71" name="Google Shape;171;p13"/>
          <p:cNvPicPr preferRelativeResize="0"/>
          <p:nvPr/>
        </p:nvPicPr>
        <p:blipFill rotWithShape="1">
          <a:blip r:embed="rId3">
            <a:alphaModFix/>
          </a:blip>
          <a:srcRect b="0" l="0" r="0" t="0"/>
          <a:stretch/>
        </p:blipFill>
        <p:spPr>
          <a:xfrm>
            <a:off x="1392750" y="1335600"/>
            <a:ext cx="4812550" cy="3069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6AA84F"/>
                </a:solidFill>
              </a:rPr>
              <a:t>Views</a:t>
            </a:r>
            <a:endParaRPr b="1">
              <a:solidFill>
                <a:srgbClr val="6AA84F"/>
              </a:solidFill>
            </a:endParaRPr>
          </a:p>
        </p:txBody>
      </p:sp>
      <p:sp>
        <p:nvSpPr>
          <p:cNvPr id="177" name="Google Shape;177;p14"/>
          <p:cNvSpPr txBox="1"/>
          <p:nvPr>
            <p:ph idx="1" type="body"/>
          </p:nvPr>
        </p:nvSpPr>
        <p:spPr>
          <a:xfrm>
            <a:off x="311700" y="1538600"/>
            <a:ext cx="8520600" cy="21432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a:t>Las relaciones de vista se pueden definir como relaciones que contienen el resultado de consultas. </a:t>
            </a:r>
            <a:endParaRPr/>
          </a:p>
          <a:p>
            <a:pPr indent="-342900" lvl="0" marL="457200" rtl="0" algn="just">
              <a:lnSpc>
                <a:spcPct val="115000"/>
              </a:lnSpc>
              <a:spcBef>
                <a:spcPts val="0"/>
              </a:spcBef>
              <a:spcAft>
                <a:spcPts val="0"/>
              </a:spcAft>
              <a:buSzPts val="1800"/>
              <a:buChar char="●"/>
            </a:pPr>
            <a:r>
              <a:rPr lang="en"/>
              <a:t>Las vistas son útiles para ocultar información innecesaria y para recopilar información de más de una relación en una sola vista.</a:t>
            </a:r>
            <a:endParaRPr/>
          </a:p>
          <a:p>
            <a:pPr indent="-342900" lvl="0" marL="457200" rtl="0" algn="just">
              <a:lnSpc>
                <a:spcPct val="115000"/>
              </a:lnSpc>
              <a:spcBef>
                <a:spcPts val="0"/>
              </a:spcBef>
              <a:spcAft>
                <a:spcPts val="0"/>
              </a:spcAft>
              <a:buSzPts val="1800"/>
              <a:buChar char="●"/>
            </a:pPr>
            <a:r>
              <a:rPr lang="en"/>
              <a:t>Cuando se define una vista, normalmente la base de datos almacena solo la consulta que define la vista.</a:t>
            </a:r>
            <a:endParaRPr/>
          </a:p>
        </p:txBody>
      </p:sp>
      <p:sp>
        <p:nvSpPr>
          <p:cNvPr id="178" name="Google Shape;17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6AA84F"/>
                </a:solidFill>
              </a:rPr>
              <a:t>Views</a:t>
            </a:r>
            <a:endParaRPr b="1">
              <a:solidFill>
                <a:srgbClr val="6AA84F"/>
              </a:solidFill>
            </a:endParaRPr>
          </a:p>
        </p:txBody>
      </p:sp>
      <p:sp>
        <p:nvSpPr>
          <p:cNvPr id="184" name="Google Shape;184;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rgbClr val="666666"/>
                </a:solidFill>
              </a:rPr>
              <a:t>Definición:</a:t>
            </a:r>
            <a:endParaRPr b="1">
              <a:solidFill>
                <a:srgbClr val="666666"/>
              </a:solidFill>
            </a:endParaRPr>
          </a:p>
          <a:p>
            <a:pPr indent="0" lvl="0" marL="0" rtl="0" algn="ctr">
              <a:lnSpc>
                <a:spcPct val="115000"/>
              </a:lnSpc>
              <a:spcBef>
                <a:spcPts val="1600"/>
              </a:spcBef>
              <a:spcAft>
                <a:spcPts val="0"/>
              </a:spcAft>
              <a:buSzPts val="1800"/>
              <a:buNone/>
            </a:pPr>
            <a:r>
              <a:t/>
            </a:r>
            <a:endParaRPr b="1"/>
          </a:p>
          <a:p>
            <a:pPr indent="0" lvl="0" marL="0" rtl="0" algn="ctr">
              <a:lnSpc>
                <a:spcPct val="115000"/>
              </a:lnSpc>
              <a:spcBef>
                <a:spcPts val="1600"/>
              </a:spcBef>
              <a:spcAft>
                <a:spcPts val="1600"/>
              </a:spcAft>
              <a:buSzPts val="1800"/>
              <a:buNone/>
            </a:pPr>
            <a:r>
              <a:rPr b="1" lang="en"/>
              <a:t>CREATE VIEW </a:t>
            </a:r>
            <a:r>
              <a:rPr lang="en"/>
              <a:t>v </a:t>
            </a:r>
            <a:r>
              <a:rPr b="1" lang="en"/>
              <a:t>AS </a:t>
            </a:r>
            <a:r>
              <a:rPr lang="en"/>
              <a:t>&lt;query expression&gt;; </a:t>
            </a:r>
            <a:r>
              <a:rPr b="1" lang="en"/>
              <a:t> </a:t>
            </a:r>
            <a:endParaRPr b="1"/>
          </a:p>
        </p:txBody>
      </p:sp>
      <p:sp>
        <p:nvSpPr>
          <p:cNvPr id="185" name="Google Shape;18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F0000"/>
                </a:solidFill>
              </a:rPr>
              <a:t>Funciones y Procedimientos </a:t>
            </a:r>
            <a:endParaRPr b="1">
              <a:solidFill>
                <a:srgbClr val="FF0000"/>
              </a:solidFill>
            </a:endParaRPr>
          </a:p>
        </p:txBody>
      </p:sp>
      <p:sp>
        <p:nvSpPr>
          <p:cNvPr id="62" name="Google Shape;6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63" name="Google Shape;63;p2"/>
          <p:cNvSpPr txBox="1"/>
          <p:nvPr/>
        </p:nvSpPr>
        <p:spPr>
          <a:xfrm>
            <a:off x="383850" y="1097925"/>
            <a:ext cx="8376300" cy="16740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Un store procedure/function es un conjunto de sentencias SQL con un nombre asignado y puede ser reutilizado cuantas veces se desee.</a:t>
            </a:r>
            <a:endParaRPr b="0" i="0" sz="18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just">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Generalización de SQL añadiendo la estructura de un lenguaje de programación al lenguaje SQL</a:t>
            </a:r>
            <a:endParaRPr b="0" i="0" sz="1800" u="none" cap="none" strike="noStrike">
              <a:solidFill>
                <a:srgbClr val="000000"/>
              </a:solidFill>
              <a:latin typeface="Arial"/>
              <a:ea typeface="Arial"/>
              <a:cs typeface="Arial"/>
              <a:sym typeface="Arial"/>
            </a:endParaRPr>
          </a:p>
        </p:txBody>
      </p:sp>
      <p:sp>
        <p:nvSpPr>
          <p:cNvPr id="64" name="Google Shape;64;p2"/>
          <p:cNvSpPr txBox="1"/>
          <p:nvPr/>
        </p:nvSpPr>
        <p:spPr>
          <a:xfrm>
            <a:off x="456000" y="3079125"/>
            <a:ext cx="8376300" cy="158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Estructura típicamente disponibles en procedimientos almacenados: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Variables Locales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Sentencias IF</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Sentencias LOOP </a:t>
            </a:r>
            <a:endParaRPr b="0"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6AA84F"/>
                </a:solidFill>
              </a:rPr>
              <a:t>Ejemplo</a:t>
            </a:r>
            <a:endParaRPr b="1">
              <a:solidFill>
                <a:srgbClr val="6AA84F"/>
              </a:solidFill>
            </a:endParaRPr>
          </a:p>
        </p:txBody>
      </p:sp>
      <p:sp>
        <p:nvSpPr>
          <p:cNvPr id="191" name="Google Shape;19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92" name="Google Shape;192;p16"/>
          <p:cNvPicPr preferRelativeResize="0"/>
          <p:nvPr/>
        </p:nvPicPr>
        <p:blipFill rotWithShape="1">
          <a:blip r:embed="rId3">
            <a:alphaModFix/>
          </a:blip>
          <a:srcRect b="0" l="0" r="0" t="0"/>
          <a:stretch/>
        </p:blipFill>
        <p:spPr>
          <a:xfrm>
            <a:off x="2882000" y="2094150"/>
            <a:ext cx="2606250" cy="870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rgbClr val="6AA84F"/>
                </a:solidFill>
              </a:rPr>
              <a:t>Otro Ejemplo</a:t>
            </a:r>
            <a:endParaRPr b="1">
              <a:solidFill>
                <a:srgbClr val="6AA84F"/>
              </a:solidFill>
            </a:endParaRPr>
          </a:p>
          <a:p>
            <a:pPr indent="0" lvl="0" marL="0" rtl="0" algn="l">
              <a:lnSpc>
                <a:spcPct val="100000"/>
              </a:lnSpc>
              <a:spcBef>
                <a:spcPts val="0"/>
              </a:spcBef>
              <a:spcAft>
                <a:spcPts val="0"/>
              </a:spcAft>
              <a:buSzPts val="2800"/>
              <a:buNone/>
            </a:pPr>
            <a:r>
              <a:t/>
            </a:r>
            <a:endParaRPr/>
          </a:p>
        </p:txBody>
      </p:sp>
      <p:sp>
        <p:nvSpPr>
          <p:cNvPr id="198" name="Google Shape;19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99" name="Google Shape;199;p17"/>
          <p:cNvPicPr preferRelativeResize="0"/>
          <p:nvPr/>
        </p:nvPicPr>
        <p:blipFill rotWithShape="1">
          <a:blip r:embed="rId3">
            <a:alphaModFix/>
          </a:blip>
          <a:srcRect b="0" l="0" r="0" t="0"/>
          <a:stretch/>
        </p:blipFill>
        <p:spPr>
          <a:xfrm>
            <a:off x="311700" y="1861575"/>
            <a:ext cx="4335375" cy="1659700"/>
          </a:xfrm>
          <a:prstGeom prst="rect">
            <a:avLst/>
          </a:prstGeom>
          <a:noFill/>
          <a:ln>
            <a:noFill/>
          </a:ln>
        </p:spPr>
      </p:pic>
      <p:pic>
        <p:nvPicPr>
          <p:cNvPr id="200" name="Google Shape;200;p17"/>
          <p:cNvPicPr preferRelativeResize="0"/>
          <p:nvPr/>
        </p:nvPicPr>
        <p:blipFill rotWithShape="1">
          <a:blip r:embed="rId4">
            <a:alphaModFix/>
          </a:blip>
          <a:srcRect b="0" l="0" r="0" t="0"/>
          <a:stretch/>
        </p:blipFill>
        <p:spPr>
          <a:xfrm>
            <a:off x="5847475" y="1861575"/>
            <a:ext cx="2624975" cy="82704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6AA84F"/>
                </a:solidFill>
              </a:rPr>
              <a:t>Materialized Views</a:t>
            </a:r>
            <a:endParaRPr/>
          </a:p>
        </p:txBody>
      </p:sp>
      <p:sp>
        <p:nvSpPr>
          <p:cNvPr id="206" name="Google Shape;20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07" name="Google Shape;207;p18"/>
          <p:cNvSpPr txBox="1"/>
          <p:nvPr/>
        </p:nvSpPr>
        <p:spPr>
          <a:xfrm>
            <a:off x="311700" y="1717650"/>
            <a:ext cx="8160600" cy="9378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0"/>
              </a:spcBef>
              <a:spcAft>
                <a:spcPts val="0"/>
              </a:spcAft>
              <a:buClr>
                <a:srgbClr val="000000"/>
              </a:buClr>
              <a:buSzPts val="1800"/>
              <a:buFont typeface="Arial"/>
              <a:buChar char="●"/>
            </a:pPr>
            <a:r>
              <a:rPr b="0" i="0" lang="en" sz="1800" u="none" cap="none" strike="noStrike">
                <a:solidFill>
                  <a:schemeClr val="dk2"/>
                </a:solidFill>
                <a:latin typeface="Arial"/>
                <a:ea typeface="Arial"/>
                <a:cs typeface="Arial"/>
                <a:sym typeface="Arial"/>
              </a:rPr>
              <a:t>Ciertos sistemas de bases de datos permiten almacenar las relaciones de vista, pero se aseguran de que, si las relaciones reales utilizadas en la definición de la vista cambian, la vista se mantenga actualizada.</a:t>
            </a:r>
            <a:r>
              <a:rPr b="0" i="0" lang="en"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208" name="Google Shape;208;p18"/>
          <p:cNvSpPr txBox="1"/>
          <p:nvPr>
            <p:ph idx="1" type="body"/>
          </p:nvPr>
        </p:nvSpPr>
        <p:spPr>
          <a:xfrm>
            <a:off x="311700" y="2944435"/>
            <a:ext cx="8520600" cy="14298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a:t>Cuando se define una vista, normalmente la base de datos almacena solo la consulta que define la vista.</a:t>
            </a:r>
            <a:endParaRPr/>
          </a:p>
          <a:p>
            <a:pPr indent="-342900" lvl="0" marL="457200" rtl="0" algn="just">
              <a:lnSpc>
                <a:spcPct val="115000"/>
              </a:lnSpc>
              <a:spcBef>
                <a:spcPts val="0"/>
              </a:spcBef>
              <a:spcAft>
                <a:spcPts val="0"/>
              </a:spcAft>
              <a:buSzPts val="1800"/>
              <a:buChar char="●"/>
            </a:pPr>
            <a:r>
              <a:rPr lang="en"/>
              <a:t>Por el contrario, una vista materializada es una vista cuyos contenidos se calculan y almacenan.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6AA84F"/>
                </a:solidFill>
              </a:rPr>
              <a:t>Materialized Views</a:t>
            </a:r>
            <a:endParaRPr/>
          </a:p>
        </p:txBody>
      </p:sp>
      <p:sp>
        <p:nvSpPr>
          <p:cNvPr id="214" name="Google Shape;21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15" name="Google Shape;21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rgbClr val="666666"/>
                </a:solidFill>
              </a:rPr>
              <a:t>Definición:</a:t>
            </a:r>
            <a:endParaRPr b="1">
              <a:solidFill>
                <a:srgbClr val="666666"/>
              </a:solidFill>
            </a:endParaRPr>
          </a:p>
          <a:p>
            <a:pPr indent="0" lvl="0" marL="0" rtl="0" algn="ctr">
              <a:lnSpc>
                <a:spcPct val="115000"/>
              </a:lnSpc>
              <a:spcBef>
                <a:spcPts val="1600"/>
              </a:spcBef>
              <a:spcAft>
                <a:spcPts val="0"/>
              </a:spcAft>
              <a:buSzPts val="1800"/>
              <a:buNone/>
            </a:pPr>
            <a:r>
              <a:t/>
            </a:r>
            <a:endParaRPr b="1"/>
          </a:p>
          <a:p>
            <a:pPr indent="0" lvl="0" marL="0" rtl="0" algn="ctr">
              <a:lnSpc>
                <a:spcPct val="115000"/>
              </a:lnSpc>
              <a:spcBef>
                <a:spcPts val="1600"/>
              </a:spcBef>
              <a:spcAft>
                <a:spcPts val="1600"/>
              </a:spcAft>
              <a:buSzPts val="1800"/>
              <a:buNone/>
            </a:pPr>
            <a:r>
              <a:rPr b="1" lang="en"/>
              <a:t>CREATE MATERIALIZED VIEW </a:t>
            </a:r>
            <a:r>
              <a:rPr lang="en"/>
              <a:t>v </a:t>
            </a:r>
            <a:r>
              <a:rPr b="1" lang="en"/>
              <a:t>AS </a:t>
            </a:r>
            <a:r>
              <a:rPr lang="en"/>
              <a:t>&lt;query expression&gt;; </a:t>
            </a:r>
            <a:r>
              <a:rPr b="1" lang="en"/>
              <a:t> </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6AA84F"/>
                </a:solidFill>
              </a:rPr>
              <a:t>Materialized Views</a:t>
            </a:r>
            <a:endParaRPr/>
          </a:p>
        </p:txBody>
      </p:sp>
      <p:sp>
        <p:nvSpPr>
          <p:cNvPr id="221" name="Google Shape;22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22" name="Google Shape;222;p20"/>
          <p:cNvSpPr txBox="1"/>
          <p:nvPr/>
        </p:nvSpPr>
        <p:spPr>
          <a:xfrm>
            <a:off x="311700" y="1717650"/>
            <a:ext cx="8160600" cy="23364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Clr>
                <a:srgbClr val="000000"/>
              </a:buClr>
              <a:buSzPts val="1800"/>
              <a:buFont typeface="Arial"/>
              <a:buChar char="●"/>
            </a:pPr>
            <a:r>
              <a:rPr b="0" i="0" lang="en" sz="1800" u="none" cap="none" strike="noStrike">
                <a:solidFill>
                  <a:schemeClr val="dk2"/>
                </a:solidFill>
                <a:latin typeface="Arial"/>
                <a:ea typeface="Arial"/>
                <a:cs typeface="Arial"/>
                <a:sym typeface="Arial"/>
              </a:rPr>
              <a:t>Las vistas materializadas constituyen datos redundantes</a:t>
            </a:r>
            <a:endParaRPr b="0" i="0" sz="1800" u="none" cap="none" strike="noStrike">
              <a:solidFill>
                <a:schemeClr val="dk2"/>
              </a:solidFill>
              <a:latin typeface="Arial"/>
              <a:ea typeface="Arial"/>
              <a:cs typeface="Arial"/>
              <a:sym typeface="Arial"/>
            </a:endParaRPr>
          </a:p>
          <a:p>
            <a:pPr indent="-342900" lvl="0" marL="457200" marR="0" rtl="0" algn="just">
              <a:lnSpc>
                <a:spcPct val="115000"/>
              </a:lnSpc>
              <a:spcBef>
                <a:spcPts val="0"/>
              </a:spcBef>
              <a:spcAft>
                <a:spcPts val="0"/>
              </a:spcAft>
              <a:buClr>
                <a:srgbClr val="000000"/>
              </a:buClr>
              <a:buSzPts val="1800"/>
              <a:buFont typeface="Arial"/>
              <a:buChar char="●"/>
            </a:pPr>
            <a:r>
              <a:rPr b="0" i="0" lang="en" sz="1800" u="none" cap="none" strike="noStrike">
                <a:solidFill>
                  <a:schemeClr val="dk2"/>
                </a:solidFill>
                <a:latin typeface="Arial"/>
                <a:ea typeface="Arial"/>
                <a:cs typeface="Arial"/>
                <a:sym typeface="Arial"/>
              </a:rPr>
              <a:t>Sin embargo, en muchos casos es mucho más barato leer el contenido de una vista materializada que calcular el contenido de la vista ejecutando la consulta que define la vista.</a:t>
            </a:r>
            <a:endParaRPr b="0" i="0" sz="1800" u="none" cap="none" strike="noStrike">
              <a:solidFill>
                <a:schemeClr val="dk2"/>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6AA84F"/>
                </a:solidFill>
              </a:rPr>
              <a:t>Materialized Views</a:t>
            </a:r>
            <a:endParaRPr/>
          </a:p>
        </p:txBody>
      </p:sp>
      <p:sp>
        <p:nvSpPr>
          <p:cNvPr id="228" name="Google Shape;22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29" name="Google Shape;229;p21"/>
          <p:cNvSpPr txBox="1"/>
          <p:nvPr/>
        </p:nvSpPr>
        <p:spPr>
          <a:xfrm>
            <a:off x="311700" y="1235025"/>
            <a:ext cx="8160600" cy="7446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Las vistas materializadas son importantes para mejorar el rendimiento en algunas aplicaciones.</a:t>
            </a:r>
            <a:endParaRPr b="0" i="0" sz="1800" u="none" cap="none" strike="noStrike">
              <a:solidFill>
                <a:schemeClr val="dk2"/>
              </a:solidFill>
              <a:latin typeface="Arial"/>
              <a:ea typeface="Arial"/>
              <a:cs typeface="Arial"/>
              <a:sym typeface="Arial"/>
            </a:endParaRPr>
          </a:p>
        </p:txBody>
      </p:sp>
      <p:pic>
        <p:nvPicPr>
          <p:cNvPr id="230" name="Google Shape;230;p21"/>
          <p:cNvPicPr preferRelativeResize="0"/>
          <p:nvPr/>
        </p:nvPicPr>
        <p:blipFill rotWithShape="1">
          <a:blip r:embed="rId3">
            <a:alphaModFix/>
          </a:blip>
          <a:srcRect b="0" l="0" r="0" t="0"/>
          <a:stretch/>
        </p:blipFill>
        <p:spPr>
          <a:xfrm>
            <a:off x="1476200" y="2571750"/>
            <a:ext cx="6163201" cy="1179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6AA84F"/>
                </a:solidFill>
              </a:rPr>
              <a:t>Materialized Views</a:t>
            </a:r>
            <a:endParaRPr/>
          </a:p>
        </p:txBody>
      </p:sp>
      <p:sp>
        <p:nvSpPr>
          <p:cNvPr id="236" name="Google Shape;23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37" name="Google Shape;237;p22"/>
          <p:cNvSpPr txBox="1"/>
          <p:nvPr/>
        </p:nvSpPr>
        <p:spPr>
          <a:xfrm>
            <a:off x="311700" y="1235025"/>
            <a:ext cx="8160600" cy="27639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Suponga que el monto de salario total en un departamento se requiere con frecuencia. </a:t>
            </a:r>
            <a:endParaRPr b="0" i="0" sz="1800" u="none" cap="none" strike="noStrike">
              <a:solidFill>
                <a:schemeClr val="dk2"/>
              </a:solidFill>
              <a:latin typeface="Arial"/>
              <a:ea typeface="Arial"/>
              <a:cs typeface="Arial"/>
              <a:sym typeface="Arial"/>
            </a:endParaRPr>
          </a:p>
          <a:p>
            <a:pPr indent="-342900" lvl="0" marL="457200" marR="0" rtl="0" algn="just">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Calcular la vista requiere leer cada tupla de instructor perteneciente a un departamento y resumir los montos de los salarios, lo que puede llevar mucho tiempo. </a:t>
            </a:r>
            <a:endParaRPr b="0" i="0" sz="1800" u="none" cap="none" strike="noStrike">
              <a:solidFill>
                <a:schemeClr val="dk2"/>
              </a:solidFill>
              <a:latin typeface="Arial"/>
              <a:ea typeface="Arial"/>
              <a:cs typeface="Arial"/>
              <a:sym typeface="Arial"/>
            </a:endParaRPr>
          </a:p>
          <a:p>
            <a:pPr indent="-342900" lvl="0" marL="457200" marR="0" rtl="0" algn="just">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Por el contrario, si la definición de la vista del monto del salario total se </a:t>
            </a:r>
            <a:r>
              <a:rPr b="1" i="0" lang="en" sz="1800" u="none" cap="none" strike="noStrike">
                <a:solidFill>
                  <a:srgbClr val="6AA84F"/>
                </a:solidFill>
                <a:latin typeface="Arial"/>
                <a:ea typeface="Arial"/>
                <a:cs typeface="Arial"/>
                <a:sym typeface="Arial"/>
              </a:rPr>
              <a:t>materializara</a:t>
            </a:r>
            <a:r>
              <a:rPr b="0" i="0" lang="en" sz="1800" u="none" cap="none" strike="noStrike">
                <a:solidFill>
                  <a:schemeClr val="dk2"/>
                </a:solidFill>
                <a:latin typeface="Arial"/>
                <a:ea typeface="Arial"/>
                <a:cs typeface="Arial"/>
                <a:sym typeface="Arial"/>
              </a:rPr>
              <a:t>, el monto del salario total podría encontrarse buscando una tupla en la vista materializada</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F0000"/>
                </a:solidFill>
              </a:rPr>
              <a:t>Funciones</a:t>
            </a:r>
            <a:endParaRPr b="1">
              <a:solidFill>
                <a:srgbClr val="FF0000"/>
              </a:solidFill>
            </a:endParaRPr>
          </a:p>
        </p:txBody>
      </p:sp>
      <p:pic>
        <p:nvPicPr>
          <p:cNvPr id="70" name="Google Shape;70;p3"/>
          <p:cNvPicPr preferRelativeResize="0"/>
          <p:nvPr/>
        </p:nvPicPr>
        <p:blipFill rotWithShape="1">
          <a:blip r:embed="rId3">
            <a:alphaModFix/>
          </a:blip>
          <a:srcRect b="0" l="0" r="0" t="0"/>
          <a:stretch/>
        </p:blipFill>
        <p:spPr>
          <a:xfrm>
            <a:off x="369250" y="1898600"/>
            <a:ext cx="4098050" cy="1935190"/>
          </a:xfrm>
          <a:prstGeom prst="rect">
            <a:avLst/>
          </a:prstGeom>
          <a:noFill/>
          <a:ln>
            <a:noFill/>
          </a:ln>
        </p:spPr>
      </p:pic>
      <p:pic>
        <p:nvPicPr>
          <p:cNvPr id="71" name="Google Shape;71;p3"/>
          <p:cNvPicPr preferRelativeResize="0"/>
          <p:nvPr/>
        </p:nvPicPr>
        <p:blipFill rotWithShape="1">
          <a:blip r:embed="rId4">
            <a:alphaModFix/>
          </a:blip>
          <a:srcRect b="0" l="0" r="0" t="0"/>
          <a:stretch/>
        </p:blipFill>
        <p:spPr>
          <a:xfrm>
            <a:off x="5512225" y="1898600"/>
            <a:ext cx="2970500" cy="748475"/>
          </a:xfrm>
          <a:prstGeom prst="rect">
            <a:avLst/>
          </a:prstGeom>
          <a:noFill/>
          <a:ln>
            <a:noFill/>
          </a:ln>
        </p:spPr>
      </p:pic>
      <p:sp>
        <p:nvSpPr>
          <p:cNvPr id="72" name="Google Shape;72;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F0000"/>
                </a:solidFill>
              </a:rPr>
              <a:t>Procedimientos</a:t>
            </a:r>
            <a:endParaRPr b="1">
              <a:solidFill>
                <a:srgbClr val="FF0000"/>
              </a:solidFill>
            </a:endParaRPr>
          </a:p>
        </p:txBody>
      </p:sp>
      <p:pic>
        <p:nvPicPr>
          <p:cNvPr id="78" name="Google Shape;78;p4"/>
          <p:cNvPicPr preferRelativeResize="0"/>
          <p:nvPr/>
        </p:nvPicPr>
        <p:blipFill rotWithShape="1">
          <a:blip r:embed="rId3">
            <a:alphaModFix/>
          </a:blip>
          <a:srcRect b="0" l="0" r="0" t="0"/>
          <a:stretch/>
        </p:blipFill>
        <p:spPr>
          <a:xfrm>
            <a:off x="1417825" y="1319025"/>
            <a:ext cx="6446300" cy="1752250"/>
          </a:xfrm>
          <a:prstGeom prst="rect">
            <a:avLst/>
          </a:prstGeom>
          <a:noFill/>
          <a:ln>
            <a:noFill/>
          </a:ln>
        </p:spPr>
      </p:pic>
      <p:pic>
        <p:nvPicPr>
          <p:cNvPr id="79" name="Google Shape;79;p4"/>
          <p:cNvPicPr preferRelativeResize="0"/>
          <p:nvPr/>
        </p:nvPicPr>
        <p:blipFill rotWithShape="1">
          <a:blip r:embed="rId4">
            <a:alphaModFix/>
          </a:blip>
          <a:srcRect b="0" l="0" r="0" t="0"/>
          <a:stretch/>
        </p:blipFill>
        <p:spPr>
          <a:xfrm>
            <a:off x="1953250" y="3996175"/>
            <a:ext cx="3683525" cy="572700"/>
          </a:xfrm>
          <a:prstGeom prst="rect">
            <a:avLst/>
          </a:prstGeom>
          <a:noFill/>
          <a:ln>
            <a:noFill/>
          </a:ln>
        </p:spPr>
      </p:pic>
      <p:sp>
        <p:nvSpPr>
          <p:cNvPr id="80" name="Google Shape;8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F0000"/>
                </a:solidFill>
              </a:rPr>
              <a:t>Procedimientos</a:t>
            </a:r>
            <a:endParaRPr b="1">
              <a:solidFill>
                <a:srgbClr val="FF0000"/>
              </a:solidFill>
            </a:endParaRPr>
          </a:p>
        </p:txBody>
      </p:sp>
      <p:sp>
        <p:nvSpPr>
          <p:cNvPr id="86" name="Google Shape;8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87" name="Google Shape;87;p5"/>
          <p:cNvSpPr txBox="1"/>
          <p:nvPr/>
        </p:nvSpPr>
        <p:spPr>
          <a:xfrm>
            <a:off x="311700" y="1524000"/>
            <a:ext cx="8160900" cy="229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Modos de Pasajes de Parámetros: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IN: parámetro pasado por valor</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OUT: parámetro pasado por referencia</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INOUT: parámetro pasado por referencia y puede ser modificado pero se asume que ha sido inicializado</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0000"/>
                </a:solidFill>
              </a:rPr>
              <a:t>Sentencias </a:t>
            </a:r>
            <a:r>
              <a:rPr b="1" lang="en">
                <a:solidFill>
                  <a:srgbClr val="FF0000"/>
                </a:solidFill>
              </a:rPr>
              <a:t>While</a:t>
            </a:r>
            <a:r>
              <a:rPr lang="en">
                <a:solidFill>
                  <a:srgbClr val="FF0000"/>
                </a:solidFill>
              </a:rPr>
              <a:t> y </a:t>
            </a:r>
            <a:r>
              <a:rPr b="1" lang="en">
                <a:solidFill>
                  <a:srgbClr val="FF0000"/>
                </a:solidFill>
              </a:rPr>
              <a:t>Repeat</a:t>
            </a:r>
            <a:endParaRPr b="1">
              <a:solidFill>
                <a:srgbClr val="FF0000"/>
              </a:solidFill>
            </a:endParaRPr>
          </a:p>
        </p:txBody>
      </p:sp>
      <p:pic>
        <p:nvPicPr>
          <p:cNvPr id="93" name="Google Shape;93;p6"/>
          <p:cNvPicPr preferRelativeResize="0"/>
          <p:nvPr/>
        </p:nvPicPr>
        <p:blipFill rotWithShape="1">
          <a:blip r:embed="rId3">
            <a:alphaModFix/>
          </a:blip>
          <a:srcRect b="0" l="0" r="0" t="0"/>
          <a:stretch/>
        </p:blipFill>
        <p:spPr>
          <a:xfrm>
            <a:off x="2730325" y="1820225"/>
            <a:ext cx="2913575" cy="2302925"/>
          </a:xfrm>
          <a:prstGeom prst="rect">
            <a:avLst/>
          </a:prstGeom>
          <a:noFill/>
          <a:ln>
            <a:noFill/>
          </a:ln>
        </p:spPr>
      </p:pic>
      <p:sp>
        <p:nvSpPr>
          <p:cNvPr id="94" name="Google Shape;9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F0000"/>
                </a:solidFill>
              </a:rPr>
              <a:t>For </a:t>
            </a:r>
            <a:r>
              <a:rPr lang="en">
                <a:solidFill>
                  <a:srgbClr val="FF0000"/>
                </a:solidFill>
              </a:rPr>
              <a:t>loop...</a:t>
            </a:r>
            <a:endParaRPr>
              <a:solidFill>
                <a:srgbClr val="FF0000"/>
              </a:solidFill>
            </a:endParaRPr>
          </a:p>
        </p:txBody>
      </p:sp>
      <p:pic>
        <p:nvPicPr>
          <p:cNvPr id="100" name="Google Shape;100;p7"/>
          <p:cNvPicPr preferRelativeResize="0"/>
          <p:nvPr/>
        </p:nvPicPr>
        <p:blipFill rotWithShape="1">
          <a:blip r:embed="rId3">
            <a:alphaModFix/>
          </a:blip>
          <a:srcRect b="0" l="0" r="0" t="0"/>
          <a:stretch/>
        </p:blipFill>
        <p:spPr>
          <a:xfrm>
            <a:off x="2138250" y="1778850"/>
            <a:ext cx="4301475" cy="2054175"/>
          </a:xfrm>
          <a:prstGeom prst="rect">
            <a:avLst/>
          </a:prstGeom>
          <a:noFill/>
          <a:ln>
            <a:noFill/>
          </a:ln>
        </p:spPr>
      </p:pic>
      <p:sp>
        <p:nvSpPr>
          <p:cNvPr id="101" name="Google Shape;10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F0000"/>
                </a:solidFill>
              </a:rPr>
              <a:t>Sentencia if-then-else</a:t>
            </a:r>
            <a:endParaRPr b="1">
              <a:solidFill>
                <a:srgbClr val="FF0000"/>
              </a:solidFill>
            </a:endParaRPr>
          </a:p>
        </p:txBody>
      </p:sp>
      <p:pic>
        <p:nvPicPr>
          <p:cNvPr id="107" name="Google Shape;107;p8"/>
          <p:cNvPicPr preferRelativeResize="0"/>
          <p:nvPr/>
        </p:nvPicPr>
        <p:blipFill rotWithShape="1">
          <a:blip r:embed="rId3">
            <a:alphaModFix/>
          </a:blip>
          <a:srcRect b="0" l="0" r="0" t="0"/>
          <a:stretch/>
        </p:blipFill>
        <p:spPr>
          <a:xfrm>
            <a:off x="1874775" y="1758163"/>
            <a:ext cx="4336175" cy="1627175"/>
          </a:xfrm>
          <a:prstGeom prst="rect">
            <a:avLst/>
          </a:prstGeom>
          <a:noFill/>
          <a:ln>
            <a:noFill/>
          </a:ln>
        </p:spPr>
      </p:pic>
      <p:sp>
        <p:nvSpPr>
          <p:cNvPr id="108" name="Google Shape;10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F0000"/>
                </a:solidFill>
              </a:rPr>
              <a:t>Ejemplo: registrar un estudiante en un curso</a:t>
            </a:r>
            <a:endParaRPr b="1">
              <a:solidFill>
                <a:srgbClr val="FF0000"/>
              </a:solidFill>
            </a:endParaRPr>
          </a:p>
        </p:txBody>
      </p:sp>
      <p:sp>
        <p:nvSpPr>
          <p:cNvPr id="114" name="Google Shape;11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15" name="Google Shape;115;p9"/>
          <p:cNvPicPr preferRelativeResize="0"/>
          <p:nvPr/>
        </p:nvPicPr>
        <p:blipFill rotWithShape="1">
          <a:blip r:embed="rId3">
            <a:alphaModFix/>
          </a:blip>
          <a:srcRect b="0" l="0" r="0" t="0"/>
          <a:stretch/>
        </p:blipFill>
        <p:spPr>
          <a:xfrm>
            <a:off x="1958125" y="1150600"/>
            <a:ext cx="5099475" cy="3793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