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1xGUijhKYfifmJPuSq7fn4aXx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530475"/>
            <a:ext cx="8520600" cy="25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s"/>
              <a:t>Seguridad en las Bases de Datos</a:t>
            </a:r>
            <a:endParaRPr b="1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601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Bases de Datos 2023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4" name="Google Shape;124;p10"/>
          <p:cNvSpPr txBox="1"/>
          <p:nvPr/>
        </p:nvSpPr>
        <p:spPr>
          <a:xfrm>
            <a:off x="1609075" y="1897813"/>
            <a:ext cx="56238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name = ‘</a:t>
            </a:r>
            <a:r>
              <a:rPr b="1" i="0" lang="es" sz="1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’;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383850" y="2915550"/>
            <a:ext cx="83763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usuario ingresa en lugar de </a:t>
            </a:r>
            <a:r>
              <a:rPr b="1" i="0" lang="es" sz="1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a’; drop table instructor;-- 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383850" y="1492063"/>
            <a:ext cx="709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 Ejemplo: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919525" y="3723425"/>
            <a:ext cx="7002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</a:t>
            </a:r>
            <a:r>
              <a:rPr b="0" i="0" lang="es" sz="1800" u="none" cap="none" strike="noStrike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endParaRPr b="0" i="0" sz="1800" u="none" cap="none" strike="noStrike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b="0" i="0" lang="es" sz="1800" u="none" cap="none" strike="noStrike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 = ‘a’;</a:t>
            </a:r>
            <a:r>
              <a:rPr b="0" i="0" lang="es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s" sz="1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instructor;</a:t>
            </a:r>
            <a:r>
              <a:rPr b="0" i="0" lang="es" sz="18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--’;</a:t>
            </a:r>
            <a:endParaRPr b="0" i="0" sz="18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311700" y="4454463"/>
            <a:ext cx="709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tabla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eliminada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4" name="Google Shape;1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175" y="1595438"/>
            <a:ext cx="6343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Seguridad a Nivel de Usuario en SQL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383850" y="1097925"/>
            <a:ext cx="8376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usuario tiene ciertos derechos sobre ciertos objetos.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Distintos usuarios pueden tener los mismos o distintos derechos sobre los mismos objetos.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controlar la granularidad de los derechos de acceso, los usuarios pueden tener derechos (autorización / privilegios) sobre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Tabla </a:t>
            </a:r>
            <a:endParaRPr b="1" i="0" sz="18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Vista  </a:t>
            </a:r>
            <a:endParaRPr b="1" i="0" sz="18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Control de Acceso Discrecional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383850" y="1097925"/>
            <a:ext cx="8376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SQL standard se incluyen los privilegios 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 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lenguaje de definición de SQL se incluyen los comandos 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administrar privilegios.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1587750" y="3657625"/>
            <a:ext cx="59685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grant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&lt;privilege list&gt;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&lt;relation name or view name&gt;</a:t>
            </a:r>
            <a:b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&lt;user/role list&gt;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460050" y="2581925"/>
            <a:ext cx="83763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comando 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usado para conceder autorización. La forma básica de esta sentencia es la siguiente: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GRANT - Ejemplo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2003125" y="1496850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grant select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2003125" y="3415625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grant update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(budget)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Revoke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383850" y="1097925"/>
            <a:ext cx="83763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anular una autorización, se use la sentencia 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La estructura es muy similar a 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1808850" y="2694050"/>
            <a:ext cx="55263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revoke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&lt;privilege list&gt;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&lt;relation name or view name&gt;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&lt;user/role list&gt;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Revoke - Ejemplo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3" name="Google Shape;1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2193125" y="1566150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revoke select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193125" y="3249000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revoke update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(budget) 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Roles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383850" y="1097925"/>
            <a:ext cx="83763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hay muchos usuarios con muchos privilegios diferentes, resultará difícil adicionar nuevos privilegios a cada individuo.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383850" y="2773925"/>
            <a:ext cx="83763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 la idea de </a:t>
            </a:r>
            <a:r>
              <a:rPr b="1" i="0" lang="es" sz="18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Grupos de privilegios relacionados que se otorgan a usuarios.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se cambian los privilegios encapsulados en un rol, los privilegios de todos los usuarios que tienen ese rol también cambian.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Roles en SQL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2726525" y="1337550"/>
            <a:ext cx="41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create role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instructor;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311700" y="960675"/>
            <a:ext cx="25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de creación: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311700" y="1951275"/>
            <a:ext cx="620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de asignación de privilegios a roles: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2726525" y="2480550"/>
            <a:ext cx="4116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grant select on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takes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instructor;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311700" y="3399075"/>
            <a:ext cx="81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de asignación de privilegios de roles a roles y a usuarios: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2726525" y="3971775"/>
            <a:ext cx="41160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create role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dean;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grant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dean;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grant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dean </a:t>
            </a: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Mafalda;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Algunos consejos de seguridad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383850" y="1097925"/>
            <a:ext cx="8376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</a:t>
            </a: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debe estar protegido con una contraseña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Únicamente el usuario </a:t>
            </a: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debe tener acceso a la tabla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mysql.user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dar más privilegios que los necesarios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dar permisos a todos los hosts (comodín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‘%’</a:t>
            </a: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almacenar contraseñas (como datos) en texto plano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Motivación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Hasta el momento, solo hemos </a:t>
            </a:r>
            <a:r>
              <a:rPr i="1" lang="es">
                <a:solidFill>
                  <a:srgbClr val="000000"/>
                </a:solidFill>
              </a:rPr>
              <a:t>jugado</a:t>
            </a:r>
            <a:r>
              <a:rPr lang="es">
                <a:solidFill>
                  <a:srgbClr val="000000"/>
                </a:solidFill>
              </a:rPr>
              <a:t> con bases de datos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En una situación real, se maneja información sensible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</a:rPr>
              <a:t>Ejemplos: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Contraseñas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Números de tarjetas de crédito o débito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Pedidos realizados por un cliente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Historia clínica de una persona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</a:rPr>
              <a:t>Hay que proteger esos datos del acceso y/o de la modificación malintencionados.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Seguridad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383850" y="1097925"/>
            <a:ext cx="83763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Protección contra: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Revelación no autorizada (Confidencialidad)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Alteración no autorizada (Integridad)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Destrucción intencional o involuntaria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456000" y="3079125"/>
            <a:ext cx="83763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Protección dirigida a dos tipos de usuarios: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que no tienen derecho de acceso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que tienen derecho limitado a ciertas acciones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Sistema de Seguridad del DBMS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383850" y="1097925"/>
            <a:ext cx="83763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Arial"/>
              <a:buChar char="●"/>
            </a:pPr>
            <a:r>
              <a:rPr b="1" i="0" lang="e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Integridad</a:t>
            </a:r>
            <a:endParaRPr b="1" i="0" sz="18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Sólo los usuarios autorizados deberían tener acceso para modificar datos.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Arial"/>
              <a:buChar char="●"/>
            </a:pPr>
            <a:r>
              <a:rPr b="1" i="0" lang="e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Disponibilidad</a:t>
            </a:r>
            <a:endParaRPr b="1" i="0" sz="18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datos deben estar disponibles para usuarios y programas de actualización autorizados.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Arial"/>
              <a:buChar char="●"/>
            </a:pPr>
            <a:r>
              <a:rPr b="1" i="0" lang="e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Confidencialidad</a:t>
            </a:r>
            <a:endParaRPr b="1" i="0" sz="18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Protección de los datos de su revelación no autorizada.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Elementos que pueden ser protegidos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383850" y="1097925"/>
            <a:ext cx="83763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Granularidad: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atributo de una tupla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conjunto de columnas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tupla individual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conjunto de tuplas de una relación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relación en particular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conjunto de relaciones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base de datos completa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Métodos para el Control de Accesos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6"/>
          <p:cNvSpPr txBox="1"/>
          <p:nvPr/>
        </p:nvSpPr>
        <p:spPr>
          <a:xfrm>
            <a:off x="383850" y="1555125"/>
            <a:ext cx="83763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de Acceso Discrecional: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Garantiza privilegios a usuarios, incluyendo la capacidad para acceder archivos de datos específicos, registros o campos para operar de una manera determinada (select, insert, delete, o update).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Seguridad a cargo del DBMS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383850" y="1326525"/>
            <a:ext cx="83763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Encriptado de Datos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datos son ilegibles a menos que se tenga conocimiento del código.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383850" y="2774325"/>
            <a:ext cx="83763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Seguimiento del ‘rastro’ (Audit Trail)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alguien entra a la base de datos, entonces la idea es poder saber a qué datos accedió y que hizo con ellos.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383850" y="1812975"/>
            <a:ext cx="83763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Ocurre cuando cuando algunos datos del usuario están destinados a modificar una sentencia SQL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input de un usuario que puede modificar una sentencia SQL debe ser cuidadosamente editado para asegurar que sólo se reciben inputs válidos y que no se ha ingresado código adicional.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83850" y="1812975"/>
            <a:ext cx="8376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 en un campo de texto de un formulario en la WEB se requiere a los usuarios que ingresen su nombre.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383850" y="2651175"/>
            <a:ext cx="8376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ingresa: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‘Juan Durán’ OR TRUE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1330500" y="3155100"/>
            <a:ext cx="6483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name = ‘Juan Durán’ OR TRUE;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383850" y="4160700"/>
            <a:ext cx="8376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●"/>
            </a:pPr>
            <a:r>
              <a:rPr b="1" i="0" lang="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Resultado: </a:t>
            </a: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llegar a obtener toda la tabla instructor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