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qt9x7q2TGwPD4G7RAMgDc1TOF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504032-A98B-4335-9E36-30DFE08C9DFF}">
  <a:tblStyle styleId="{E9504032-A98B-4335-9E36-30DFE08C9DF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swa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ono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4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3.xml"/><Relationship Id="rId32" Type="http://schemas.openxmlformats.org/officeDocument/2006/relationships/font" Target="fonts/RobotoMono-bold.fntdata"/><Relationship Id="rId13" Type="http://schemas.openxmlformats.org/officeDocument/2006/relationships/slide" Target="slides/slide6.xml"/><Relationship Id="rId35" Type="http://customschemas.google.com/relationships/presentationmetadata" Target="metadata"/><Relationship Id="rId12" Type="http://schemas.openxmlformats.org/officeDocument/2006/relationships/slide" Target="slides/slide5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Font typeface="Oswald"/>
              <a:buNone/>
              <a:defRPr sz="28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28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>
            <a:off x="76835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814387" y="820340"/>
            <a:ext cx="76614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 b="0" i="0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Oswald"/>
              <a:buChar char="■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●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8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BD-2021</a:t>
            </a:r>
            <a:endParaRPr b="1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ariadb.com/kb/en/window-functions-overview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/>
              <a:t>SQL V</a:t>
            </a:r>
            <a:endParaRPr sz="4400"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Base de Datos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Agregando el Ranking</a:t>
            </a:r>
            <a:endParaRPr/>
          </a:p>
        </p:txBody>
      </p:sp>
      <p:sp>
        <p:nvSpPr>
          <p:cNvPr id="168" name="Google Shape;168;p10"/>
          <p:cNvSpPr txBox="1"/>
          <p:nvPr>
            <p:ph idx="1" type="body"/>
          </p:nvPr>
        </p:nvSpPr>
        <p:spPr>
          <a:xfrm>
            <a:off x="311700" y="863550"/>
            <a:ext cx="8652900" cy="3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La función de ranking no es de agregación, y solo puede utilizarse como función de ventana: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`year`, `country`, `product`, `profit`,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`profit`/SUM(`profit`) OVER (PARTITION BY `year`, `country`) AS `ratio`,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RANK()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OVER (PARTITION BY `country`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ORDER BY `profit` DESC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as `ranking`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`sales`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ORDER BY `country` ASC, `ranking` ASC;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El ranking se relaciona estrechamente con el order-by de la ventana. Si la ventana no lleva order-by, todas las filas van a estar en empate.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La resolución de un empate depende de la función de ranking utilizada.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Agregando el Ranking</a:t>
            </a:r>
            <a:endParaRPr/>
          </a:p>
        </p:txBody>
      </p:sp>
      <p:sp>
        <p:nvSpPr>
          <p:cNvPr id="174" name="Google Shape;174;p11"/>
          <p:cNvSpPr txBox="1"/>
          <p:nvPr>
            <p:ph idx="1" type="body"/>
          </p:nvPr>
        </p:nvSpPr>
        <p:spPr>
          <a:xfrm>
            <a:off x="311700" y="712925"/>
            <a:ext cx="8652900" cy="3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`year`, `country`, `product`, `profit`,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`profit`/SUM(`profit`) OVER (PARTITION BY `year`, `country`) AS `ratio`,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RANK()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OVER (PARTITION BY `country`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ORDER BY `profit` DESC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as `ranking`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`sales`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ORDER BY `country` ASC, `ranking` ASC;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+------+---------+------------+--------+--------+---------+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year | country | product    | profit | ratio  | ranking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+------+---------+------------+--------+--------+---------+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Finland | Computer   | 1500   | 0.9375 | 1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Finland | Phone      | 100    | 0.0625 | 2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Finland | Phone      | 10     | 1.0000 | 3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India   | Computer   | 1200   | 0.9412 | 1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India   | Calculator | 75     | 0.0588 | 2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USA     | Computer   |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1500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| 0.9524 |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Computer   | 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1500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| 0.8824 | 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TV         | </a:t>
            </a:r>
            <a:r>
              <a:rPr b="1"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| 0.0882 | </a:t>
            </a:r>
            <a:r>
              <a:rPr b="1"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USA     | Calculator | 75     | 0.0476 | 4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Calculator | 50     | 0.0294 | 5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+------+---------+------------+--------+--------+---------+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Ventanas Nombradas</a:t>
            </a:r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311700" y="863550"/>
            <a:ext cx="8652900" cy="3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Las ventanas también pueden ser declaradas con un nombre, el cual podrá ser referenciado después de la keyword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`year`, `country`, `product`, `profit`,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`profit`/SUM(`profit`)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OVER `W_annual`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AS `ratio`,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RANK() </a:t>
            </a:r>
            <a:r>
              <a:rPr b="1"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OVER `W_historic`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as `ranking`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`sales`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WINDOW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`W_annual` AS (PARTITION BY `year`, `country`),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`W_historic` AS (PARTITION BY `country`)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ORDER BY `country` ASC, `ranking` ASC;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Ejemplo 2: Ranking y Valor</a:t>
            </a:r>
            <a:endParaRPr/>
          </a:p>
        </p:txBody>
      </p:sp>
      <p:sp>
        <p:nvSpPr>
          <p:cNvPr id="186" name="Google Shape;186;p13"/>
          <p:cNvSpPr txBox="1"/>
          <p:nvPr>
            <p:ph idx="1" type="body"/>
          </p:nvPr>
        </p:nvSpPr>
        <p:spPr>
          <a:xfrm>
            <a:off x="311700" y="863550"/>
            <a:ext cx="4611000" cy="3949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 tiene la siguiente tabla </a:t>
            </a:r>
            <a:r>
              <a:rPr b="1" lang="en"/>
              <a:t>race</a:t>
            </a:r>
            <a:r>
              <a:rPr lang="en"/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+---------+--------+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time    | runner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+---------+--------+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0:03:15 | a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0:07:56 | a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0:11:39 | a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0:16:03 | a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0:03:32 | b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0:07:12 | b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0:12:01 | b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0:15:43 | b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0:02:58 | c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0:07:34 | c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0:11:51 | c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0:16:17 | c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+---------+--------+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13"/>
          <p:cNvSpPr txBox="1"/>
          <p:nvPr>
            <p:ph idx="2" type="body"/>
          </p:nvPr>
        </p:nvSpPr>
        <p:spPr>
          <a:xfrm>
            <a:off x="4922700" y="847675"/>
            <a:ext cx="3909600" cy="3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Dicha tabla muestra los tiempos en los cuales los corredores </a:t>
            </a:r>
            <a:r>
              <a:rPr b="1" lang="en"/>
              <a:t>a</a:t>
            </a:r>
            <a:r>
              <a:rPr lang="en"/>
              <a:t>, </a:t>
            </a:r>
            <a:r>
              <a:rPr b="1" lang="en"/>
              <a:t>b</a:t>
            </a:r>
            <a:r>
              <a:rPr lang="en"/>
              <a:t> y </a:t>
            </a:r>
            <a:r>
              <a:rPr b="1" lang="en"/>
              <a:t>c</a:t>
            </a:r>
            <a:r>
              <a:rPr lang="en"/>
              <a:t> completaron cada una de las cuatro vueltas de una carrera.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Se desea mostrar el tiempo que demoró cada corredor en realizar cada vuelta.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La tabla debe estar ordenada por: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Corredor ascendente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Vuelta ascendente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Computando con valores anteriores</a:t>
            </a:r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Las funciones de ventana también permiten acceder a valores de filas anteriores y posteriores: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`runner`,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RANK()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OVER `W`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AS `lap`,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TIMEDIFF(`time`,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LAG(`time`, 1, "00:00:00")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OVER `W`)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AS `lap_time`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`race`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WINDOW `W` AS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(PARTITION BY `runner`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ORDER BY `time` ASC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ORDER BY `runner` ASC, `lap` ASC;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El segundo parámetro de LAG indica cuántas filas hacia atrás debe mirar, y el tercer parámetro indica el valor por defecto si no existe la fila que se está buscando.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El order-by de la ventana es crucial para elegir la fila correcta.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También existe la función de ventana LEAD, la cual mira hacia adelante.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Computando con valores anteriores</a:t>
            </a:r>
            <a:endParaRPr/>
          </a:p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311700" y="533975"/>
            <a:ext cx="85206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`runner`,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RANK() OVER `W` AS `lap`,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TIMEDIFF(`time`,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LAG(`time`, 1, "00:00:00")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OVER `W`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AS `lap_time`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`race`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WINDOW `W` AS (PARTITION BY `runner`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ORDER BY `time` ASC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ORDER BY `runner` ASC, `lap` ASC;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4142850" y="1510800"/>
            <a:ext cx="3476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+--------+-----+----------+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runner | lap | lap_time |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+--------+-----+----------+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| a      | 1   | 0:03:15  |</a:t>
            </a:r>
            <a:br>
              <a:rPr b="0" i="0" lang="en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| a      | 2   | 0:04:41  |</a:t>
            </a:r>
            <a:br>
              <a:rPr b="0" i="0" lang="en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| a      | 3   | 0:03:43  |</a:t>
            </a:r>
            <a:br>
              <a:rPr b="0" i="0" lang="en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| a      | 4   | 0:04:24  |</a:t>
            </a:r>
            <a:br>
              <a:rPr b="0" i="0" lang="en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| b      | 1   | 0:03:32  |</a:t>
            </a:r>
            <a:br>
              <a:rPr b="0" i="0" lang="en" sz="14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| b      | 2   | 0:03:40  |</a:t>
            </a:r>
            <a:br>
              <a:rPr b="0" i="0" lang="en" sz="14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| b      | 3   | 0:04:49  |</a:t>
            </a:r>
            <a:br>
              <a:rPr b="0" i="0" lang="en" sz="14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| b      | 4   | 0:03:42  |</a:t>
            </a:r>
            <a:br>
              <a:rPr b="0" i="0" lang="en" sz="14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| c      | 1   | 0:02:58  |</a:t>
            </a:r>
            <a:br>
              <a:rPr b="0" i="0" lang="en" sz="14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| c      | 2   | 0:04:36  |</a:t>
            </a:r>
            <a:br>
              <a:rPr b="0" i="0" lang="en" sz="14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| c      | 3   | 0:04:17  |</a:t>
            </a:r>
            <a:br>
              <a:rPr b="0" i="0" lang="en" sz="14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| c      | 4   | 0:04:26  |</a:t>
            </a:r>
            <a:br>
              <a:rPr b="0" i="0" lang="en" sz="14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+--------+-----+----------+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Restricción de las Funciones de Ventana</a:t>
            </a:r>
            <a:endParaRPr/>
          </a:p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Una función de ventana solo puede ocurrir en el </a:t>
            </a:r>
            <a:r>
              <a:rPr b="1" lang="en"/>
              <a:t>select</a:t>
            </a:r>
            <a:r>
              <a:rPr lang="en"/>
              <a:t> y en el </a:t>
            </a:r>
            <a:r>
              <a:rPr b="1" lang="en"/>
              <a:t>order-by</a:t>
            </a:r>
            <a:r>
              <a:rPr lang="en"/>
              <a:t> de una query.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Para poder filtrar con un predicado sobre el valor computado por una función de ventana, es necesario utilizar una subquery.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Restricción de las Funciones de Ventana</a:t>
            </a:r>
            <a:endParaRPr/>
          </a:p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70100" y="863550"/>
            <a:ext cx="89757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Suponer que, en el ejemplo anterior, se desean encontrar las vueltas de cada corredor que hayan durado entre 3 y 4 minutos. Luego, se puede escribir la siguiente query: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`t` AS (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SELECT `runner`,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     RANK() OVER `W` AS `lap`,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     TIMEDIFF(`time`, LAG(`time`, 1, "00:00:00") OVER `W`) AS `lap_time`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FROM `race`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WINDOW `W` AS (PARTITION BY `runner` ORDER BY `time` ASC)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ORDER BY `runner` ASC, `lap` ASC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`runner`, `lap`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`t`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WHERE `lap_time` BETWEEN '00:03:00' AND '00:04:00';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Window Functions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idx="2" type="body"/>
          </p:nvPr>
        </p:nvSpPr>
        <p:spPr>
          <a:xfrm>
            <a:off x="4718800" y="847675"/>
            <a:ext cx="411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 </a:t>
            </a:r>
            <a:r>
              <a:rPr b="1" lang="en"/>
              <a:t>funciones ventana</a:t>
            </a:r>
            <a:r>
              <a:rPr lang="en"/>
              <a:t> permiten hacer cálculos a lo largo de un conjunto de filas relacionadas a la fila actual.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 función de ventana realiza operaciones </a:t>
            </a:r>
            <a:r>
              <a:rPr i="1" lang="en"/>
              <a:t>similares</a:t>
            </a:r>
            <a:r>
              <a:rPr lang="en"/>
              <a:t> a la agregación.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 embargo, adiciona la información agregada a cada fila correspondiente, en lugar de devolver una única fila por grupo, como sí las funciones de agregación.</a:t>
            </a:r>
            <a:endParaRPr/>
          </a:p>
        </p:txBody>
      </p:sp>
      <p:sp>
        <p:nvSpPr>
          <p:cNvPr id="116" name="Google Shape;116;p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FUNCIONES VENTANA</a:t>
            </a:r>
            <a:endParaRPr/>
          </a:p>
        </p:txBody>
      </p:sp>
      <p:graphicFrame>
        <p:nvGraphicFramePr>
          <p:cNvPr id="117" name="Google Shape;117;p3"/>
          <p:cNvGraphicFramePr/>
          <p:nvPr/>
        </p:nvGraphicFramePr>
        <p:xfrm>
          <a:off x="456925" y="99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{E9504032-A98B-4335-9E36-30DFE08C9DFF}</a:tableStyleId>
              </a:tblPr>
              <a:tblGrid>
                <a:gridCol w="4200450"/>
              </a:tblGrid>
              <a:tr h="290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[WINDOW_FUNCTION] </a:t>
                      </a:r>
                      <a:r>
                        <a:rPr lang="en" sz="18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(expression)</a:t>
                      </a:r>
                      <a:endParaRPr sz="1800" u="none" cap="none" strike="noStrike">
                        <a:solidFill>
                          <a:schemeClr val="lt1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OVER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</a:t>
                      </a: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PARTITION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expressions, …]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</a:t>
                      </a: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expressions, …]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FUNCIONES VENTANA - TIPOS DE FUNCIONES</a:t>
            </a:r>
            <a:endParaRPr/>
          </a:p>
        </p:txBody>
      </p:sp>
      <p:sp>
        <p:nvSpPr>
          <p:cNvPr id="123" name="Google Shape;123;p4"/>
          <p:cNvSpPr txBox="1"/>
          <p:nvPr>
            <p:ph type="title"/>
          </p:nvPr>
        </p:nvSpPr>
        <p:spPr>
          <a:xfrm>
            <a:off x="478525" y="860797"/>
            <a:ext cx="2130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/>
              <a:t>AGREGACIÓN</a:t>
            </a:r>
            <a:endParaRPr sz="2100"/>
          </a:p>
        </p:txBody>
      </p:sp>
      <p:sp>
        <p:nvSpPr>
          <p:cNvPr id="124" name="Google Shape;124;p4"/>
          <p:cNvSpPr txBox="1"/>
          <p:nvPr/>
        </p:nvSpPr>
        <p:spPr>
          <a:xfrm>
            <a:off x="478525" y="1311100"/>
            <a:ext cx="25284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AVG</a:t>
            </a:r>
            <a:endParaRPr b="0" i="0" sz="1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COUNT</a:t>
            </a:r>
            <a:endParaRPr b="0" i="0" sz="1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MIN/MAX</a:t>
            </a:r>
            <a:endParaRPr b="0" i="0" sz="1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SUM</a:t>
            </a:r>
            <a:endParaRPr b="0" i="0" sz="1800" u="none" cap="none" strike="noStrike">
              <a:solidFill>
                <a:srgbClr val="38761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4"/>
          <p:cNvSpPr txBox="1"/>
          <p:nvPr>
            <p:ph type="title"/>
          </p:nvPr>
        </p:nvSpPr>
        <p:spPr>
          <a:xfrm>
            <a:off x="3036475" y="860797"/>
            <a:ext cx="2130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/>
              <a:t>RANKING</a:t>
            </a:r>
            <a:endParaRPr sz="2100"/>
          </a:p>
        </p:txBody>
      </p:sp>
      <p:sp>
        <p:nvSpPr>
          <p:cNvPr id="126" name="Google Shape;126;p4"/>
          <p:cNvSpPr txBox="1"/>
          <p:nvPr/>
        </p:nvSpPr>
        <p:spPr>
          <a:xfrm>
            <a:off x="3036475" y="1311100"/>
            <a:ext cx="25284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RANK</a:t>
            </a:r>
            <a:endParaRPr b="0" i="0" sz="1800" u="none" cap="none" strike="noStrike">
              <a:solidFill>
                <a:srgbClr val="38761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DENSE_RANK</a:t>
            </a:r>
            <a:endParaRPr b="0" i="0" sz="1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ROW_NUMBER</a:t>
            </a:r>
            <a:endParaRPr b="0" i="0" sz="1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4"/>
          <p:cNvSpPr txBox="1"/>
          <p:nvPr>
            <p:ph type="title"/>
          </p:nvPr>
        </p:nvSpPr>
        <p:spPr>
          <a:xfrm>
            <a:off x="5763925" y="860797"/>
            <a:ext cx="2130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/>
              <a:t>VALOR</a:t>
            </a:r>
            <a:endParaRPr sz="2100"/>
          </a:p>
        </p:txBody>
      </p:sp>
      <p:sp>
        <p:nvSpPr>
          <p:cNvPr id="128" name="Google Shape;128;p4"/>
          <p:cNvSpPr txBox="1"/>
          <p:nvPr/>
        </p:nvSpPr>
        <p:spPr>
          <a:xfrm>
            <a:off x="5763925" y="1311100"/>
            <a:ext cx="25284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FIRST_VALUE</a:t>
            </a:r>
            <a:endParaRPr b="0" i="0" sz="1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LAST_VALUE</a:t>
            </a:r>
            <a:endParaRPr b="0" i="0" sz="1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NTH_VALUE</a:t>
            </a:r>
            <a:endParaRPr b="0" i="0" sz="1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LAG</a:t>
            </a:r>
            <a:endParaRPr b="0" i="0" sz="1800" u="none" cap="none" strike="noStrike">
              <a:solidFill>
                <a:srgbClr val="38761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LEAD</a:t>
            </a:r>
            <a:endParaRPr b="0" i="0" sz="1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1456350" y="3227275"/>
            <a:ext cx="6231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Algunas otros ejemplos: </a:t>
            </a:r>
            <a:r>
              <a:rPr b="0" i="0" lang="en" sz="1400" u="sng" cap="none" strike="noStrike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https://mariadb.com/kb/en/window-functions-overview/</a:t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88" y="179850"/>
            <a:ext cx="67341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263" y="1918200"/>
            <a:ext cx="67246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500" y="113200"/>
            <a:ext cx="67246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150" y="1753663"/>
            <a:ext cx="67913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Ejemplo 1: Agregación y Ranking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311700" y="863550"/>
            <a:ext cx="4611000" cy="3807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 tiene la siguiente tabla </a:t>
            </a:r>
            <a:r>
              <a:rPr b="1" lang="en"/>
              <a:t>sales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year | country | product    | profit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Finland | Computer   | 1500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Finland | Phone      | 100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India   | Calculator | 75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India   | Computer   | 1200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USA     | Calculator | 75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USA     | Computer   | 1500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Finland | Phone      | 10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Calculator | 50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Computer   | 1500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TV         | 150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" name="Google Shape;148;p7"/>
          <p:cNvSpPr txBox="1"/>
          <p:nvPr>
            <p:ph idx="2" type="body"/>
          </p:nvPr>
        </p:nvSpPr>
        <p:spPr>
          <a:xfrm>
            <a:off x="4922700" y="847675"/>
            <a:ext cx="3909600" cy="3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 desea encontrar el ratio de aporte de cada producto con respecto a la ganancia total de ese año del país.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Además, se desea explicitar el ranking de la ganancia de cada producto con respecto a la ganancia total histórica por país.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La tabla debe estar ordenada por: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País ascendente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Ranking ascendente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Ratio de Aporte con Agregaciones</a:t>
            </a:r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311700" y="863550"/>
            <a:ext cx="8520600" cy="38883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La primera parte del problema se puede resolver con agregaciones y joins: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`total_profit_per_year` AS (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SELECT `year`, `country`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SUM(profit) as `sum_profit`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FROM `sales` 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GROUP BY `year`, `country`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SELECT `year`, `country`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`product`, `profit`,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`profit`/`sum_profit` as `ratio`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`sales` INNER JOIN `total_profit_per_year` 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USING(`year`, `country`)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Problema: esta query es muy verbosa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Ratio de Aporte con Funciones de Ventana</a:t>
            </a:r>
            <a:endParaRPr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311700" y="863550"/>
            <a:ext cx="85206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 funciones de ventana, se puede escribir una query equivalente menos verbosa: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`year`, `country`, `product`, `profit`,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`profit`/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SUM(`profit`) OVER (PARTITION BY `country`, `year`)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AS `ratio`</a:t>
            </a:r>
            <a:b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`sales;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3413100" y="1977275"/>
            <a:ext cx="5419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year | country | product    | profit | ratio  |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Finland | Computer   | 1500   | 0.9375 |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Finland | Phone      | 100    | 0.0625 |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India   | Calculator | 75     | 0.0588 |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India   | Computer   | 1200   | 0.9412 |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USA     | Calculator | 75     | 0.0476 |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USA     | Computer   | 1500   | 0.9524 |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2001 | Finland | Phone      | 10     | 1.0000 |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2001 | USA     | Calculator | 50     | 0.0294 |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2001 | USA     | Computer   | 1500   | 0.8824 |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2001 | USA     | TV         | 150    | 0.0882 |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311700" y="2109150"/>
            <a:ext cx="31017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El partition-by de una ventana de agregación está en </a:t>
            </a:r>
            <a:r>
              <a:rPr b="0" i="1" lang="en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biyección</a:t>
            </a:r>
            <a:r>
              <a:rPr b="0" i="0" lang="en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con el group-by de una agregación.</a:t>
            </a:r>
            <a:endParaRPr b="0" i="0" sz="1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Luego, es posible computar sobre una ventana vacía, i.e., 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OVER ()</a:t>
            </a:r>
            <a:r>
              <a:rPr b="0" i="0" lang="en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, la cual se corresponde a una agregación sin group-by</a:t>
            </a:r>
            <a:endParaRPr b="0" i="0" sz="1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