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ragati Narrow"/>
      <p:regular r:id="rId20"/>
      <p:bold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Us2Gv9SKJOlBNPBidp+I7qz/l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agatiNarrow-regular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PragatiNarrow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dis.io/docs/data-typ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assandra.apache.org/_/quickstart.html" TargetMode="External"/><Relationship Id="rId4" Type="http://schemas.openxmlformats.org/officeDocument/2006/relationships/hyperlink" Target="https://cassandra.apache.org/doc/latest/cassandra/cql/type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eo4j.com/docs/cypher-manual/current/syntax/value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ongodb.com/docs/manual/reference/bson-typ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b-engines.com/en/rankin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Introducción a Bases de Datos NoSQL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Bases de Datos 2023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¿Cómo elegir la base de datos adecuada?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7600" y="923300"/>
            <a:ext cx="5748800" cy="34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250850" y="4743725"/>
            <a:ext cx="8520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-GB" sz="785">
                <a:latin typeface="Roboto"/>
                <a:ea typeface="Roboto"/>
                <a:cs typeface="Roboto"/>
                <a:sym typeface="Roboto"/>
              </a:rPr>
              <a:t>https://towardsdatascience.com/how-to-choose-the-right-database-afcf95541741</a:t>
            </a:r>
            <a:endParaRPr sz="785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Base de Datos NoSQL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854825"/>
            <a:ext cx="8520600" cy="3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Las Bases de datos NoSQL son </a:t>
            </a:r>
            <a:r>
              <a:rPr b="1" lang="en-GB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bases de datos no relacionales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Proveen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modelos de datos diferentes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al modelo relacional (tablas)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Modelo de Documentos, Grafos, ...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Proveen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lenguajes de consultas distintos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a SQL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MQL, Cipher, CQL, …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Emergen a fines de la década de 2000 como respuesta a nuevas necesidades de las empresas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Necesidad de almacenar, acceder y procesar grandes cantidades de conjuntos de datos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Limitaciones de la bases de datos relacionales tradicionales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Características de NoSQL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854825"/>
            <a:ext cx="4260300" cy="3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Esquemas Flexibles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No imponen un esquema predefinido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Datos semiestructurados o no estructurados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Estructuras de datos polimórficas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Alta disponibilidad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Réplica de los datos en varios nodos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4572000" y="854825"/>
            <a:ext cx="4260300" cy="3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Escalabilidad horizontal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Partición de los datos (sharding)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250" y="3187150"/>
            <a:ext cx="1981303" cy="162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4400" y="2057600"/>
            <a:ext cx="4647901" cy="21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Características de NoSQL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854825"/>
            <a:ext cx="4260300" cy="3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Integridad Referencial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Usualmente no proveen FKs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Delegan la responsabilidad al desarrollador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JOINs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Usualmente no proveen JOINs 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Recomendado sólo para consultas de análisis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Desnormalización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 una práctica usual tener duplicados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572000" y="854825"/>
            <a:ext cx="4260300" cy="3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Modelado de datos Query-driven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Las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consultas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son requeridas para diseñar modelos de datos optimizados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Los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requisitos no funcionales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(NFRs) de la aplicación son necesarios para el diseño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Los NFRs son considerados para la selección de la BD más adecuada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Tipos de BD NoSQL:  Base de datos Clave-Valor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854825"/>
            <a:ext cx="42603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Modelo de datos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4572000" y="854825"/>
            <a:ext cx="42603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Caracteristicas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Esquema de datos super flexibles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In-memory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Tipos de datos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Memcached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: Strings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Redis</a:t>
            </a: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Strings, Hashes, Lists, Sets, Sorted Sets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1384225" y="1562325"/>
            <a:ext cx="541200" cy="216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baseline="-2500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2202575" y="1562325"/>
            <a:ext cx="696600" cy="21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baseline="-2500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5"/>
          <p:cNvCxnSpPr>
            <a:stCxn id="85" idx="3"/>
            <a:endCxn id="86" idx="1"/>
          </p:cNvCxnSpPr>
          <p:nvPr/>
        </p:nvCxnSpPr>
        <p:spPr>
          <a:xfrm>
            <a:off x="1925425" y="1670625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" name="Google Shape;88;p5"/>
          <p:cNvSpPr/>
          <p:nvPr/>
        </p:nvSpPr>
        <p:spPr>
          <a:xfrm>
            <a:off x="1384225" y="1912675"/>
            <a:ext cx="541200" cy="216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baseline="-2500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2202575" y="1912675"/>
            <a:ext cx="696600" cy="21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baseline="-2500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5"/>
          <p:cNvCxnSpPr>
            <a:stCxn id="88" idx="3"/>
            <a:endCxn id="89" idx="1"/>
          </p:cNvCxnSpPr>
          <p:nvPr/>
        </p:nvCxnSpPr>
        <p:spPr>
          <a:xfrm>
            <a:off x="1925425" y="2020975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5"/>
          <p:cNvSpPr/>
          <p:nvPr/>
        </p:nvSpPr>
        <p:spPr>
          <a:xfrm>
            <a:off x="1384225" y="2369875"/>
            <a:ext cx="541200" cy="216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baseline="-2500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2202575" y="2369875"/>
            <a:ext cx="696600" cy="21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baseline="-2500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baseline="-2500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5"/>
          <p:cNvCxnSpPr>
            <a:stCxn id="91" idx="3"/>
            <a:endCxn id="92" idx="1"/>
          </p:cNvCxnSpPr>
          <p:nvPr/>
        </p:nvCxnSpPr>
        <p:spPr>
          <a:xfrm>
            <a:off x="1925425" y="2478175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5"/>
          <p:cNvSpPr txBox="1"/>
          <p:nvPr/>
        </p:nvSpPr>
        <p:spPr>
          <a:xfrm>
            <a:off x="1478875" y="2066400"/>
            <a:ext cx="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2374925" y="2066400"/>
            <a:ext cx="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4572000" y="2980800"/>
            <a:ext cx="42603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Casos de usos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Almacenar datos en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cache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(caching)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Gestión de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sesiones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Deduplicate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311700" y="2979125"/>
            <a:ext cx="42603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Lenguaje de consulta: Redis </a:t>
            </a:r>
            <a:endParaRPr i="1">
              <a:solidFill>
                <a:srgbClr val="A0AEC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 sz="105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 sadd </a:t>
            </a:r>
            <a:r>
              <a:rPr b="1" lang="en-GB" sz="1050">
                <a:solidFill>
                  <a:srgbClr val="66666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venues</a:t>
            </a:r>
            <a:r>
              <a:rPr b="1" lang="en-GB" sz="105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"Olympic Stadium" "Nippon Budokan" "Tokyo Stadium"</a:t>
            </a:r>
            <a:endParaRPr b="1" sz="1050">
              <a:solidFill>
                <a:srgbClr val="6AA84F"/>
              </a:solidFill>
              <a:highlight>
                <a:srgbClr val="F7FAFC"/>
              </a:highlight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 sscan </a:t>
            </a:r>
            <a:r>
              <a:rPr b="1" lang="en-GB" sz="1050">
                <a:latin typeface="Pragati Narrow"/>
                <a:ea typeface="Pragati Narrow"/>
                <a:cs typeface="Pragati Narrow"/>
                <a:sym typeface="Pragati Narrow"/>
              </a:rPr>
              <a:t>venues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0</a:t>
            </a: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match *</a:t>
            </a:r>
            <a:endParaRPr sz="1200">
              <a:solidFill>
                <a:srgbClr val="2D3133"/>
              </a:solidFill>
              <a:highlight>
                <a:srgbClr val="F8F9FA"/>
              </a:highlight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 sismember </a:t>
            </a:r>
            <a:r>
              <a:rPr b="1" lang="en-GB" sz="1050">
                <a:latin typeface="Pragati Narrow"/>
                <a:ea typeface="Pragati Narrow"/>
                <a:cs typeface="Pragati Narrow"/>
                <a:sym typeface="Pragati Narrow"/>
              </a:rPr>
              <a:t>venues</a:t>
            </a: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“Eiffel Tower”</a:t>
            </a:r>
            <a:endParaRPr b="1" sz="105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Tipos de BD NoSQL:  Base de datos Wide-column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311700" y="854825"/>
            <a:ext cx="4260300" cy="2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Modelo de datos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4572000" y="854825"/>
            <a:ext cx="42603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Caracteristicas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Agregar columnas con zero downtime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Tipos de datos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Cassandra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: incluye native types, </a:t>
            </a: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collection types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, user-defined types, tuple types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311700" y="3057125"/>
            <a:ext cx="42603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500475" y="1315250"/>
            <a:ext cx="3483000" cy="1566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652875" y="1466375"/>
            <a:ext cx="3181800" cy="606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777775" y="1722050"/>
            <a:ext cx="6492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Primary key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1606500" y="15299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Column1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1606500" y="18347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Value1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11" name="Google Shape;111;p6"/>
          <p:cNvCxnSpPr>
            <a:stCxn id="109" idx="2"/>
            <a:endCxn id="110" idx="0"/>
          </p:cNvCxnSpPr>
          <p:nvPr/>
        </p:nvCxnSpPr>
        <p:spPr>
          <a:xfrm>
            <a:off x="1888800" y="1699175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p6"/>
          <p:cNvSpPr/>
          <p:nvPr/>
        </p:nvSpPr>
        <p:spPr>
          <a:xfrm>
            <a:off x="2368500" y="15299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Column2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2368500" y="18347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Value2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14" name="Google Shape;114;p6"/>
          <p:cNvCxnSpPr>
            <a:stCxn id="112" idx="2"/>
            <a:endCxn id="113" idx="0"/>
          </p:cNvCxnSpPr>
          <p:nvPr/>
        </p:nvCxnSpPr>
        <p:spPr>
          <a:xfrm>
            <a:off x="2650800" y="1699175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Google Shape;115;p6"/>
          <p:cNvSpPr/>
          <p:nvPr/>
        </p:nvSpPr>
        <p:spPr>
          <a:xfrm>
            <a:off x="3130500" y="15299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Column3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3130500" y="18347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Value3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17" name="Google Shape;117;p6"/>
          <p:cNvCxnSpPr>
            <a:stCxn id="115" idx="2"/>
            <a:endCxn id="116" idx="0"/>
          </p:cNvCxnSpPr>
          <p:nvPr/>
        </p:nvCxnSpPr>
        <p:spPr>
          <a:xfrm>
            <a:off x="3412800" y="1699175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6"/>
          <p:cNvSpPr/>
          <p:nvPr/>
        </p:nvSpPr>
        <p:spPr>
          <a:xfrm>
            <a:off x="652875" y="2152175"/>
            <a:ext cx="3181800" cy="606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777775" y="2407850"/>
            <a:ext cx="6492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Primary key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1606500" y="22157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Column1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1606500" y="25205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Value1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22" name="Google Shape;122;p6"/>
          <p:cNvCxnSpPr>
            <a:stCxn id="120" idx="2"/>
            <a:endCxn id="121" idx="0"/>
          </p:cNvCxnSpPr>
          <p:nvPr/>
        </p:nvCxnSpPr>
        <p:spPr>
          <a:xfrm>
            <a:off x="1888800" y="2384975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p6"/>
          <p:cNvSpPr/>
          <p:nvPr/>
        </p:nvSpPr>
        <p:spPr>
          <a:xfrm>
            <a:off x="2368500" y="22157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Column5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2368500" y="25205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Value5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25" name="Google Shape;125;p6"/>
          <p:cNvCxnSpPr>
            <a:stCxn id="123" idx="2"/>
            <a:endCxn id="124" idx="0"/>
          </p:cNvCxnSpPr>
          <p:nvPr/>
        </p:nvCxnSpPr>
        <p:spPr>
          <a:xfrm>
            <a:off x="2650800" y="2384975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p6"/>
          <p:cNvSpPr txBox="1"/>
          <p:nvPr/>
        </p:nvSpPr>
        <p:spPr>
          <a:xfrm>
            <a:off x="452700" y="1234075"/>
            <a:ext cx="44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Table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605100" y="1386475"/>
            <a:ext cx="44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Row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605100" y="2072275"/>
            <a:ext cx="44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Row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4572000" y="2980800"/>
            <a:ext cx="42603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Casos de usos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Las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escrituras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superan a las lecturas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Logs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de transacciones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IoT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311700" y="2979125"/>
            <a:ext cx="42603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Lenguaje de consulta: CQL </a:t>
            </a:r>
            <a:endParaRPr i="1">
              <a:solidFill>
                <a:srgbClr val="A0AEC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 sz="105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ALTER TABLE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users </a:t>
            </a: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ADD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todo map&lt;timestamp, text&gt;;</a:t>
            </a:r>
            <a:endParaRPr b="1" sz="1050">
              <a:solidFill>
                <a:srgbClr val="6AA84F"/>
              </a:solidFill>
              <a:highlight>
                <a:srgbClr val="F7FAFC"/>
              </a:highlight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UPDATE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users SET todo =   { '2012-9-24' : 'enter mordor',   </a:t>
            </a:r>
            <a:endParaRPr b="1" sz="105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'2014-10-2 12:00' : 'throw ring into mount doom' }</a:t>
            </a:r>
            <a:endParaRPr b="1" sz="105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WHERE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user_id = 'frodo';</a:t>
            </a:r>
            <a:endParaRPr sz="1200">
              <a:solidFill>
                <a:srgbClr val="2D3133"/>
              </a:solidFill>
              <a:highlight>
                <a:srgbClr val="F8F9FA"/>
              </a:highlight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SELECT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user_id, todo </a:t>
            </a: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FROM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users </a:t>
            </a: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WHERE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user_id = 'frodo';</a:t>
            </a:r>
            <a:endParaRPr b="1" sz="105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Tipos de BD NoSQL:  Base de datos de Grafos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311700" y="854825"/>
            <a:ext cx="42603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Modelo de datos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4572000" y="854825"/>
            <a:ext cx="42603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Caracteristicas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Estructuras de grafos: vértices y aristas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Tipos de datos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Neo4j: </a:t>
            </a: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incluye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property types, composite types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791300" y="1227275"/>
            <a:ext cx="771000" cy="7236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860750" y="1151075"/>
            <a:ext cx="62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:Person</a:t>
            </a:r>
            <a:endParaRPr b="0" i="0" sz="12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791300" y="1455875"/>
            <a:ext cx="7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name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Jhon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age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21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2620100" y="1227275"/>
            <a:ext cx="771000" cy="7236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2689550" y="1151075"/>
            <a:ext cx="62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:Person</a:t>
            </a:r>
            <a:endParaRPr b="0" i="0" sz="12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2620100" y="1455875"/>
            <a:ext cx="7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name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Sally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age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22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1629500" y="2217875"/>
            <a:ext cx="771000" cy="723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1698950" y="2141675"/>
            <a:ext cx="62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:Book</a:t>
            </a:r>
            <a:endParaRPr b="0" i="0" sz="12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1562300" y="2446475"/>
            <a:ext cx="93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title</a:t>
            </a:r>
            <a:r>
              <a:rPr b="0" i="0" lang="en-GB" sz="8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Databases</a:t>
            </a:r>
            <a:endParaRPr b="0" i="0" sz="8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authors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</a:t>
            </a:r>
            <a:endParaRPr b="0" i="0" sz="8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47" name="Google Shape;147;p7"/>
          <p:cNvCxnSpPr/>
          <p:nvPr/>
        </p:nvCxnSpPr>
        <p:spPr>
          <a:xfrm>
            <a:off x="1562300" y="1610525"/>
            <a:ext cx="105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7"/>
          <p:cNvCxnSpPr/>
          <p:nvPr/>
        </p:nvCxnSpPr>
        <p:spPr>
          <a:xfrm flipH="1">
            <a:off x="2400500" y="1945925"/>
            <a:ext cx="5415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7"/>
          <p:cNvCxnSpPr/>
          <p:nvPr/>
        </p:nvCxnSpPr>
        <p:spPr>
          <a:xfrm>
            <a:off x="1153100" y="1981475"/>
            <a:ext cx="46980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p7"/>
          <p:cNvSpPr txBox="1"/>
          <p:nvPr/>
        </p:nvSpPr>
        <p:spPr>
          <a:xfrm>
            <a:off x="1486100" y="1227275"/>
            <a:ext cx="121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IS_FRIENDS_WITH</a:t>
            </a:r>
            <a:endParaRPr b="0" i="0" sz="10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since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01/09/2021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629100" y="2065475"/>
            <a:ext cx="12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HAS_READ</a:t>
            </a:r>
            <a:endParaRPr b="0" i="0" sz="10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on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04/09/2021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rated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4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266900" y="2065475"/>
            <a:ext cx="12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HAS_READ</a:t>
            </a:r>
            <a:endParaRPr b="0" i="0" sz="10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on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02/09/2021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rated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5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4572000" y="2980800"/>
            <a:ext cx="42603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Casos de usos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Redes sociales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Análisis y detección de fraudes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Sistema de recomendaciones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311700" y="2979125"/>
            <a:ext cx="42603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981"/>
              <a:buNone/>
            </a:pPr>
            <a:r>
              <a:rPr lang="en-GB" sz="2300">
                <a:latin typeface="Oswald"/>
                <a:ea typeface="Oswald"/>
                <a:cs typeface="Oswald"/>
                <a:sym typeface="Oswald"/>
              </a:rPr>
              <a:t>Lenguaje de consulta: Cipher </a:t>
            </a:r>
            <a:endParaRPr i="1" sz="2300">
              <a:solidFill>
                <a:srgbClr val="A0AEC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21198"/>
              <a:buNone/>
            </a:pPr>
            <a:r>
              <a:rPr i="1" lang="en-GB" sz="1050">
                <a:latin typeface="Consolas"/>
                <a:ea typeface="Consolas"/>
                <a:cs typeface="Consolas"/>
                <a:sym typeface="Consolas"/>
              </a:rPr>
              <a:t>//find the top 3 people who have the most friends</a:t>
            </a:r>
            <a:endParaRPr sz="1050">
              <a:highlight>
                <a:srgbClr val="F7FA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21198"/>
              <a:buNone/>
            </a:pPr>
            <a:r>
              <a:rPr b="1" lang="en-GB" sz="105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 (p:</a:t>
            </a:r>
            <a:r>
              <a:rPr b="1" lang="en-GB" sz="105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)-[r:</a:t>
            </a:r>
            <a:r>
              <a:rPr b="1" lang="en-GB" sz="105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IS_FRIENDS_WITH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]-(other:</a:t>
            </a:r>
            <a:r>
              <a:rPr b="1" lang="en-GB" sz="105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050">
              <a:solidFill>
                <a:srgbClr val="6AA84F"/>
              </a:solidFill>
              <a:highlight>
                <a:srgbClr val="F7FA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21198"/>
              <a:buNone/>
            </a:pPr>
            <a:r>
              <a:rPr b="1" lang="en-GB" sz="105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 p.name,</a:t>
            </a:r>
            <a:r>
              <a:rPr b="1" lang="en-GB" sz="105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count(other.name)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05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 numberOfFriends</a:t>
            </a:r>
            <a:endParaRPr b="1" sz="1050">
              <a:solidFill>
                <a:srgbClr val="6AA84F"/>
              </a:solidFill>
              <a:highlight>
                <a:srgbClr val="F7FA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21198"/>
              <a:buNone/>
            </a:pPr>
            <a:r>
              <a:rPr b="1" lang="en-GB" sz="105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b="1" lang="en-GB" sz="1050">
                <a:solidFill>
                  <a:srgbClr val="3C78D8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05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 numberOfFriends </a:t>
            </a:r>
            <a:r>
              <a:rPr b="1" lang="en-GB" sz="105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b="1" sz="1050">
              <a:solidFill>
                <a:srgbClr val="6AA84F"/>
              </a:solidFill>
              <a:highlight>
                <a:srgbClr val="F7FA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21198"/>
              <a:buNone/>
            </a:pPr>
            <a:r>
              <a:rPr b="1" lang="en-GB" sz="105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05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05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Tipos de BD NoSQL:  Base de datos de Documentos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311700" y="854825"/>
            <a:ext cx="4260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Modelo de datos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8"/>
          <p:cNvSpPr txBox="1"/>
          <p:nvPr>
            <p:ph idx="1" type="body"/>
          </p:nvPr>
        </p:nvSpPr>
        <p:spPr>
          <a:xfrm>
            <a:off x="4572000" y="854825"/>
            <a:ext cx="42603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Caracteristicas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Estructuras de datos similares a JSON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Relaciones obvias usando arrays y documentos anidados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Tipos de datos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MongoDB: </a:t>
            </a:r>
            <a:r>
              <a:rPr lang="en-GB" sz="12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incluye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 numbers, strings, date, arrays, objects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4572000" y="2980800"/>
            <a:ext cx="42603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Casos de usos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De proposito general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Catalogos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IoT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Gestión de contenidos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558175" y="1298950"/>
            <a:ext cx="2803200" cy="168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517175" y="1248175"/>
            <a:ext cx="135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Collection: employees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721875" y="1523550"/>
            <a:ext cx="2215200" cy="1169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681300" y="1449150"/>
            <a:ext cx="80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Document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853975" y="1708700"/>
            <a:ext cx="1900500" cy="9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Ssn: "234234234", 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name: { first: "", last: "" } 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age: 22,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phones: [ "", "" ] 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950475" y="1752150"/>
            <a:ext cx="2215200" cy="1169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909900" y="1677750"/>
            <a:ext cx="80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Document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1082575" y="1937300"/>
            <a:ext cx="1900500" cy="92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</a:t>
            </a:r>
            <a:endParaRPr b="1" i="0" sz="900" u="none" cap="none" strike="noStrike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i="0" lang="en-GB" sz="900" u="none" cap="none" strike="noStrike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ssn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"153499", 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i="0" lang="en-GB" sz="900" u="none" cap="none" strike="noStrike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name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</a:t>
            </a:r>
            <a:r>
              <a:rPr b="1" i="0" lang="en-GB" sz="900" u="none" cap="none" strike="noStrike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first: "Joe", last: Moore"" </a:t>
            </a:r>
            <a:r>
              <a:rPr b="1" i="0" lang="en-GB" sz="900" u="none" cap="none" strike="noStrike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} </a:t>
            </a:r>
            <a:endParaRPr b="1" i="0" sz="900" u="none" cap="none" strike="noStrike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i="0" lang="en-GB" sz="900" u="none" cap="none" strike="noStrike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age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22,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i="0" lang="en-GB" sz="900" u="none" cap="none" strike="noStrike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phones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[ "120642342", "</a:t>
            </a:r>
            <a:r>
              <a:rPr b="0" i="0" lang="en-GB" sz="900" u="none" cap="none" strike="noStrike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12062346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 ] 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b="1" i="0" sz="900" u="none" cap="none" strike="noStrike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3380925" y="1926000"/>
            <a:ext cx="119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i="0" lang="en-GB" sz="900" u="none" cap="none" strike="noStrike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field</a:t>
            </a:r>
            <a:r>
              <a:rPr b="0" i="0" lang="en-GB" sz="900" u="none" cap="none" strike="noStrike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value </a:t>
            </a:r>
            <a:endParaRPr b="0" i="0" sz="900" u="none" cap="none" strike="noStrike">
              <a:solidFill>
                <a:schemeClr val="dk1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i="0" lang="en-GB" sz="900" u="none" cap="none" strike="noStrike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Embedded</a:t>
            </a:r>
            <a:r>
              <a:rPr b="0" i="0" lang="en-GB" sz="900" u="none" cap="none" strike="noStrike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document</a:t>
            </a:r>
            <a:endParaRPr b="1" i="0" sz="900" u="none" cap="none" strike="noStrike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i="0" lang="en-GB" sz="900" u="none" cap="none" strike="noStrike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field</a:t>
            </a:r>
            <a:r>
              <a:rPr b="0" i="0" lang="en-GB" sz="900" u="none" cap="none" strike="noStrike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value</a:t>
            </a:r>
            <a:endParaRPr b="0" i="0" sz="900" u="none" cap="none" strike="noStrike">
              <a:solidFill>
                <a:schemeClr val="dk1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i="0" lang="en-GB" sz="900" u="none" cap="none" strike="noStrike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field</a:t>
            </a:r>
            <a:r>
              <a:rPr b="0" i="0" lang="en-GB" sz="900" u="none" cap="none" strike="noStrike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value</a:t>
            </a:r>
            <a:endParaRPr b="1" i="0" sz="900" u="none" cap="none" strike="noStrike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72" name="Google Shape;172;p8"/>
          <p:cNvCxnSpPr/>
          <p:nvPr/>
        </p:nvCxnSpPr>
        <p:spPr>
          <a:xfrm rot="10800000">
            <a:off x="2754475" y="2634500"/>
            <a:ext cx="76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3" name="Google Shape;173;p8"/>
          <p:cNvCxnSpPr/>
          <p:nvPr/>
        </p:nvCxnSpPr>
        <p:spPr>
          <a:xfrm rot="10800000">
            <a:off x="2754475" y="2235500"/>
            <a:ext cx="76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4" name="Google Shape;174;p8"/>
          <p:cNvCxnSpPr/>
          <p:nvPr/>
        </p:nvCxnSpPr>
        <p:spPr>
          <a:xfrm rot="10800000">
            <a:off x="2754475" y="2364600"/>
            <a:ext cx="76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5" name="Google Shape;175;p8"/>
          <p:cNvCxnSpPr/>
          <p:nvPr/>
        </p:nvCxnSpPr>
        <p:spPr>
          <a:xfrm rot="10800000">
            <a:off x="2754475" y="2509075"/>
            <a:ext cx="76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311700" y="2979125"/>
            <a:ext cx="42603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50">
                <a:latin typeface="Oswald"/>
                <a:ea typeface="Oswald"/>
                <a:cs typeface="Oswald"/>
                <a:sym typeface="Oswald"/>
              </a:rPr>
              <a:t>Lenguaje de consulta: MQL</a:t>
            </a:r>
            <a:endParaRPr i="1" sz="1750">
              <a:solidFill>
                <a:srgbClr val="A0AEC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800">
                <a:latin typeface="Consolas"/>
                <a:ea typeface="Consolas"/>
                <a:cs typeface="Consolas"/>
                <a:sym typeface="Consolas"/>
              </a:rPr>
              <a:t>//find the employees whose last name starts with letter ‘M’</a:t>
            </a:r>
            <a:endParaRPr sz="800">
              <a:highlight>
                <a:srgbClr val="F7FA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employees</a:t>
            </a:r>
            <a:r>
              <a:rPr lang="en-GB" sz="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1" sz="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     { name.last: /^M/},                </a:t>
            </a:r>
            <a:r>
              <a:rPr i="1" lang="en-GB" sz="800">
                <a:latin typeface="Consolas"/>
                <a:ea typeface="Consolas"/>
                <a:cs typeface="Consolas"/>
                <a:sym typeface="Consolas"/>
              </a:rPr>
              <a:t>//Query filter</a:t>
            </a:r>
            <a:endParaRPr b="1" sz="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     { ssn: 1, name: 1, age: 1 }        </a:t>
            </a:r>
            <a:r>
              <a:rPr i="1" lang="en-GB" sz="800">
                <a:latin typeface="Consolas"/>
                <a:ea typeface="Consolas"/>
                <a:cs typeface="Consolas"/>
                <a:sym typeface="Consolas"/>
              </a:rPr>
              <a:t>//Project fields</a:t>
            </a:r>
            <a:endParaRPr b="1" sz="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( { age: -1 } )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( 10 )</a:t>
            </a:r>
            <a:endParaRPr i="1"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DB-Engines Ranking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311700" y="854825"/>
            <a:ext cx="85206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397 bases de datos en el </a:t>
            </a: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ranking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3400" y="1359425"/>
            <a:ext cx="6543712" cy="34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