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06be9b31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06be9b31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06be9b31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06be9b31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06be9b3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806be9b3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806be9b31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806be9b31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0daa1a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0daa1a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0daa1a4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0daa1a4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0daa1a4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0daa1a4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0e3faf5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0e3faf5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0e3faf5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0e3faf5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0e3faf5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0e3faf5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06be9b31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06be9b31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0e3faf54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0e3faf54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10bd16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10bd16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10bd16a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10bd16a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10bd16a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10bd16a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10bd16a7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10bd16a7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10bd16a7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10bd16a7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10bd16a7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10bd16a7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10bd16a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810bd16a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06be9b31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06be9b3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06be9b3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06be9b3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06be9b3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06be9b3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06be9b3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06be9b3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06be9b31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06be9b31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06be9b31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06be9b31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06be9b31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06be9b31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06be9b31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06be9b31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thoughtfulcode.com/orm-active-record-vs-data-mapper/" TargetMode="External"/><Relationship Id="rId4" Type="http://schemas.openxmlformats.org/officeDocument/2006/relationships/hyperlink" Target="https://en.wikipedia.org/wiki/Object%E2%80%93relational_impedance_mismat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Mapeo Objeto-Relacional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Object–relational impedance mismatch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Object Relational Mapping</a:t>
            </a:r>
            <a:endParaRPr>
              <a:solidFill>
                <a:srgbClr val="980000"/>
              </a:solidFill>
            </a:endParaRPr>
          </a:p>
        </p:txBody>
      </p:sp>
      <p:pic>
        <p:nvPicPr>
          <p:cNvPr id="110" name="Google Shape;110;p22"/>
          <p:cNvPicPr preferRelativeResize="0"/>
          <p:nvPr/>
        </p:nvPicPr>
        <p:blipFill>
          <a:blip r:embed="rId3">
            <a:alphaModFix/>
          </a:blip>
          <a:stretch>
            <a:fillRect/>
          </a:stretch>
        </p:blipFill>
        <p:spPr>
          <a:xfrm>
            <a:off x="1492525" y="1206050"/>
            <a:ext cx="6158952" cy="3464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Object Relational Mapping</a:t>
            </a:r>
            <a:endParaRPr>
              <a:solidFill>
                <a:srgbClr val="980000"/>
              </a:solidFill>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s"/>
              <a:t>En un sistema orientado a objetos, las estructuras relacionales de datos se modelan como objetos con propiedades y métodos.</a:t>
            </a:r>
            <a:endParaRPr/>
          </a:p>
          <a:p>
            <a:pPr indent="-334327" lvl="0" marL="457200" rtl="0" algn="l">
              <a:spcBef>
                <a:spcPts val="0"/>
              </a:spcBef>
              <a:spcAft>
                <a:spcPts val="0"/>
              </a:spcAft>
              <a:buSzPct val="100000"/>
              <a:buChar char="●"/>
            </a:pPr>
            <a:r>
              <a:rPr lang="es"/>
              <a:t>El ORM se encarga de manejar esta conversión entre objetos y registros. </a:t>
            </a:r>
            <a:endParaRPr/>
          </a:p>
          <a:p>
            <a:pPr indent="-334327" lvl="0" marL="457200" rtl="0" algn="l">
              <a:spcBef>
                <a:spcPts val="0"/>
              </a:spcBef>
              <a:spcAft>
                <a:spcPts val="0"/>
              </a:spcAft>
              <a:buSzPct val="100000"/>
              <a:buChar char="●"/>
            </a:pPr>
            <a:r>
              <a:rPr lang="es"/>
              <a:t>Permite que los objetos de la aplicación se almacenen y recuperen de la base de datos de manera transparente.</a:t>
            </a:r>
            <a:endParaRPr/>
          </a:p>
          <a:p>
            <a:pPr indent="-334327" lvl="0" marL="457200" rtl="0" algn="l">
              <a:spcBef>
                <a:spcPts val="0"/>
              </a:spcBef>
              <a:spcAft>
                <a:spcPts val="0"/>
              </a:spcAft>
              <a:buSzPct val="100000"/>
              <a:buChar char="●"/>
            </a:pPr>
            <a:r>
              <a:rPr lang="es"/>
              <a:t>Los</a:t>
            </a:r>
            <a:r>
              <a:rPr lang="es"/>
              <a:t> ORM proporciona mecanismos para realizar operaciones de consulta y manipulación de datos de manera fácil y eficiente.</a:t>
            </a:r>
            <a:endParaRPr/>
          </a:p>
          <a:p>
            <a:pPr indent="-334327" lvl="0" marL="457200" rtl="0" algn="l">
              <a:spcBef>
                <a:spcPts val="0"/>
              </a:spcBef>
              <a:spcAft>
                <a:spcPts val="0"/>
              </a:spcAft>
              <a:buSzPct val="100000"/>
              <a:buChar char="●"/>
            </a:pPr>
            <a:r>
              <a:rPr lang="es"/>
              <a:t>Los ORMs también pueden ocuparse de cuestiones de mapeo de relaciones entre objetos, manejo de transacciones y generación de consultas SQL, entre otras tareas relacionadas con la interacción entre objetos y bases de datos relacionales.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Ventajas</a:t>
            </a:r>
            <a:endParaRPr>
              <a:solidFill>
                <a:srgbClr val="980000"/>
              </a:solidFill>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s"/>
              <a:t>Entidades reales que puedes manipular y pasar en tu código:</a:t>
            </a:r>
            <a:r>
              <a:rPr lang="es"/>
              <a:t> Los ORMs permiten tener objetos a nivel de lenguaje de programación, lo que facilita disminuye la </a:t>
            </a:r>
            <a:r>
              <a:rPr lang="es"/>
              <a:t>necesidad</a:t>
            </a:r>
            <a:r>
              <a:rPr lang="es"/>
              <a:t> de </a:t>
            </a:r>
            <a:r>
              <a:rPr lang="es"/>
              <a:t>validación</a:t>
            </a:r>
            <a:r>
              <a:rPr lang="es"/>
              <a:t>, mantener las restricciones y saber </a:t>
            </a:r>
            <a:r>
              <a:rPr lang="es"/>
              <a:t>cuándo</a:t>
            </a:r>
            <a:r>
              <a:rPr lang="es"/>
              <a:t> guardarlos.</a:t>
            </a:r>
            <a:endParaRPr/>
          </a:p>
          <a:p>
            <a:pPr indent="-342900" lvl="0" marL="457200" rtl="0" algn="l">
              <a:spcBef>
                <a:spcPts val="0"/>
              </a:spcBef>
              <a:spcAft>
                <a:spcPts val="0"/>
              </a:spcAft>
              <a:buSzPts val="1800"/>
              <a:buChar char="●"/>
            </a:pPr>
            <a:r>
              <a:rPr b="1" lang="es"/>
              <a:t>Menos escritura de SQL:</a:t>
            </a:r>
            <a:r>
              <a:rPr lang="es"/>
              <a:t> En su mejor momento, un ORM puede reducir la necesidad de escribir SQL al nivel de ni siquiera saber que SQL existe.</a:t>
            </a:r>
            <a:endParaRPr/>
          </a:p>
          <a:p>
            <a:pPr indent="-342900" lvl="0" marL="457200" rtl="0" algn="l">
              <a:spcBef>
                <a:spcPts val="0"/>
              </a:spcBef>
              <a:spcAft>
                <a:spcPts val="0"/>
              </a:spcAft>
              <a:buSzPts val="1800"/>
              <a:buChar char="●"/>
            </a:pPr>
            <a:r>
              <a:rPr b="1" lang="es"/>
              <a:t>Menos código repetitivo (boilerplate):</a:t>
            </a:r>
            <a:r>
              <a:rPr lang="es"/>
              <a:t> SQL implica una sintaxis específica que a menudo se repite mucho en una aplicación. </a:t>
            </a:r>
            <a:endParaRPr/>
          </a:p>
          <a:p>
            <a:pPr indent="-342900" lvl="0" marL="457200" rtl="0" algn="l">
              <a:spcBef>
                <a:spcPts val="0"/>
              </a:spcBef>
              <a:spcAft>
                <a:spcPts val="0"/>
              </a:spcAft>
              <a:buSzPts val="1800"/>
              <a:buChar char="●"/>
            </a:pPr>
            <a:r>
              <a:rPr b="1" lang="es"/>
              <a:t>Mayor visibilidad del dominio del sistema: </a:t>
            </a:r>
            <a:r>
              <a:rPr lang="es"/>
              <a:t>Con un ORM, puedes centrarte más en el dominio de tu aplicación sin preocuparte tanto por los detalles de la base de datos.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Ventajas</a:t>
            </a:r>
            <a:endParaRPr>
              <a:solidFill>
                <a:srgbClr val="980000"/>
              </a:solidFill>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b="1" lang="es"/>
              <a:t>Menos SQL puede resultar en consultas más numerosas y menos eficientes: </a:t>
            </a:r>
            <a:r>
              <a:rPr lang="es"/>
              <a:t>La reducción en la escritura de SQL puede llevar a la creación de más consultas en la aplicación, algunas de las cuales pueden no ser óptimas desde el punto de vista de rendimiento. La falta de conocimiento sobre SQL también puede llevar a realizar operaciones ineficientes sin tener contexto para comprender esa ineficiencia.</a:t>
            </a:r>
            <a:endParaRPr/>
          </a:p>
          <a:p>
            <a:pPr indent="-325755" lvl="0" marL="457200" rtl="0" algn="l">
              <a:spcBef>
                <a:spcPts val="0"/>
              </a:spcBef>
              <a:spcAft>
                <a:spcPts val="0"/>
              </a:spcAft>
              <a:buSzPct val="100000"/>
              <a:buChar char="●"/>
            </a:pPr>
            <a:r>
              <a:rPr b="1" lang="es"/>
              <a:t>Menos código repetitivo puede dar lugar a magia confusa (y/o configuraciones complicadas): </a:t>
            </a:r>
            <a:r>
              <a:rPr lang="es"/>
              <a:t>La disminución del código repetitivo a veces se traduce en comportamientos mágicos o configuraciones complejas que pueden resultar difíciles de entender. Cuando no se comprende completamente cómo funciona el SQL subyacente, los problemas que afectan la aplicación pueden ser difíciles de diagnosticar.</a:t>
            </a:r>
            <a:endParaRPr/>
          </a:p>
          <a:p>
            <a:pPr indent="-325755" lvl="0" marL="457200" rtl="0" algn="l">
              <a:spcBef>
                <a:spcPts val="0"/>
              </a:spcBef>
              <a:spcAft>
                <a:spcPts val="0"/>
              </a:spcAft>
              <a:buSzPct val="100000"/>
              <a:buChar char="●"/>
            </a:pPr>
            <a:r>
              <a:rPr b="1" lang="es"/>
              <a:t>Tu dominio no es tu base de datos: </a:t>
            </a:r>
            <a:r>
              <a:rPr lang="es"/>
              <a:t>Una crítica general a los ORMs es que tienden a hacer que se piense en la aplicación en términos de entidades almacenadas en lugar de en interacciones.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Sabores</a:t>
            </a:r>
            <a:endParaRPr>
              <a:solidFill>
                <a:srgbClr val="980000"/>
              </a:solidFill>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a:t>Dentro de los Mapeadores Objeto-Relacional (ORM), existen dos filosofías o patrones muy comunes: </a:t>
            </a:r>
            <a:r>
              <a:rPr lang="es">
                <a:solidFill>
                  <a:schemeClr val="accent5"/>
                </a:solidFill>
              </a:rPr>
              <a:t>Active Record</a:t>
            </a:r>
            <a:r>
              <a:rPr lang="es"/>
              <a:t> y </a:t>
            </a:r>
            <a:r>
              <a:rPr lang="es">
                <a:solidFill>
                  <a:schemeClr val="accent5"/>
                </a:solidFill>
              </a:rPr>
              <a:t>Data Mapper</a:t>
            </a:r>
            <a:r>
              <a:rPr lang="es"/>
              <a:t>. Ambos tienen ventajas y desventajas que vamos a explorar.</a:t>
            </a:r>
            <a:endParaRPr/>
          </a:p>
          <a:p>
            <a:pPr indent="0" lvl="0" marL="0" rtl="0" algn="l">
              <a:spcBef>
                <a:spcPts val="1200"/>
              </a:spcBef>
              <a:spcAft>
                <a:spcPts val="1200"/>
              </a:spcAft>
              <a:buNone/>
            </a:pPr>
            <a:r>
              <a:t/>
            </a:r>
            <a:endParaRPr/>
          </a:p>
        </p:txBody>
      </p:sp>
      <p:pic>
        <p:nvPicPr>
          <p:cNvPr id="135" name="Google Shape;135;p26"/>
          <p:cNvPicPr preferRelativeResize="0"/>
          <p:nvPr/>
        </p:nvPicPr>
        <p:blipFill>
          <a:blip r:embed="rId3">
            <a:alphaModFix/>
          </a:blip>
          <a:stretch>
            <a:fillRect/>
          </a:stretch>
        </p:blipFill>
        <p:spPr>
          <a:xfrm>
            <a:off x="5301300" y="1989700"/>
            <a:ext cx="2663400" cy="294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Active Record</a:t>
            </a:r>
            <a:endParaRPr>
              <a:solidFill>
                <a:srgbClr val="980000"/>
              </a:solidFill>
            </a:endParaRPr>
          </a:p>
        </p:txBody>
      </p:sp>
      <p:sp>
        <p:nvSpPr>
          <p:cNvPr id="141" name="Google Shape;141;p27"/>
          <p:cNvSpPr txBox="1"/>
          <p:nvPr>
            <p:ph idx="1" type="body"/>
          </p:nvPr>
        </p:nvSpPr>
        <p:spPr>
          <a:xfrm>
            <a:off x="311700" y="1152475"/>
            <a:ext cx="8769600" cy="2809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
              <a:t>E</a:t>
            </a:r>
            <a:r>
              <a:rPr lang="es"/>
              <a:t>s ampliamente conocido porque se utiliza en muchos web-frameworks. </a:t>
            </a:r>
            <a:endParaRPr/>
          </a:p>
          <a:p>
            <a:pPr indent="0" lvl="0" marL="0" rtl="0" algn="l">
              <a:spcBef>
                <a:spcPts val="1200"/>
              </a:spcBef>
              <a:spcAft>
                <a:spcPts val="0"/>
              </a:spcAft>
              <a:buNone/>
            </a:pPr>
            <a:r>
              <a:rPr lang="es"/>
              <a:t>La idea esencial es que los registros (</a:t>
            </a:r>
            <a:r>
              <a:rPr lang="es">
                <a:solidFill>
                  <a:schemeClr val="accent5"/>
                </a:solidFill>
              </a:rPr>
              <a:t>record</a:t>
            </a:r>
            <a:r>
              <a:rPr lang="es"/>
              <a:t>) de la base de datos son "</a:t>
            </a:r>
            <a:r>
              <a:rPr lang="es">
                <a:solidFill>
                  <a:schemeClr val="accent5"/>
                </a:solidFill>
              </a:rPr>
              <a:t>activos</a:t>
            </a:r>
            <a:r>
              <a:rPr lang="es"/>
              <a:t>" en el sistema. </a:t>
            </a:r>
            <a:endParaRPr/>
          </a:p>
          <a:p>
            <a:pPr indent="0" lvl="0" marL="0" rtl="0" algn="l">
              <a:spcBef>
                <a:spcPts val="1200"/>
              </a:spcBef>
              <a:spcAft>
                <a:spcPts val="1200"/>
              </a:spcAft>
              <a:buNone/>
            </a:pPr>
            <a:r>
              <a:rPr lang="es"/>
              <a:t>Esto significa que si tienes cinco objetos </a:t>
            </a:r>
            <a:r>
              <a:rPr lang="es">
                <a:solidFill>
                  <a:schemeClr val="accent1"/>
                </a:solidFill>
                <a:latin typeface="Courier New"/>
                <a:ea typeface="Courier New"/>
                <a:cs typeface="Courier New"/>
                <a:sym typeface="Courier New"/>
              </a:rPr>
              <a:t>BlogPost</a:t>
            </a:r>
            <a:r>
              <a:rPr lang="es"/>
              <a:t> y los guardas en tu base de datos, se convertirán en cinco filas en la tabla de la base de datos llamada </a:t>
            </a:r>
            <a:r>
              <a:rPr lang="es">
                <a:solidFill>
                  <a:schemeClr val="accent1"/>
                </a:solidFill>
                <a:latin typeface="Courier New"/>
                <a:ea typeface="Courier New"/>
                <a:cs typeface="Courier New"/>
                <a:sym typeface="Courier New"/>
              </a:rPr>
              <a:t>blog_posts</a:t>
            </a:r>
            <a:r>
              <a:rPr lang="es"/>
              <a:t>. Además, si tu objeto </a:t>
            </a:r>
            <a:r>
              <a:rPr lang="es">
                <a:solidFill>
                  <a:schemeClr val="accent1"/>
                </a:solidFill>
                <a:latin typeface="Courier New"/>
                <a:ea typeface="Courier New"/>
                <a:cs typeface="Courier New"/>
                <a:sym typeface="Courier New"/>
              </a:rPr>
              <a:t>BlogPos</a:t>
            </a:r>
            <a:r>
              <a:rPr lang="es"/>
              <a:t>t tiene propiedades como </a:t>
            </a:r>
            <a:r>
              <a:rPr lang="es">
                <a:solidFill>
                  <a:schemeClr val="accent1"/>
                </a:solidFill>
                <a:latin typeface="Courier New"/>
                <a:ea typeface="Courier New"/>
                <a:cs typeface="Courier New"/>
                <a:sym typeface="Courier New"/>
              </a:rPr>
              <a:t>postContent</a:t>
            </a:r>
            <a:r>
              <a:rPr lang="es"/>
              <a:t> y </a:t>
            </a:r>
            <a:r>
              <a:rPr lang="es">
                <a:solidFill>
                  <a:schemeClr val="accent1"/>
                </a:solidFill>
                <a:latin typeface="Courier New"/>
                <a:ea typeface="Courier New"/>
                <a:cs typeface="Courier New"/>
                <a:sym typeface="Courier New"/>
              </a:rPr>
              <a:t>publishedDate</a:t>
            </a:r>
            <a:r>
              <a:rPr lang="es"/>
              <a:t>, podemos suponer que estas son columnas en la mencionada tabla </a:t>
            </a:r>
            <a:r>
              <a:rPr lang="es">
                <a:solidFill>
                  <a:schemeClr val="accent1"/>
                </a:solidFill>
                <a:latin typeface="Courier New"/>
                <a:ea typeface="Courier New"/>
                <a:cs typeface="Courier New"/>
                <a:sym typeface="Courier New"/>
              </a:rPr>
              <a:t>blog_posts</a:t>
            </a:r>
            <a:r>
              <a:rPr lang="e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Active Record</a:t>
            </a:r>
            <a:endParaRPr>
              <a:solidFill>
                <a:srgbClr val="980000"/>
              </a:solidFill>
            </a:endParaRPr>
          </a:p>
        </p:txBody>
      </p:sp>
      <p:sp>
        <p:nvSpPr>
          <p:cNvPr id="147" name="Google Shape;147;p28"/>
          <p:cNvSpPr txBox="1"/>
          <p:nvPr>
            <p:ph idx="1" type="body"/>
          </p:nvPr>
        </p:nvSpPr>
        <p:spPr>
          <a:xfrm>
            <a:off x="311700" y="1152475"/>
            <a:ext cx="8769600" cy="280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a:t>Ejemplos</a:t>
            </a:r>
            <a:endParaRPr/>
          </a:p>
          <a:p>
            <a:pPr indent="-342900" lvl="0" marL="457200" rtl="0" algn="l">
              <a:spcBef>
                <a:spcPts val="1200"/>
              </a:spcBef>
              <a:spcAft>
                <a:spcPts val="0"/>
              </a:spcAft>
              <a:buSzPts val="1800"/>
              <a:buChar char="●"/>
            </a:pPr>
            <a:r>
              <a:rPr lang="es"/>
              <a:t>Ruby on Rails</a:t>
            </a:r>
            <a:endParaRPr/>
          </a:p>
          <a:p>
            <a:pPr indent="-342900" lvl="0" marL="457200" rtl="0" algn="l">
              <a:spcBef>
                <a:spcPts val="0"/>
              </a:spcBef>
              <a:spcAft>
                <a:spcPts val="0"/>
              </a:spcAft>
              <a:buSzPts val="1800"/>
              <a:buChar char="●"/>
            </a:pPr>
            <a:r>
              <a:rPr lang="es"/>
              <a:t>Laravel’s Eloquent</a:t>
            </a:r>
            <a:endParaRPr/>
          </a:p>
          <a:p>
            <a:pPr indent="-342900" lvl="0" marL="457200" rtl="0" algn="l">
              <a:spcBef>
                <a:spcPts val="0"/>
              </a:spcBef>
              <a:spcAft>
                <a:spcPts val="0"/>
              </a:spcAft>
              <a:buSzPts val="1800"/>
              <a:buChar char="●"/>
            </a:pPr>
            <a:r>
              <a:rPr lang="es"/>
              <a:t>Propel (Symfony)</a:t>
            </a:r>
            <a:endParaRPr/>
          </a:p>
          <a:p>
            <a:pPr indent="-342900" lvl="0" marL="457200" rtl="0" algn="l">
              <a:spcBef>
                <a:spcPts val="0"/>
              </a:spcBef>
              <a:spcAft>
                <a:spcPts val="0"/>
              </a:spcAft>
              <a:buSzPts val="1800"/>
              <a:buChar char="●"/>
            </a:pPr>
            <a:r>
              <a:rPr lang="es"/>
              <a:t>Yii Active Record</a:t>
            </a:r>
            <a:endParaRPr/>
          </a:p>
          <a:p>
            <a:pPr indent="-342900" lvl="0" marL="457200" rtl="0" algn="l">
              <a:spcBef>
                <a:spcPts val="0"/>
              </a:spcBef>
              <a:spcAft>
                <a:spcPts val="0"/>
              </a:spcAft>
              <a:buSzPts val="1800"/>
              <a:buChar char="●"/>
            </a:pPr>
            <a:r>
              <a:rPr lang="es"/>
              <a:t>Django’s ORM</a:t>
            </a:r>
            <a:endParaRPr/>
          </a:p>
          <a:p>
            <a:pPr indent="-342900" lvl="0" marL="457200" rtl="0" algn="l">
              <a:spcBef>
                <a:spcPts val="0"/>
              </a:spcBef>
              <a:spcAft>
                <a:spcPts val="0"/>
              </a:spcAft>
              <a:buClr>
                <a:schemeClr val="accent5"/>
              </a:buClr>
              <a:buSzPts val="1800"/>
              <a:buChar char="●"/>
            </a:pPr>
            <a:r>
              <a:rPr lang="es">
                <a:solidFill>
                  <a:schemeClr val="accent5"/>
                </a:solidFill>
              </a:rPr>
              <a:t>Peewee</a:t>
            </a:r>
            <a:endParaRPr>
              <a:solidFill>
                <a:schemeClr val="accent5"/>
              </a:solidFill>
            </a:endParaRPr>
          </a:p>
        </p:txBody>
      </p:sp>
      <p:pic>
        <p:nvPicPr>
          <p:cNvPr id="148" name="Google Shape;148;p28"/>
          <p:cNvPicPr preferRelativeResize="0"/>
          <p:nvPr/>
        </p:nvPicPr>
        <p:blipFill>
          <a:blip r:embed="rId3">
            <a:alphaModFix/>
          </a:blip>
          <a:stretch>
            <a:fillRect/>
          </a:stretch>
        </p:blipFill>
        <p:spPr>
          <a:xfrm>
            <a:off x="3729023" y="1152475"/>
            <a:ext cx="4764299" cy="311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Active Record</a:t>
            </a:r>
            <a:endParaRPr>
              <a:solidFill>
                <a:srgbClr val="980000"/>
              </a:solidFill>
            </a:endParaRPr>
          </a:p>
        </p:txBody>
      </p:sp>
      <p:sp>
        <p:nvSpPr>
          <p:cNvPr id="154" name="Google Shape;154;p29"/>
          <p:cNvSpPr txBox="1"/>
          <p:nvPr>
            <p:ph idx="1" type="body"/>
          </p:nvPr>
        </p:nvSpPr>
        <p:spPr>
          <a:xfrm>
            <a:off x="311700" y="1152475"/>
            <a:ext cx="8769600" cy="280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a:t>Demo</a:t>
            </a:r>
            <a:endParaRPr/>
          </a:p>
          <a:p>
            <a:pPr indent="-342900" lvl="0" marL="457200" rtl="0" algn="l">
              <a:spcBef>
                <a:spcPts val="1200"/>
              </a:spcBef>
              <a:spcAft>
                <a:spcPts val="0"/>
              </a:spcAft>
              <a:buClr>
                <a:srgbClr val="CCCCCC"/>
              </a:buClr>
              <a:buSzPts val="1800"/>
              <a:buChar char="●"/>
            </a:pPr>
            <a:r>
              <a:rPr lang="es">
                <a:solidFill>
                  <a:srgbClr val="CCCCCC"/>
                </a:solidFill>
              </a:rPr>
              <a:t>Ruby on Rails</a:t>
            </a:r>
            <a:endParaRPr>
              <a:solidFill>
                <a:srgbClr val="CCCCCC"/>
              </a:solidFill>
            </a:endParaRPr>
          </a:p>
          <a:p>
            <a:pPr indent="-342900" lvl="0" marL="457200" rtl="0" algn="l">
              <a:spcBef>
                <a:spcPts val="0"/>
              </a:spcBef>
              <a:spcAft>
                <a:spcPts val="0"/>
              </a:spcAft>
              <a:buClr>
                <a:srgbClr val="CCCCCC"/>
              </a:buClr>
              <a:buSzPts val="1800"/>
              <a:buChar char="●"/>
            </a:pPr>
            <a:r>
              <a:rPr lang="es">
                <a:solidFill>
                  <a:srgbClr val="CCCCCC"/>
                </a:solidFill>
              </a:rPr>
              <a:t>Laravel’s Eloquent</a:t>
            </a:r>
            <a:endParaRPr>
              <a:solidFill>
                <a:srgbClr val="CCCCCC"/>
              </a:solidFill>
            </a:endParaRPr>
          </a:p>
          <a:p>
            <a:pPr indent="-342900" lvl="0" marL="457200" rtl="0" algn="l">
              <a:spcBef>
                <a:spcPts val="0"/>
              </a:spcBef>
              <a:spcAft>
                <a:spcPts val="0"/>
              </a:spcAft>
              <a:buClr>
                <a:srgbClr val="CCCCCC"/>
              </a:buClr>
              <a:buSzPts val="1800"/>
              <a:buChar char="●"/>
            </a:pPr>
            <a:r>
              <a:rPr lang="es">
                <a:solidFill>
                  <a:srgbClr val="CCCCCC"/>
                </a:solidFill>
              </a:rPr>
              <a:t>Propel (Symfony)</a:t>
            </a:r>
            <a:endParaRPr>
              <a:solidFill>
                <a:srgbClr val="CCCCCC"/>
              </a:solidFill>
            </a:endParaRPr>
          </a:p>
          <a:p>
            <a:pPr indent="-342900" lvl="0" marL="457200" rtl="0" algn="l">
              <a:spcBef>
                <a:spcPts val="0"/>
              </a:spcBef>
              <a:spcAft>
                <a:spcPts val="0"/>
              </a:spcAft>
              <a:buClr>
                <a:srgbClr val="CCCCCC"/>
              </a:buClr>
              <a:buSzPts val="1800"/>
              <a:buChar char="●"/>
            </a:pPr>
            <a:r>
              <a:rPr lang="es">
                <a:solidFill>
                  <a:srgbClr val="CCCCCC"/>
                </a:solidFill>
              </a:rPr>
              <a:t>Yii Active Record</a:t>
            </a:r>
            <a:endParaRPr>
              <a:solidFill>
                <a:srgbClr val="CCCCCC"/>
              </a:solidFill>
            </a:endParaRPr>
          </a:p>
          <a:p>
            <a:pPr indent="-342900" lvl="0" marL="457200" rtl="0" algn="l">
              <a:spcBef>
                <a:spcPts val="0"/>
              </a:spcBef>
              <a:spcAft>
                <a:spcPts val="0"/>
              </a:spcAft>
              <a:buClr>
                <a:srgbClr val="CCCCCC"/>
              </a:buClr>
              <a:buSzPts val="1800"/>
              <a:buChar char="●"/>
            </a:pPr>
            <a:r>
              <a:rPr lang="es">
                <a:solidFill>
                  <a:srgbClr val="CCCCCC"/>
                </a:solidFill>
              </a:rPr>
              <a:t>Django’s ORM</a:t>
            </a:r>
            <a:endParaRPr>
              <a:solidFill>
                <a:srgbClr val="CCCCCC"/>
              </a:solidFill>
            </a:endParaRPr>
          </a:p>
          <a:p>
            <a:pPr indent="-342900" lvl="0" marL="457200" rtl="0" algn="l">
              <a:spcBef>
                <a:spcPts val="0"/>
              </a:spcBef>
              <a:spcAft>
                <a:spcPts val="0"/>
              </a:spcAft>
              <a:buClr>
                <a:schemeClr val="accent5"/>
              </a:buClr>
              <a:buSzPts val="1800"/>
              <a:buChar char="●"/>
            </a:pPr>
            <a:r>
              <a:rPr lang="es">
                <a:solidFill>
                  <a:schemeClr val="accent5"/>
                </a:solidFill>
              </a:rPr>
              <a:t>Peewee</a:t>
            </a:r>
            <a:endParaRPr>
              <a:solidFill>
                <a:schemeClr val="accent5"/>
              </a:solidFill>
            </a:endParaRPr>
          </a:p>
        </p:txBody>
      </p:sp>
      <p:pic>
        <p:nvPicPr>
          <p:cNvPr id="155" name="Google Shape;155;p29"/>
          <p:cNvPicPr preferRelativeResize="0"/>
          <p:nvPr/>
        </p:nvPicPr>
        <p:blipFill>
          <a:blip r:embed="rId3">
            <a:alphaModFix/>
          </a:blip>
          <a:stretch>
            <a:fillRect/>
          </a:stretch>
        </p:blipFill>
        <p:spPr>
          <a:xfrm>
            <a:off x="3729023" y="1152475"/>
            <a:ext cx="4764299" cy="311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Active Record - </a:t>
            </a:r>
            <a:r>
              <a:rPr lang="es" sz="2022">
                <a:solidFill>
                  <a:schemeClr val="accent5"/>
                </a:solidFill>
              </a:rPr>
              <a:t>Por qué a la gente le gusta Active Record</a:t>
            </a:r>
            <a:endParaRPr sz="2022">
              <a:solidFill>
                <a:schemeClr val="accent5"/>
              </a:solidFill>
            </a:endParaRPr>
          </a:p>
        </p:txBody>
      </p:sp>
      <p:sp>
        <p:nvSpPr>
          <p:cNvPr id="161" name="Google Shape;161;p30"/>
          <p:cNvSpPr txBox="1"/>
          <p:nvPr>
            <p:ph idx="1" type="body"/>
          </p:nvPr>
        </p:nvSpPr>
        <p:spPr>
          <a:xfrm>
            <a:off x="311700" y="1152475"/>
            <a:ext cx="8112600" cy="2809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1200"/>
              </a:spcBef>
              <a:spcAft>
                <a:spcPts val="0"/>
              </a:spcAft>
              <a:buClr>
                <a:schemeClr val="accent5"/>
              </a:buClr>
              <a:buSzPct val="100000"/>
              <a:buChar char="●"/>
            </a:pPr>
            <a:r>
              <a:rPr b="1" lang="es"/>
              <a:t>Es Simple.</a:t>
            </a:r>
            <a:r>
              <a:rPr lang="es"/>
              <a:t> Debido a cuán estrechamente emparejados están conceptualmente los registros en su base de datos y los objetos en su sistema, es realmente fácil tomar un proyecto, examinar su esquema de base de datos, y tener un fuerte sentido de lo que el proyecto está haciendo. Lo que hace esto genial es que las capas ORM tienen una cantidad mínima de indirección. Lo que ves en la base de datos o en los objetos es probablemente lo que existe en el otro.</a:t>
            </a:r>
            <a:endParaRPr/>
          </a:p>
          <a:p>
            <a:pPr indent="-325755" lvl="0" marL="457200" rtl="0" algn="l">
              <a:spcBef>
                <a:spcPts val="0"/>
              </a:spcBef>
              <a:spcAft>
                <a:spcPts val="0"/>
              </a:spcAft>
              <a:buClr>
                <a:schemeClr val="accent5"/>
              </a:buClr>
              <a:buSzPct val="100000"/>
              <a:buChar char="●"/>
            </a:pPr>
            <a:r>
              <a:rPr b="1" lang="es"/>
              <a:t>Los mapeos son fáciles de aprender y entender</a:t>
            </a:r>
            <a:r>
              <a:rPr lang="es"/>
              <a:t>. Esto fluye directamente de la simplicidad, pero también es probable que tengas una comprensión bastante intuitiva de cómo puedes trabajar con este sistema incluso si nunca has tenido la menor exposición a un ORM antes. Su simplicidad es misericordiosa y fácil.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Active Record - </a:t>
            </a:r>
            <a:r>
              <a:rPr lang="es" sz="2022">
                <a:solidFill>
                  <a:schemeClr val="accent5"/>
                </a:solidFill>
              </a:rPr>
              <a:t>Active Record tiene problemas</a:t>
            </a:r>
            <a:endParaRPr sz="2022">
              <a:solidFill>
                <a:schemeClr val="accent5"/>
              </a:solidFill>
            </a:endParaRPr>
          </a:p>
        </p:txBody>
      </p:sp>
      <p:sp>
        <p:nvSpPr>
          <p:cNvPr id="167" name="Google Shape;167;p31"/>
          <p:cNvSpPr txBox="1"/>
          <p:nvPr>
            <p:ph idx="1" type="body"/>
          </p:nvPr>
        </p:nvSpPr>
        <p:spPr>
          <a:xfrm>
            <a:off x="311700" y="1152475"/>
            <a:ext cx="8112600" cy="28092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Clr>
                <a:schemeClr val="accent5"/>
              </a:buClr>
              <a:buSzPts val="1800"/>
              <a:buChar char="●"/>
            </a:pPr>
            <a:r>
              <a:rPr b="1" lang="es"/>
              <a:t>Mucho acoplamiento de base de datos (y pruebas). </a:t>
            </a:r>
            <a:r>
              <a:rPr lang="es"/>
              <a:t>Dado que la base de datos está tan estrechamente acoplada a tus objetos, es difícil separar ambos de forma eficiente. Una buena implementación de Active Record hará que sea bastante rápido cambiar de MySQL a Postgres, pero no hará que sea fácil usar tus objetos sin la base de datos. </a:t>
            </a:r>
            <a:endParaRPr/>
          </a:p>
          <a:p>
            <a:pPr indent="-342900" lvl="0" marL="457200" rtl="0" algn="l">
              <a:spcBef>
                <a:spcPts val="0"/>
              </a:spcBef>
              <a:spcAft>
                <a:spcPts val="0"/>
              </a:spcAft>
              <a:buClr>
                <a:schemeClr val="accent5"/>
              </a:buClr>
              <a:buSzPts val="1800"/>
              <a:buChar char="●"/>
            </a:pPr>
            <a:r>
              <a:rPr b="1" lang="es"/>
              <a:t>Cuellos de botella en el rendimiento. </a:t>
            </a:r>
            <a:r>
              <a:rPr lang="es"/>
              <a:t>La falta de eficiencia en el SQL generado que permite sistemas más complejos de separación entre tus objetos de sistema y tu base de datos son un gran obstáculo a medida que crecen las aplicaciones basadas en Active Record.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Object–relational impedance mismatch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La "incompatibilidad entre objetos y relaciones" crea dificultades al pasar de de datos relacionales a modelos objetos “domain-driven “.</a:t>
            </a:r>
            <a:endParaRPr/>
          </a:p>
          <a:p>
            <a:pPr indent="-342900" lvl="0" marL="457200" rtl="0" algn="l">
              <a:spcBef>
                <a:spcPts val="0"/>
              </a:spcBef>
              <a:spcAft>
                <a:spcPts val="0"/>
              </a:spcAft>
              <a:buSzPts val="1800"/>
              <a:buChar char="●"/>
            </a:pPr>
            <a:r>
              <a:rPr lang="es"/>
              <a:t>El POO objetos es el enfoque predeterminado para el diseño centrado en el negocio en lenguajes de programación y el relacional para la persistencia de datos.</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s">
                <a:solidFill>
                  <a:schemeClr val="accent5"/>
                </a:solidFill>
              </a:rPr>
              <a:t>El </a:t>
            </a:r>
            <a:r>
              <a:rPr lang="es">
                <a:solidFill>
                  <a:schemeClr val="accent5"/>
                </a:solidFill>
              </a:rPr>
              <a:t>término</a:t>
            </a:r>
            <a:r>
              <a:rPr lang="es">
                <a:solidFill>
                  <a:schemeClr val="accent5"/>
                </a:solidFill>
              </a:rPr>
              <a:t> “object–relational impedance mismatch”  proviene de “impedance matching” en ingeniería </a:t>
            </a:r>
            <a:r>
              <a:rPr lang="es">
                <a:solidFill>
                  <a:schemeClr val="accent5"/>
                </a:solidFill>
              </a:rPr>
              <a:t>eléctrica</a:t>
            </a:r>
            <a:r>
              <a:rPr lang="es">
                <a:solidFill>
                  <a:schemeClr val="accent5"/>
                </a:solidFill>
              </a:rPr>
              <a:t>.</a:t>
            </a:r>
            <a:endParaRPr>
              <a:solidFill>
                <a:schemeClr val="accent5"/>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t>
            </a:r>
            <a:r>
              <a:rPr lang="es">
                <a:solidFill>
                  <a:srgbClr val="980000"/>
                </a:solidFill>
              </a:rPr>
              <a:t>Data Mapper</a:t>
            </a:r>
            <a:endParaRPr>
              <a:solidFill>
                <a:srgbClr val="980000"/>
              </a:solidFill>
            </a:endParaRPr>
          </a:p>
        </p:txBody>
      </p:sp>
      <p:sp>
        <p:nvSpPr>
          <p:cNvPr id="173" name="Google Shape;173;p32"/>
          <p:cNvSpPr txBox="1"/>
          <p:nvPr>
            <p:ph idx="1" type="body"/>
          </p:nvPr>
        </p:nvSpPr>
        <p:spPr>
          <a:xfrm>
            <a:off x="311700" y="1152475"/>
            <a:ext cx="8769600" cy="280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a:t>La mayor diferencia entre el patrón Data Mapper y el patrón Active Record es que el Data Mapper está destinado a ser una capa intermedia entre la aplicación y la base de datos. </a:t>
            </a:r>
            <a:endParaRPr/>
          </a:p>
          <a:p>
            <a:pPr indent="0" lvl="0" marL="0" rtl="0" algn="l">
              <a:spcBef>
                <a:spcPts val="1200"/>
              </a:spcBef>
              <a:spcAft>
                <a:spcPts val="1200"/>
              </a:spcAft>
              <a:buNone/>
            </a:pPr>
            <a:r>
              <a:rPr lang="es"/>
              <a:t>Mientras que Active Record busca conectar de manera invisible los dos aspectos de la forma más fluida posible, Data Mapper permitirte considerarlos de manera más independiente.</a:t>
            </a:r>
            <a:br>
              <a:rPr lang="es"/>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t>
            </a:r>
            <a:r>
              <a:rPr lang="es">
                <a:solidFill>
                  <a:srgbClr val="980000"/>
                </a:solidFill>
              </a:rPr>
              <a:t>Data Mapper</a:t>
            </a:r>
            <a:endParaRPr>
              <a:solidFill>
                <a:srgbClr val="980000"/>
              </a:solidFill>
            </a:endParaRPr>
          </a:p>
        </p:txBody>
      </p:sp>
      <p:sp>
        <p:nvSpPr>
          <p:cNvPr id="179" name="Google Shape;179;p33"/>
          <p:cNvSpPr txBox="1"/>
          <p:nvPr>
            <p:ph idx="1" type="body"/>
          </p:nvPr>
        </p:nvSpPr>
        <p:spPr>
          <a:xfrm>
            <a:off x="311700" y="1152475"/>
            <a:ext cx="8769600" cy="280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0" lvl="0" marL="0" rtl="0" algn="l">
              <a:spcBef>
                <a:spcPts val="1200"/>
              </a:spcBef>
              <a:spcAft>
                <a:spcPts val="0"/>
              </a:spcAft>
              <a:buNone/>
            </a:pPr>
            <a:r>
              <a:rPr lang="es"/>
              <a:t>Ejemplos</a:t>
            </a:r>
            <a:endParaRPr/>
          </a:p>
          <a:p>
            <a:pPr indent="-342900" lvl="0" marL="457200" rtl="0" algn="l">
              <a:spcBef>
                <a:spcPts val="1200"/>
              </a:spcBef>
              <a:spcAft>
                <a:spcPts val="0"/>
              </a:spcAft>
              <a:buClr>
                <a:schemeClr val="accent5"/>
              </a:buClr>
              <a:buSzPts val="1800"/>
              <a:buChar char="●"/>
            </a:pPr>
            <a:r>
              <a:rPr lang="es"/>
              <a:t>Java Hibernate</a:t>
            </a:r>
            <a:endParaRPr/>
          </a:p>
          <a:p>
            <a:pPr indent="-342900" lvl="0" marL="457200" rtl="0" algn="l">
              <a:spcBef>
                <a:spcPts val="0"/>
              </a:spcBef>
              <a:spcAft>
                <a:spcPts val="0"/>
              </a:spcAft>
              <a:buClr>
                <a:schemeClr val="accent5"/>
              </a:buClr>
              <a:buSzPts val="1800"/>
              <a:buChar char="●"/>
            </a:pPr>
            <a:r>
              <a:rPr lang="es"/>
              <a:t>Doctrine2</a:t>
            </a:r>
            <a:endParaRPr/>
          </a:p>
          <a:p>
            <a:pPr indent="-342900" lvl="0" marL="457200" rtl="0" algn="l">
              <a:spcBef>
                <a:spcPts val="0"/>
              </a:spcBef>
              <a:spcAft>
                <a:spcPts val="0"/>
              </a:spcAft>
              <a:buClr>
                <a:schemeClr val="accent5"/>
              </a:buClr>
              <a:buSzPts val="1800"/>
              <a:buChar char="●"/>
            </a:pPr>
            <a:r>
              <a:rPr lang="es">
                <a:solidFill>
                  <a:schemeClr val="accent5"/>
                </a:solidFill>
              </a:rPr>
              <a:t>SQLAlchemy in Python</a:t>
            </a:r>
            <a:endParaRPr>
              <a:solidFill>
                <a:schemeClr val="accent5"/>
              </a:solidFill>
            </a:endParaRPr>
          </a:p>
          <a:p>
            <a:pPr indent="-342900" lvl="0" marL="457200" rtl="0" algn="l">
              <a:spcBef>
                <a:spcPts val="0"/>
              </a:spcBef>
              <a:spcAft>
                <a:spcPts val="0"/>
              </a:spcAft>
              <a:buClr>
                <a:schemeClr val="accent5"/>
              </a:buClr>
              <a:buSzPts val="1800"/>
              <a:buChar char="●"/>
            </a:pPr>
            <a:r>
              <a:rPr lang="es"/>
              <a:t>Pony ORM</a:t>
            </a:r>
            <a:endParaRPr>
              <a:solidFill>
                <a:schemeClr val="accent5"/>
              </a:solidFill>
            </a:endParaRPr>
          </a:p>
          <a:p>
            <a:pPr indent="-342900" lvl="0" marL="457200" rtl="0" algn="l">
              <a:spcBef>
                <a:spcPts val="0"/>
              </a:spcBef>
              <a:spcAft>
                <a:spcPts val="0"/>
              </a:spcAft>
              <a:buClr>
                <a:schemeClr val="accent5"/>
              </a:buClr>
              <a:buSzPts val="1800"/>
              <a:buChar char="●"/>
            </a:pPr>
            <a:r>
              <a:rPr lang="es"/>
              <a:t>EntityFramework for Microsoft .NET</a:t>
            </a:r>
            <a:endParaRPr/>
          </a:p>
        </p:txBody>
      </p:sp>
      <p:pic>
        <p:nvPicPr>
          <p:cNvPr id="180" name="Google Shape;180;p33"/>
          <p:cNvPicPr preferRelativeResize="0"/>
          <p:nvPr/>
        </p:nvPicPr>
        <p:blipFill>
          <a:blip r:embed="rId3">
            <a:alphaModFix/>
          </a:blip>
          <a:stretch>
            <a:fillRect/>
          </a:stretch>
        </p:blipFill>
        <p:spPr>
          <a:xfrm>
            <a:off x="4195320" y="847720"/>
            <a:ext cx="4128440" cy="2405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t>
            </a:r>
            <a:r>
              <a:rPr lang="es">
                <a:solidFill>
                  <a:srgbClr val="980000"/>
                </a:solidFill>
              </a:rPr>
              <a:t>Data Mapper</a:t>
            </a:r>
            <a:endParaRPr>
              <a:solidFill>
                <a:srgbClr val="980000"/>
              </a:solidFill>
            </a:endParaRPr>
          </a:p>
        </p:txBody>
      </p:sp>
      <p:sp>
        <p:nvSpPr>
          <p:cNvPr id="186" name="Google Shape;186;p34"/>
          <p:cNvSpPr txBox="1"/>
          <p:nvPr>
            <p:ph idx="1" type="body"/>
          </p:nvPr>
        </p:nvSpPr>
        <p:spPr>
          <a:xfrm>
            <a:off x="311700" y="1152475"/>
            <a:ext cx="8769600" cy="280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0" lvl="0" marL="0" rtl="0" algn="l">
              <a:spcBef>
                <a:spcPts val="1200"/>
              </a:spcBef>
              <a:spcAft>
                <a:spcPts val="0"/>
              </a:spcAft>
              <a:buNone/>
            </a:pPr>
            <a:r>
              <a:rPr lang="es"/>
              <a:t>Demo</a:t>
            </a:r>
            <a:endParaRPr/>
          </a:p>
          <a:p>
            <a:pPr indent="-342900" lvl="0" marL="457200" rtl="0" algn="l">
              <a:spcBef>
                <a:spcPts val="1200"/>
              </a:spcBef>
              <a:spcAft>
                <a:spcPts val="0"/>
              </a:spcAft>
              <a:buClr>
                <a:schemeClr val="lt2"/>
              </a:buClr>
              <a:buSzPts val="1800"/>
              <a:buChar char="●"/>
            </a:pPr>
            <a:r>
              <a:rPr lang="es">
                <a:solidFill>
                  <a:schemeClr val="lt2"/>
                </a:solidFill>
              </a:rPr>
              <a:t>Java Hibernate</a:t>
            </a:r>
            <a:endParaRPr>
              <a:solidFill>
                <a:schemeClr val="lt2"/>
              </a:solidFill>
            </a:endParaRPr>
          </a:p>
          <a:p>
            <a:pPr indent="-342900" lvl="0" marL="457200" rtl="0" algn="l">
              <a:spcBef>
                <a:spcPts val="0"/>
              </a:spcBef>
              <a:spcAft>
                <a:spcPts val="0"/>
              </a:spcAft>
              <a:buClr>
                <a:schemeClr val="lt2"/>
              </a:buClr>
              <a:buSzPts val="1800"/>
              <a:buChar char="●"/>
            </a:pPr>
            <a:r>
              <a:rPr lang="es">
                <a:solidFill>
                  <a:schemeClr val="lt2"/>
                </a:solidFill>
              </a:rPr>
              <a:t>Doctrine2</a:t>
            </a:r>
            <a:endParaRPr>
              <a:solidFill>
                <a:schemeClr val="lt2"/>
              </a:solidFill>
            </a:endParaRPr>
          </a:p>
          <a:p>
            <a:pPr indent="-342900" lvl="0" marL="457200" rtl="0" algn="l">
              <a:spcBef>
                <a:spcPts val="0"/>
              </a:spcBef>
              <a:spcAft>
                <a:spcPts val="0"/>
              </a:spcAft>
              <a:buClr>
                <a:schemeClr val="accent5"/>
              </a:buClr>
              <a:buSzPts val="1800"/>
              <a:buChar char="●"/>
            </a:pPr>
            <a:r>
              <a:rPr lang="es">
                <a:solidFill>
                  <a:schemeClr val="accent5"/>
                </a:solidFill>
              </a:rPr>
              <a:t>SQLAlchemy in Python</a:t>
            </a:r>
            <a:endParaRPr>
              <a:solidFill>
                <a:schemeClr val="accent5"/>
              </a:solidFill>
            </a:endParaRPr>
          </a:p>
          <a:p>
            <a:pPr indent="-342900" lvl="0" marL="457200" rtl="0" algn="l">
              <a:spcBef>
                <a:spcPts val="0"/>
              </a:spcBef>
              <a:spcAft>
                <a:spcPts val="0"/>
              </a:spcAft>
              <a:buClr>
                <a:schemeClr val="lt2"/>
              </a:buClr>
              <a:buSzPts val="1800"/>
              <a:buChar char="●"/>
            </a:pPr>
            <a:r>
              <a:rPr lang="es">
                <a:solidFill>
                  <a:schemeClr val="lt2"/>
                </a:solidFill>
              </a:rPr>
              <a:t>Pony ORM</a:t>
            </a:r>
            <a:endParaRPr>
              <a:solidFill>
                <a:schemeClr val="lt2"/>
              </a:solidFill>
            </a:endParaRPr>
          </a:p>
          <a:p>
            <a:pPr indent="-342900" lvl="0" marL="457200" rtl="0" algn="l">
              <a:spcBef>
                <a:spcPts val="0"/>
              </a:spcBef>
              <a:spcAft>
                <a:spcPts val="0"/>
              </a:spcAft>
              <a:buClr>
                <a:schemeClr val="lt2"/>
              </a:buClr>
              <a:buSzPts val="1800"/>
              <a:buChar char="●"/>
            </a:pPr>
            <a:r>
              <a:rPr lang="es">
                <a:solidFill>
                  <a:schemeClr val="lt2"/>
                </a:solidFill>
              </a:rPr>
              <a:t>EntityFramework for Microsoft .NET</a:t>
            </a:r>
            <a:endParaRPr>
              <a:solidFill>
                <a:schemeClr val="lt2"/>
              </a:solidFill>
            </a:endParaRPr>
          </a:p>
        </p:txBody>
      </p:sp>
      <p:pic>
        <p:nvPicPr>
          <p:cNvPr id="187" name="Google Shape;187;p34"/>
          <p:cNvPicPr preferRelativeResize="0"/>
          <p:nvPr/>
        </p:nvPicPr>
        <p:blipFill>
          <a:blip r:embed="rId3">
            <a:alphaModFix/>
          </a:blip>
          <a:stretch>
            <a:fillRect/>
          </a:stretch>
        </p:blipFill>
        <p:spPr>
          <a:xfrm>
            <a:off x="4195320" y="847720"/>
            <a:ext cx="4128440" cy="2405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t>
            </a:r>
            <a:r>
              <a:rPr lang="es">
                <a:solidFill>
                  <a:srgbClr val="980000"/>
                </a:solidFill>
              </a:rPr>
              <a:t>Data Mapper</a:t>
            </a:r>
            <a:r>
              <a:rPr lang="es">
                <a:solidFill>
                  <a:srgbClr val="980000"/>
                </a:solidFill>
              </a:rPr>
              <a:t> - </a:t>
            </a:r>
            <a:r>
              <a:rPr lang="es" sz="2022">
                <a:solidFill>
                  <a:schemeClr val="accent5"/>
                </a:solidFill>
              </a:rPr>
              <a:t>Lo bueno que permiten los Mapeadores de Datos</a:t>
            </a:r>
            <a:endParaRPr sz="2022">
              <a:solidFill>
                <a:schemeClr val="accent5"/>
              </a:solidFill>
            </a:endParaRPr>
          </a:p>
        </p:txBody>
      </p:sp>
      <p:sp>
        <p:nvSpPr>
          <p:cNvPr id="193" name="Google Shape;193;p35"/>
          <p:cNvSpPr txBox="1"/>
          <p:nvPr>
            <p:ph idx="1" type="body"/>
          </p:nvPr>
        </p:nvSpPr>
        <p:spPr>
          <a:xfrm>
            <a:off x="311700" y="1152475"/>
            <a:ext cx="8112600" cy="28092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Clr>
                <a:schemeClr val="accent5"/>
              </a:buClr>
              <a:buSzPts val="1800"/>
              <a:buChar char="●"/>
            </a:pPr>
            <a:r>
              <a:rPr b="1" lang="es"/>
              <a:t>Mmayor flexibilidad entre el dominio y la base de datos. </a:t>
            </a:r>
            <a:r>
              <a:rPr lang="es"/>
              <a:t>Una de las razones típicas por las que utilizar un mapeador de datos es el como arquitecto de la aplicación, no tiene la última palabra en el esquema de la base de datos. Con una base de datos histórica o una base de datos nueva con un </a:t>
            </a:r>
            <a:r>
              <a:rPr lang="es"/>
              <a:t>guardián</a:t>
            </a:r>
            <a:r>
              <a:rPr lang="es"/>
              <a:t> poco amigable. DM permite ocultar las formas en las que tu DB no es la forma ideal de pensar en el  dominio</a:t>
            </a:r>
            <a:endParaRPr b="1"/>
          </a:p>
          <a:p>
            <a:pPr indent="-342900" lvl="0" marL="457200" rtl="0" algn="l">
              <a:spcBef>
                <a:spcPts val="0"/>
              </a:spcBef>
              <a:spcAft>
                <a:spcPts val="0"/>
              </a:spcAft>
              <a:buClr>
                <a:schemeClr val="accent5"/>
              </a:buClr>
              <a:buSzPts val="1800"/>
              <a:buChar char="●"/>
            </a:pPr>
            <a:r>
              <a:rPr b="1" lang="es"/>
              <a:t>Pueden ser mucho más eficientes en términos de rendimiento. </a:t>
            </a:r>
            <a:r>
              <a:rPr lang="es"/>
              <a:t>Existe una buena posibilidad de que el mapeador de datos pueda hacer un uso más eficiente de la base de datos de lo que permitiría una implementación ingenua de registros activos.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a:t>
            </a:r>
            <a:r>
              <a:rPr lang="es">
                <a:solidFill>
                  <a:srgbClr val="980000"/>
                </a:solidFill>
              </a:rPr>
              <a:t>Data Mapper</a:t>
            </a:r>
            <a:r>
              <a:rPr lang="es">
                <a:solidFill>
                  <a:srgbClr val="980000"/>
                </a:solidFill>
              </a:rPr>
              <a:t> - </a:t>
            </a:r>
            <a:r>
              <a:rPr lang="es" sz="2022">
                <a:solidFill>
                  <a:schemeClr val="accent5"/>
                </a:solidFill>
              </a:rPr>
              <a:t>Los DM pueden resultar complicados.</a:t>
            </a:r>
            <a:endParaRPr sz="2022">
              <a:solidFill>
                <a:schemeClr val="accent5"/>
              </a:solidFill>
            </a:endParaRPr>
          </a:p>
        </p:txBody>
      </p:sp>
      <p:sp>
        <p:nvSpPr>
          <p:cNvPr id="199" name="Google Shape;199;p36"/>
          <p:cNvSpPr txBox="1"/>
          <p:nvPr>
            <p:ph idx="1" type="body"/>
          </p:nvPr>
        </p:nvSpPr>
        <p:spPr>
          <a:xfrm>
            <a:off x="311700" y="1152475"/>
            <a:ext cx="8112600" cy="2809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accent5"/>
              </a:buClr>
              <a:buSzPts val="1800"/>
              <a:buChar char="●"/>
            </a:pPr>
            <a:r>
              <a:rPr b="1" lang="es"/>
              <a:t>A menudo, los mapeadores de datos pueden resultar intimidantes y difíciles de configurar. </a:t>
            </a:r>
            <a:r>
              <a:rPr lang="es"/>
              <a:t>La ventaja de los AR es que construye el esquema de base de datos y los objetos al mismo tiempo. Debido a que el patrón de mapeo de datos es más complejo que eso, inherentemente requerirá un poco más de esfuerzo para configurar la capa de mapeo de datos en comparación con la configuración de una capa de registros activos que es prácticamente invisible.</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Single Responsibility Principle</a:t>
            </a:r>
            <a:endParaRPr sz="2022">
              <a:solidFill>
                <a:schemeClr val="accent5"/>
              </a:solidFill>
            </a:endParaRPr>
          </a:p>
        </p:txBody>
      </p:sp>
      <p:sp>
        <p:nvSpPr>
          <p:cNvPr id="205" name="Google Shape;205;p37"/>
          <p:cNvSpPr txBox="1"/>
          <p:nvPr>
            <p:ph idx="1" type="body"/>
          </p:nvPr>
        </p:nvSpPr>
        <p:spPr>
          <a:xfrm>
            <a:off x="311700" y="1152475"/>
            <a:ext cx="8112600" cy="2809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accent5"/>
              </a:buClr>
              <a:buSzPts val="1800"/>
              <a:buChar char="●"/>
            </a:pPr>
            <a:r>
              <a:rPr lang="es"/>
              <a:t>Es una </a:t>
            </a:r>
            <a:r>
              <a:rPr lang="es"/>
              <a:t>discusión</a:t>
            </a:r>
            <a:r>
              <a:rPr lang="es"/>
              <a:t> habitual que un ORM rompe el SRP o la </a:t>
            </a:r>
            <a:r>
              <a:rPr lang="es"/>
              <a:t>Filosofía</a:t>
            </a:r>
            <a:r>
              <a:rPr lang="es"/>
              <a:t> Unix (Hace una sola cosa bien).</a:t>
            </a:r>
            <a:endParaRPr/>
          </a:p>
          <a:p>
            <a:pPr indent="-342900" lvl="0" marL="457200" rtl="0" algn="l">
              <a:spcBef>
                <a:spcPts val="0"/>
              </a:spcBef>
              <a:spcAft>
                <a:spcPts val="0"/>
              </a:spcAft>
              <a:buSzPts val="1800"/>
              <a:buChar char="●"/>
            </a:pPr>
            <a:r>
              <a:rPr lang="es"/>
              <a:t>Los ORM integran la lógica de negocio y la lógica de persistencia en la misma clase.</a:t>
            </a:r>
            <a:endParaRPr/>
          </a:p>
          <a:p>
            <a:pPr indent="-342900" lvl="0" marL="457200" rtl="0" algn="l">
              <a:spcBef>
                <a:spcPts val="0"/>
              </a:spcBef>
              <a:spcAft>
                <a:spcPts val="0"/>
              </a:spcAft>
              <a:buSzPts val="1800"/>
              <a:buChar char="●"/>
            </a:pPr>
            <a:r>
              <a:rPr lang="es"/>
              <a:t>Esto es particularmente cierto en Active-Record.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Cual es el mejor ORM?</a:t>
            </a:r>
            <a:endParaRPr sz="2022">
              <a:solidFill>
                <a:schemeClr val="accent5"/>
              </a:solidFill>
            </a:endParaRPr>
          </a:p>
        </p:txBody>
      </p:sp>
      <p:sp>
        <p:nvSpPr>
          <p:cNvPr id="211" name="Google Shape;211;p38"/>
          <p:cNvSpPr txBox="1"/>
          <p:nvPr>
            <p:ph idx="1" type="body"/>
          </p:nvPr>
        </p:nvSpPr>
        <p:spPr>
          <a:xfrm>
            <a:off x="311700" y="1152475"/>
            <a:ext cx="8112600" cy="2809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s"/>
              <a:t>Depende…</a:t>
            </a:r>
            <a:endParaRPr b="1"/>
          </a:p>
          <a:p>
            <a:pPr indent="-342900" lvl="0" marL="457200" rtl="0" algn="l">
              <a:spcBef>
                <a:spcPts val="0"/>
              </a:spcBef>
              <a:spcAft>
                <a:spcPts val="0"/>
              </a:spcAft>
              <a:buSzPts val="1800"/>
              <a:buChar char="●"/>
            </a:pPr>
            <a:r>
              <a:rPr b="1" lang="es"/>
              <a:t>ActiveRecord </a:t>
            </a:r>
            <a:r>
              <a:rPr lang="es"/>
              <a:t>suele ser mejor para “get up-and-running” , los MVP o cualquier Startup </a:t>
            </a:r>
            <a:endParaRPr/>
          </a:p>
          <a:p>
            <a:pPr indent="-342900" lvl="0" marL="457200" rtl="0" algn="l">
              <a:spcBef>
                <a:spcPts val="0"/>
              </a:spcBef>
              <a:spcAft>
                <a:spcPts val="0"/>
              </a:spcAft>
              <a:buSzPts val="1800"/>
              <a:buChar char="●"/>
            </a:pPr>
            <a:r>
              <a:rPr b="1" lang="es"/>
              <a:t>Data-Mapper </a:t>
            </a:r>
            <a:r>
              <a:rPr lang="es"/>
              <a:t>suele ser mucho </a:t>
            </a:r>
            <a:r>
              <a:rPr lang="es"/>
              <a:t>más</a:t>
            </a:r>
            <a:r>
              <a:rPr lang="es"/>
              <a:t> robusto frente a escenarios de </a:t>
            </a:r>
            <a:r>
              <a:rPr lang="es"/>
              <a:t>código</a:t>
            </a:r>
            <a:r>
              <a:rPr lang="es"/>
              <a:t> legado.</a:t>
            </a:r>
            <a:endParaRPr/>
          </a:p>
          <a:p>
            <a:pPr indent="-342900" lvl="0" marL="457200" rtl="0" algn="l">
              <a:spcBef>
                <a:spcPts val="0"/>
              </a:spcBef>
              <a:spcAft>
                <a:spcPts val="0"/>
              </a:spcAft>
              <a:buSzPts val="1800"/>
              <a:buChar char="●"/>
            </a:pPr>
            <a:r>
              <a:rPr lang="es"/>
              <a:t>Usar Data-Access-Layer (DAL) o SQL pelado suele ser una </a:t>
            </a:r>
            <a:r>
              <a:rPr lang="es"/>
              <a:t>opción</a:t>
            </a:r>
            <a:r>
              <a:rPr lang="e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Data-Access-Layer</a:t>
            </a:r>
            <a:endParaRPr sz="2022">
              <a:solidFill>
                <a:schemeClr val="accent5"/>
              </a:solidFill>
            </a:endParaRPr>
          </a:p>
        </p:txBody>
      </p:sp>
      <p:sp>
        <p:nvSpPr>
          <p:cNvPr id="217" name="Google Shape;217;p39"/>
          <p:cNvSpPr txBox="1"/>
          <p:nvPr>
            <p:ph idx="1" type="body"/>
          </p:nvPr>
        </p:nvSpPr>
        <p:spPr>
          <a:xfrm>
            <a:off x="311700" y="1152475"/>
            <a:ext cx="8112600" cy="280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a:t>SQLAlchemy</a:t>
            </a:r>
            <a:endParaRPr/>
          </a:p>
          <a:p>
            <a:pPr indent="0" lvl="0" marL="0" rtl="0" algn="l">
              <a:spcBef>
                <a:spcPts val="1200"/>
              </a:spcBef>
              <a:spcAft>
                <a:spcPts val="0"/>
              </a:spcAft>
              <a:buNone/>
            </a:pPr>
            <a:r>
              <a:rPr lang="es"/>
              <a:t>DAL de Web2Py </a:t>
            </a:r>
            <a:endParaRPr/>
          </a:p>
          <a:p>
            <a:pPr indent="0" lvl="0" marL="0" rtl="0" algn="l">
              <a:spcBef>
                <a:spcPts val="1200"/>
              </a:spcBef>
              <a:spcAft>
                <a:spcPts val="1200"/>
              </a:spcAft>
              <a:buNone/>
            </a:pPr>
            <a:r>
              <a:rPr lang="es"/>
              <a:t>Scala-play</a:t>
            </a:r>
            <a:endParaRPr/>
          </a:p>
        </p:txBody>
      </p:sp>
      <p:pic>
        <p:nvPicPr>
          <p:cNvPr id="218" name="Google Shape;218;p39"/>
          <p:cNvPicPr preferRelativeResize="0"/>
          <p:nvPr/>
        </p:nvPicPr>
        <p:blipFill>
          <a:blip r:embed="rId3">
            <a:alphaModFix/>
          </a:blip>
          <a:stretch>
            <a:fillRect/>
          </a:stretch>
        </p:blipFill>
        <p:spPr>
          <a:xfrm>
            <a:off x="2451749" y="1059100"/>
            <a:ext cx="6269224" cy="3721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Referencias</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u="sng">
                <a:solidFill>
                  <a:schemeClr val="hlink"/>
                </a:solidFill>
                <a:hlinkClick r:id="rId3"/>
              </a:rPr>
              <a:t>https://www.thoughtfulcode.com/orm-active-record-vs-data-mapper/</a:t>
            </a:r>
            <a:endParaRPr/>
          </a:p>
          <a:p>
            <a:pPr indent="-342900" lvl="0" marL="457200" rtl="0" algn="l">
              <a:spcBef>
                <a:spcPts val="0"/>
              </a:spcBef>
              <a:spcAft>
                <a:spcPts val="0"/>
              </a:spcAft>
              <a:buSzPts val="1800"/>
              <a:buChar char="-"/>
            </a:pPr>
            <a:r>
              <a:rPr lang="es" u="sng">
                <a:solidFill>
                  <a:schemeClr val="hlink"/>
                </a:solidFill>
                <a:hlinkClick r:id="rId4"/>
              </a:rPr>
              <a:t>https://en.wikipedia.org/wiki/Object%E2%80%93relational_impedance_mismatch</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Mismatches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El POO matemáticamente se representa como grafos dirigidos, donde los objetos se hacen referencia mutuamente. </a:t>
            </a:r>
            <a:endParaRPr/>
          </a:p>
          <a:p>
            <a:pPr indent="-342900" lvl="0" marL="457200" rtl="0" algn="l">
              <a:spcBef>
                <a:spcPts val="0"/>
              </a:spcBef>
              <a:spcAft>
                <a:spcPts val="0"/>
              </a:spcAft>
              <a:buSzPts val="1800"/>
              <a:buChar char="●"/>
            </a:pPr>
            <a:r>
              <a:rPr lang="es"/>
              <a:t>El modelo relacional las relaciones son reversibles (</a:t>
            </a:r>
            <a:r>
              <a:rPr lang="es">
                <a:solidFill>
                  <a:schemeClr val="accent5"/>
                </a:solidFill>
                <a:latin typeface="Courier New"/>
                <a:ea typeface="Courier New"/>
                <a:cs typeface="Courier New"/>
                <a:sym typeface="Courier New"/>
              </a:rPr>
              <a:t>INNER JOIN</a:t>
            </a:r>
            <a:r>
              <a:rPr lang="es"/>
              <a:t> es simétrico para seguir claves foráneas en sentido contrario), formando grafos no dirigidos.</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4288650" y="2629226"/>
            <a:ext cx="4270573" cy="2239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Mismatches - Conceptos de POO</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es"/>
              <a:t>Encapsulamiento: </a:t>
            </a:r>
            <a:r>
              <a:rPr lang="es"/>
              <a:t>La encapsulación de objetos oculta los detalles internos. Las propiedades de un objeto solo se muestran a través de interfaces implementadas. Sin embargo, muchos Mapeadores Objeto-Relacional (ORM) exponen las propiedades públicamente para trabajar con columnas de bases de datos. Los ORM que utilizan metaprogramación evitan violar la encapsulación.</a:t>
            </a:r>
            <a:endParaRPr/>
          </a:p>
          <a:p>
            <a:pPr indent="-334327" lvl="0" marL="457200" rtl="0" algn="l">
              <a:spcBef>
                <a:spcPts val="0"/>
              </a:spcBef>
              <a:spcAft>
                <a:spcPts val="0"/>
              </a:spcAft>
              <a:buSzPct val="100000"/>
              <a:buChar char="●"/>
            </a:pPr>
            <a:r>
              <a:rPr b="1" lang="es"/>
              <a:t>Accesibilidad:</a:t>
            </a:r>
            <a:r>
              <a:rPr lang="es"/>
              <a:t> En el RM la distinción entre "privado" y "público" está basada en la necesidad. En la POO, es absolutamente y basada en clases. </a:t>
            </a:r>
            <a:endParaRPr/>
          </a:p>
          <a:p>
            <a:pPr indent="-334327" lvl="0" marL="457200" rtl="0" algn="l">
              <a:spcBef>
                <a:spcPts val="0"/>
              </a:spcBef>
              <a:spcAft>
                <a:spcPts val="0"/>
              </a:spcAft>
              <a:buSzPct val="100000"/>
              <a:buChar char="●"/>
            </a:pPr>
            <a:r>
              <a:rPr b="1" lang="es"/>
              <a:t>Interfaz, Clase, Herencia y Polimorfismo:</a:t>
            </a:r>
            <a:r>
              <a:rPr lang="es"/>
              <a:t> Los objetos deben implementar interfaces para exponer sus detalles internos. En el modelo relacional se utilizan vistas para variar perspectivas y restricciones, pero carece de conceptos de la POO del estilo clases, herencia y polimorfismo.</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Mismatches - Otros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es"/>
              <a:t>Tipos de datos:</a:t>
            </a:r>
            <a:r>
              <a:rPr lang="es"/>
              <a:t> Las diferencias en los tipos de datos entre los sistemas relacionales y orientados a objetos dificultan el mapeo, ya que las bases de datos relacionales no permiten referencias directas mientras que la programación orientada a objetos las utiliza y las fomenta. </a:t>
            </a:r>
            <a:endParaRPr/>
          </a:p>
          <a:p>
            <a:pPr indent="-325755" lvl="0" marL="457200" rtl="0" algn="l">
              <a:spcBef>
                <a:spcPts val="0"/>
              </a:spcBef>
              <a:spcAft>
                <a:spcPts val="0"/>
              </a:spcAft>
              <a:buSzPct val="100000"/>
              <a:buChar char="●"/>
            </a:pPr>
            <a:r>
              <a:rPr b="1" lang="es"/>
              <a:t>Diferencias estructurales</a:t>
            </a:r>
            <a:r>
              <a:rPr b="1" lang="es"/>
              <a:t> y de integridad</a:t>
            </a:r>
            <a:r>
              <a:rPr b="1" lang="es"/>
              <a:t>:</a:t>
            </a:r>
            <a:r>
              <a:rPr lang="es"/>
              <a:t> los objetos pueden componerse de otros objetos o especializarse.</a:t>
            </a:r>
            <a:endParaRPr/>
          </a:p>
          <a:p>
            <a:pPr indent="-325755" lvl="0" marL="457200" rtl="0" algn="l">
              <a:spcBef>
                <a:spcPts val="0"/>
              </a:spcBef>
              <a:spcAft>
                <a:spcPts val="0"/>
              </a:spcAft>
              <a:buSzPct val="100000"/>
              <a:buChar char="●"/>
            </a:pPr>
            <a:r>
              <a:rPr b="1" lang="es"/>
              <a:t>Manipulación de datos:</a:t>
            </a:r>
            <a:r>
              <a:rPr lang="es"/>
              <a:t> en el modelo relacional se utilizan operadores estandarizados para la manipulación de datos, mientras que en la programación orientada a objetos se emplea un enfoque imperativo específico para cada objeto.</a:t>
            </a:r>
            <a:endParaRPr/>
          </a:p>
          <a:p>
            <a:pPr indent="-325755" lvl="0" marL="457200" rtl="0" algn="l">
              <a:spcBef>
                <a:spcPts val="0"/>
              </a:spcBef>
              <a:spcAft>
                <a:spcPts val="0"/>
              </a:spcAft>
              <a:buSzPct val="100000"/>
              <a:buChar char="●"/>
            </a:pPr>
            <a:r>
              <a:rPr b="1" lang="es"/>
              <a:t>Transacciones:</a:t>
            </a:r>
            <a:r>
              <a:rPr lang="es"/>
              <a:t> se refieren a que en el modelo relacional, la unidad es la transacción, que puede contener combinaciones arbitrarias de manipulación de datos, mientras que en la programación orientada a objetos (OO) solo se realizan asignaciones individuales a campos primitivos.</a:t>
            </a:r>
            <a:endParaRPr/>
          </a:p>
          <a:p>
            <a:pPr indent="-325755" lvl="0" marL="457200" rtl="0" algn="l">
              <a:spcBef>
                <a:spcPts val="0"/>
              </a:spcBef>
              <a:spcAft>
                <a:spcPts val="0"/>
              </a:spcAft>
              <a:buSzPct val="100000"/>
              <a:buChar char="●"/>
            </a:pPr>
            <a:r>
              <a:rPr b="1" lang="es"/>
              <a:t>También</a:t>
            </a:r>
            <a:r>
              <a:rPr b="1" lang="es"/>
              <a:t> hay diferencias filosóficas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Resolviendo el Mismatch</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El mismatch</a:t>
            </a:r>
            <a:r>
              <a:rPr lang="es"/>
              <a:t> se da específicamente entre el POO y RDBMS, mientras que alternativas como las bases de datos NoSQL evitan este problema. </a:t>
            </a:r>
            <a:endParaRPr/>
          </a:p>
          <a:p>
            <a:pPr indent="-342900" lvl="0" marL="457200" rtl="0" algn="l">
              <a:spcBef>
                <a:spcPts val="0"/>
              </a:spcBef>
              <a:spcAft>
                <a:spcPts val="0"/>
              </a:spcAft>
              <a:buSzPts val="1800"/>
              <a:buChar char="●"/>
            </a:pPr>
            <a:r>
              <a:rPr lang="es"/>
              <a:t>Por otro lado </a:t>
            </a:r>
            <a:r>
              <a:rPr lang="es"/>
              <a:t>las</a:t>
            </a:r>
            <a:r>
              <a:rPr lang="es"/>
              <a:t> bases de datos de objetos (OODBMS) existen pero son menos exitosas que las bases de datos relacionales, y la OO no es una base sólida para esquemas. </a:t>
            </a:r>
            <a:endParaRPr/>
          </a:p>
          <a:p>
            <a:pPr indent="-342900" lvl="0" marL="457200" rtl="0" algn="l">
              <a:spcBef>
                <a:spcPts val="0"/>
              </a:spcBef>
              <a:spcAft>
                <a:spcPts val="0"/>
              </a:spcAft>
              <a:buSzPts val="1800"/>
              <a:buChar char="●"/>
            </a:pPr>
            <a:r>
              <a:rPr lang="es"/>
              <a:t>Otra solución implica dividir la lógica del dominio y la del framework, mapeando los aspectos relacionales en tiempo de ejecución en lugar de estáticamente. Los frameworks cuentan con una clase de tupla (también llamada fila o entidad) y una clase de relación (también conocida como conjunto de datos).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Y cuando ocurre esto?</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Aunque las discrepancias objeto-relacional pueden ocurrir en la programación orientada a objetos en general, un área particular de dificultad se encuentra en los mapeadores objeto-relacional (ORM). </a:t>
            </a:r>
            <a:endParaRPr/>
          </a:p>
          <a:p>
            <a:pPr indent="0" lvl="0" marL="0" rtl="0" algn="l">
              <a:spcBef>
                <a:spcPts val="1200"/>
              </a:spcBef>
              <a:spcAft>
                <a:spcPts val="1200"/>
              </a:spcAft>
              <a:buNone/>
            </a:pPr>
            <a:r>
              <a:rPr lang="es"/>
              <a:t>Dado que el ORM suele especificarse en términos de configuración, anotaciones y lenguajes específicos de dominio restringidos, carece de la flexibilidad de un lenguaje de programación completo para resolver la discrepancia.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Y cuando ocurre esto?</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Aunque las discrepancias objeto-relacional pueden ocurrir en la programación orientada a objetos en general, un área particular de dificultad se encuentra en los mapeadores objeto-relacional (ORM). </a:t>
            </a:r>
            <a:endParaRPr/>
          </a:p>
          <a:p>
            <a:pPr indent="0" lvl="0" marL="0" rtl="0" algn="l">
              <a:spcBef>
                <a:spcPts val="1200"/>
              </a:spcBef>
              <a:spcAft>
                <a:spcPts val="1200"/>
              </a:spcAft>
              <a:buNone/>
            </a:pPr>
            <a:r>
              <a:rPr lang="es"/>
              <a:t>Dado que el ORM suele especificarse en términos de configuración, anotaciones y lenguajes específicos de dominio restringidos, carece de la flexibilidad de un lenguaje de programación completo para resolver la discrepancia.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980000"/>
                </a:solidFill>
              </a:rPr>
              <a:t>ORM - Object Relational Mapping</a:t>
            </a:r>
            <a:endParaRPr>
              <a:solidFill>
                <a:srgbClr val="980000"/>
              </a:solidFill>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mapeo objeto-relacional es una técnica de programación para convertir datos entre el sistema de tipos utilizado en un lenguaje de programación OO y el utilizado en una base de datos relacional, utilizando un motor de persistencia. </a:t>
            </a:r>
            <a:endParaRPr/>
          </a:p>
          <a:p>
            <a:pPr indent="0" lvl="0" marL="0" rtl="0" algn="l">
              <a:spcBef>
                <a:spcPts val="1200"/>
              </a:spcBef>
              <a:spcAft>
                <a:spcPts val="0"/>
              </a:spcAft>
              <a:buNone/>
            </a:pPr>
            <a:r>
              <a:rPr lang="es"/>
              <a:t>En la práctica esto crea una base de datos orientada a objetos virtual, sobre la base de datos relacional. </a:t>
            </a:r>
            <a:endParaRPr/>
          </a:p>
          <a:p>
            <a:pPr indent="0" lvl="0" marL="0" rtl="0" algn="l">
              <a:spcBef>
                <a:spcPts val="1200"/>
              </a:spcBef>
              <a:spcAft>
                <a:spcPts val="0"/>
              </a:spcAft>
              <a:buClr>
                <a:schemeClr val="dk1"/>
              </a:buClr>
              <a:buSzPts val="1100"/>
              <a:buFont typeface="Arial"/>
              <a:buNone/>
            </a:pPr>
            <a:r>
              <a:rPr lang="es"/>
              <a:t>Esto posibilita el uso de las características propias de la orientación a objetos (básicamente herencia y polimorfismo)</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