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-6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 marL="274320" indent="-274320">
              <a:buSzPct val="6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9970ED9-C6F9-3C75-EBFD-1A9E63A87E24}"/>
              </a:ext>
            </a:extLst>
          </p:cNvPr>
          <p:cNvSpPr txBox="1"/>
          <p:nvPr userDrawn="1"/>
        </p:nvSpPr>
        <p:spPr>
          <a:xfrm>
            <a:off x="1565921" y="457742"/>
            <a:ext cx="896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k-SK" dirty="0" err="1">
                <a:solidFill>
                  <a:schemeClr val="bg1"/>
                </a:solidFill>
              </a:rPr>
              <a:t>This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article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about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teaching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mathematics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through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games</a:t>
            </a:r>
            <a:r>
              <a:rPr lang="sk-SK" dirty="0">
                <a:solidFill>
                  <a:schemeClr val="bg1"/>
                </a:solidFill>
              </a:rPr>
              <a:t> at </a:t>
            </a:r>
            <a:r>
              <a:rPr lang="sk-SK" dirty="0" err="1">
                <a:solidFill>
                  <a:schemeClr val="bg1"/>
                </a:solidFill>
              </a:rPr>
              <a:t>primary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schools</a:t>
            </a:r>
            <a:r>
              <a:rPr lang="sk-SK" dirty="0">
                <a:solidFill>
                  <a:schemeClr val="bg1"/>
                </a:solidFill>
              </a:rPr>
              <a:t> (</a:t>
            </a:r>
            <a:r>
              <a:rPr lang="sk-SK" dirty="0" err="1">
                <a:solidFill>
                  <a:schemeClr val="bg1"/>
                </a:solidFill>
              </a:rPr>
              <a:t>grades</a:t>
            </a:r>
            <a:r>
              <a:rPr lang="sk-SK" dirty="0">
                <a:solidFill>
                  <a:schemeClr val="bg1"/>
                </a:solidFill>
              </a:rPr>
              <a:t> 1-3)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3EF8C12-2EE8-2B56-3C23-34C608B2CE65}"/>
              </a:ext>
            </a:extLst>
          </p:cNvPr>
          <p:cNvSpPr txBox="1"/>
          <p:nvPr userDrawn="1"/>
        </p:nvSpPr>
        <p:spPr>
          <a:xfrm>
            <a:off x="1565921" y="457742"/>
            <a:ext cx="896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k-SK" dirty="0" err="1">
                <a:solidFill>
                  <a:schemeClr val="bg1"/>
                </a:solidFill>
              </a:rPr>
              <a:t>This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article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about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teaching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mathematics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through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games</a:t>
            </a:r>
            <a:r>
              <a:rPr lang="sk-SK" dirty="0">
                <a:solidFill>
                  <a:schemeClr val="bg1"/>
                </a:solidFill>
              </a:rPr>
              <a:t> at </a:t>
            </a:r>
            <a:r>
              <a:rPr lang="sk-SK" dirty="0" err="1">
                <a:solidFill>
                  <a:schemeClr val="bg1"/>
                </a:solidFill>
              </a:rPr>
              <a:t>primary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schools</a:t>
            </a:r>
            <a:r>
              <a:rPr lang="sk-SK" dirty="0">
                <a:solidFill>
                  <a:schemeClr val="bg1"/>
                </a:solidFill>
              </a:rPr>
              <a:t> (</a:t>
            </a:r>
            <a:r>
              <a:rPr lang="sk-SK" dirty="0" err="1">
                <a:solidFill>
                  <a:schemeClr val="bg1"/>
                </a:solidFill>
              </a:rPr>
              <a:t>grades</a:t>
            </a:r>
            <a:r>
              <a:rPr lang="sk-SK" dirty="0">
                <a:solidFill>
                  <a:schemeClr val="bg1"/>
                </a:solidFill>
              </a:rPr>
              <a:t> 1-3)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8FFBA214-07CA-220E-7309-4ACF7510747C}"/>
              </a:ext>
            </a:extLst>
          </p:cNvPr>
          <p:cNvSpPr txBox="1"/>
          <p:nvPr userDrawn="1"/>
        </p:nvSpPr>
        <p:spPr>
          <a:xfrm>
            <a:off x="1565921" y="457742"/>
            <a:ext cx="896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sk-SK" dirty="0" err="1">
                <a:solidFill>
                  <a:schemeClr val="bg1"/>
                </a:solidFill>
              </a:rPr>
              <a:t>This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article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is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about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teaching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mathematics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through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games</a:t>
            </a:r>
            <a:r>
              <a:rPr lang="sk-SK" dirty="0">
                <a:solidFill>
                  <a:schemeClr val="bg1"/>
                </a:solidFill>
              </a:rPr>
              <a:t> at </a:t>
            </a:r>
            <a:r>
              <a:rPr lang="sk-SK" dirty="0" err="1">
                <a:solidFill>
                  <a:schemeClr val="bg1"/>
                </a:solidFill>
              </a:rPr>
              <a:t>primary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err="1">
                <a:solidFill>
                  <a:schemeClr val="bg1"/>
                </a:solidFill>
              </a:rPr>
              <a:t>schools</a:t>
            </a:r>
            <a:r>
              <a:rPr lang="sk-SK" dirty="0">
                <a:solidFill>
                  <a:schemeClr val="bg1"/>
                </a:solidFill>
              </a:rPr>
              <a:t> (</a:t>
            </a:r>
            <a:r>
              <a:rPr lang="sk-SK" dirty="0" err="1">
                <a:solidFill>
                  <a:schemeClr val="bg1"/>
                </a:solidFill>
              </a:rPr>
              <a:t>grades</a:t>
            </a:r>
            <a:r>
              <a:rPr lang="sk-SK" dirty="0">
                <a:solidFill>
                  <a:schemeClr val="bg1"/>
                </a:solidFill>
              </a:rPr>
              <a:t> 1-3)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00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F2E3449F-F429-314E-84A5-635E264E1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16" b="56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C6E9771-BC32-65D4-199A-369263AE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FFF"/>
                </a:solidFill>
              </a:rPr>
              <a:t>Teaching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mathematics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through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games</a:t>
            </a:r>
            <a:r>
              <a:rPr lang="sk-SK" dirty="0">
                <a:solidFill>
                  <a:srgbClr val="FFFFFF"/>
                </a:solidFill>
              </a:rPr>
              <a:t> at </a:t>
            </a:r>
            <a:r>
              <a:rPr lang="sk-SK" dirty="0" err="1">
                <a:solidFill>
                  <a:srgbClr val="FFFFFF"/>
                </a:solidFill>
              </a:rPr>
              <a:t>primary</a:t>
            </a:r>
            <a:r>
              <a:rPr lang="sk-SK" dirty="0">
                <a:solidFill>
                  <a:srgbClr val="FFFFFF"/>
                </a:solidFill>
              </a:rPr>
              <a:t> </a:t>
            </a:r>
            <a:r>
              <a:rPr lang="sk-SK" dirty="0" err="1">
                <a:solidFill>
                  <a:srgbClr val="FFFFFF"/>
                </a:solidFill>
              </a:rPr>
              <a:t>schools</a:t>
            </a:r>
            <a:r>
              <a:rPr lang="sk-SK" dirty="0">
                <a:solidFill>
                  <a:srgbClr val="FFFFFF"/>
                </a:solidFill>
              </a:rPr>
              <a:t> (</a:t>
            </a:r>
            <a:r>
              <a:rPr lang="sk-SK" dirty="0" err="1">
                <a:solidFill>
                  <a:srgbClr val="FFFFFF"/>
                </a:solidFill>
              </a:rPr>
              <a:t>grades</a:t>
            </a:r>
            <a:r>
              <a:rPr lang="sk-SK" dirty="0">
                <a:solidFill>
                  <a:srgbClr val="FFFFFF"/>
                </a:solidFill>
              </a:rPr>
              <a:t> 1-3)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356214-F321-AB21-8660-8D72DDF5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18240"/>
            <a:ext cx="1767840" cy="49871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Tomáš </a:t>
            </a:r>
            <a:r>
              <a:rPr lang="sk-SK" dirty="0" err="1">
                <a:solidFill>
                  <a:srgbClr val="FFFFFF"/>
                </a:solidFill>
              </a:rPr>
              <a:t>Brček</a:t>
            </a:r>
            <a:endParaRPr lang="sk-SK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4BA3B9-1405-50E5-6B40-36B14593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sk-SK" dirty="0" err="1"/>
              <a:t>Contents</a:t>
            </a:r>
            <a:endParaRPr lang="sk-S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BF12E5-2857-DD5F-F323-D43BFFFC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k-SK" dirty="0" err="1"/>
              <a:t>Introduction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statement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Related</a:t>
            </a:r>
            <a:r>
              <a:rPr lang="sk-SK" dirty="0"/>
              <a:t> </a:t>
            </a:r>
            <a:r>
              <a:rPr lang="sk-SK" dirty="0" err="1"/>
              <a:t>work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Methodology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Analysis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Results</a:t>
            </a:r>
            <a:r>
              <a:rPr lang="sk-SK" dirty="0"/>
              <a:t> and </a:t>
            </a:r>
            <a:r>
              <a:rPr lang="sk-SK" dirty="0" err="1"/>
              <a:t>discussion</a:t>
            </a:r>
            <a:endParaRPr lang="sk-SK" dirty="0"/>
          </a:p>
          <a:p>
            <a:pPr marL="342900" indent="-342900">
              <a:buFont typeface="+mj-lt"/>
              <a:buAutoNum type="arabicPeriod"/>
            </a:pPr>
            <a:r>
              <a:rPr lang="sk-SK" dirty="0" err="1"/>
              <a:t>Conclusion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439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C63EF-4BA3-B98A-75DA-A3D4993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2"/>
                </a:solidFill>
              </a:rPr>
              <a:t>Table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797DF266-993D-E8F3-E843-26E17F1DD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47706"/>
              </p:ext>
            </p:extLst>
          </p:nvPr>
        </p:nvGraphicFramePr>
        <p:xfrm>
          <a:off x="1430338" y="2286000"/>
          <a:ext cx="92376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15">
                  <a:extLst>
                    <a:ext uri="{9D8B030D-6E8A-4147-A177-3AD203B41FA5}">
                      <a16:colId xmlns:a16="http://schemas.microsoft.com/office/drawing/2014/main" val="3115452519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1763953917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1714696818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32946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 (in millions)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9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533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515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737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51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62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705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3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82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Egypt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671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621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1137,55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961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2F6D02-36C0-AFF7-33A9-2CB3E04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solidFill>
                  <a:schemeClr val="bg1"/>
                </a:solidFill>
              </a:rPr>
              <a:t>Graph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1E30EA12-AA59-877C-07B4-C7A2D557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52" y="2129890"/>
            <a:ext cx="6945496" cy="4263911"/>
          </a:xfrm>
        </p:spPr>
      </p:pic>
    </p:spTree>
    <p:extLst>
      <p:ext uri="{BB962C8B-B14F-4D97-AF65-F5344CB8AC3E}">
        <p14:creationId xmlns:p14="http://schemas.microsoft.com/office/powerpoint/2010/main" val="428446714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58117"/>
      </a:accent1>
      <a:accent2>
        <a:srgbClr val="E74429"/>
      </a:accent2>
      <a:accent3>
        <a:srgbClr val="AAA71E"/>
      </a:accent3>
      <a:accent4>
        <a:srgbClr val="17AFCF"/>
      </a:accent4>
      <a:accent5>
        <a:srgbClr val="2977E7"/>
      </a:accent5>
      <a:accent6>
        <a:srgbClr val="3736DA"/>
      </a:accent6>
      <a:hlink>
        <a:srgbClr val="3F78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78</Words>
  <Application>Microsoft Office PowerPoint</Application>
  <PresentationFormat>Širokouhlá</PresentationFormat>
  <Paragraphs>56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Next Cond</vt:lpstr>
      <vt:lpstr>Trade Gothic Next Light</vt:lpstr>
      <vt:lpstr>PortalVTI</vt:lpstr>
      <vt:lpstr>Teaching mathematics through games at primary schools (grades 1-3)</vt:lpstr>
      <vt:lpstr>Contents</vt:lpstr>
      <vt:lpstr>Table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mathematics through games at primary schools (grades 1-3)</dc:title>
  <dc:creator>Tomáš Brcek</dc:creator>
  <cp:lastModifiedBy>Tomáš Brcek</cp:lastModifiedBy>
  <cp:revision>2</cp:revision>
  <dcterms:created xsi:type="dcterms:W3CDTF">2022-11-08T08:01:56Z</dcterms:created>
  <dcterms:modified xsi:type="dcterms:W3CDTF">2022-11-08T09:10:08Z</dcterms:modified>
</cp:coreProperties>
</file>