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2020-07-28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2020-07-28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2020-07-28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2020-07-28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2020-07-28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2020-07-28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2020-07-28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2020-07-28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2020-07-28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2020-07-28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2020-07-28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2020-07-28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r>
              <a:rPr lang="en-US" sz="4000" b="1" dirty="0"/>
              <a:t>Location recommendation for a new coffee place in Bratislava</a:t>
            </a:r>
            <a:br>
              <a:rPr lang="en-US" sz="4000" dirty="0"/>
            </a:br>
            <a:endParaRPr lang="en-US" sz="4000" dirty="0"/>
          </a:p>
        </p:txBody>
      </p:sp>
      <p:sp>
        <p:nvSpPr>
          <p:cNvPr id="3" name="Subtitle 2">
            <a:extLst>
              <a:ext uri="{FF2B5EF4-FFF2-40B4-BE49-F238E27FC236}">
                <a16:creationId xmlns:a16="http://schemas.microsoft.com/office/drawing/2014/main" id="{55D5F34D-91A0-4DE8-A2EF-DD63454B5A64}"/>
              </a:ext>
            </a:extLst>
          </p:cNvPr>
          <p:cNvSpPr>
            <a:spLocks noGrp="1"/>
          </p:cNvSpPr>
          <p:nvPr>
            <p:ph type="subTitle" idx="1"/>
          </p:nvPr>
        </p:nvSpPr>
        <p:spPr/>
        <p:txBody>
          <a:bodyPr/>
          <a:lstStyle/>
          <a:p>
            <a:r>
              <a:rPr lang="en-US" b="1" i="1" dirty="0"/>
              <a:t>Tomas Bvoc</a:t>
            </a:r>
            <a:endParaRPr lang="en-US" dirty="0"/>
          </a:p>
          <a:p>
            <a:r>
              <a:rPr lang="en-US" i="1" dirty="0"/>
              <a:t>July  2020</a:t>
            </a:r>
            <a:endParaRPr lang="en-US" dirty="0"/>
          </a:p>
          <a:p>
            <a:endParaRPr lang="en-US"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5" y="12192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b="1" dirty="0"/>
              <a:t>COURSERA – IBM Data Science Professional Certificate </a:t>
            </a:r>
            <a:endParaRPr lang="en-US" dirty="0"/>
          </a:p>
          <a:p>
            <a:r>
              <a:rPr lang="en-US" dirty="0"/>
              <a:t>Capstone Project - The Battle of Neighborhoods</a:t>
            </a:r>
          </a:p>
          <a:p>
            <a:endParaRPr lang="en-US" dirty="0"/>
          </a:p>
        </p:txBody>
      </p:sp>
    </p:spTree>
    <p:extLst>
      <p:ext uri="{BB962C8B-B14F-4D97-AF65-F5344CB8AC3E}">
        <p14:creationId xmlns:p14="http://schemas.microsoft.com/office/powerpoint/2010/main" val="86888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a:br>
            <a:endParaRPr lang="en-US" sz="4000" dirty="0"/>
          </a:p>
        </p:txBody>
      </p:sp>
      <p:sp>
        <p:nvSpPr>
          <p:cNvPr id="3" name="Subtitle 2">
            <a:extLst>
              <a:ext uri="{FF2B5EF4-FFF2-40B4-BE49-F238E27FC236}">
                <a16:creationId xmlns:a16="http://schemas.microsoft.com/office/drawing/2014/main" id="{55D5F34D-91A0-4DE8-A2EF-DD63454B5A64}"/>
              </a:ext>
            </a:extLst>
          </p:cNvPr>
          <p:cNvSpPr>
            <a:spLocks noGrp="1"/>
          </p:cNvSpPr>
          <p:nvPr>
            <p:ph type="subTitle" idx="1"/>
          </p:nvPr>
        </p:nvSpPr>
        <p:spPr/>
        <p:txBody>
          <a:bodyPr/>
          <a:lstStyle/>
          <a:p>
            <a:r>
              <a:rPr lang="en-US" b="1" i="1"/>
              <a:t>Tomas Bvoc</a:t>
            </a:r>
            <a:endParaRPr lang="en-US"/>
          </a:p>
          <a:p>
            <a:r>
              <a:rPr lang="en-US" i="1"/>
              <a:t>July  2020</a:t>
            </a:r>
            <a:endParaRPr lang="en-US"/>
          </a:p>
          <a:p>
            <a:endParaRPr lang="en-US"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59808" cy="267764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marL="342900" lvl="0" indent="-342900">
              <a:buFont typeface="+mj-lt"/>
              <a:buAutoNum type="arabicPeriod"/>
            </a:pPr>
            <a:r>
              <a:rPr lang="en-US" b="1" dirty="0"/>
              <a:t>Introduction</a:t>
            </a:r>
            <a:endParaRPr lang="en-US" dirty="0"/>
          </a:p>
          <a:p>
            <a:pPr marL="342900" lvl="0" indent="-342900">
              <a:buFont typeface="+mj-lt"/>
              <a:buAutoNum type="arabicPeriod"/>
            </a:pPr>
            <a:r>
              <a:rPr lang="en-US" b="1" dirty="0"/>
              <a:t>Data</a:t>
            </a:r>
            <a:endParaRPr lang="en-US" dirty="0"/>
          </a:p>
          <a:p>
            <a:pPr marL="342900" lvl="0" indent="-342900">
              <a:buFont typeface="+mj-lt"/>
              <a:buAutoNum type="arabicPeriod"/>
            </a:pPr>
            <a:r>
              <a:rPr lang="en-US" b="1" dirty="0"/>
              <a:t>Solution</a:t>
            </a:r>
            <a:endParaRPr lang="en-US" dirty="0"/>
          </a:p>
          <a:p>
            <a:pPr marL="342900" lvl="0" indent="-342900">
              <a:buFont typeface="+mj-lt"/>
              <a:buAutoNum type="arabicPeriod"/>
            </a:pPr>
            <a:r>
              <a:rPr lang="en-US" b="1" dirty="0"/>
              <a:t>Result</a:t>
            </a:r>
            <a:endParaRPr lang="en-US" dirty="0"/>
          </a:p>
          <a:p>
            <a:pPr marL="342900" lvl="0" indent="-342900">
              <a:buFont typeface="+mj-lt"/>
              <a:buAutoNum type="arabicPeriod"/>
            </a:pPr>
            <a:r>
              <a:rPr lang="en-US" b="1" dirty="0"/>
              <a:t>Discussion</a:t>
            </a:r>
            <a:endParaRPr lang="en-US" dirty="0"/>
          </a:p>
          <a:p>
            <a:pPr marL="342900" lvl="0" indent="-342900">
              <a:buFont typeface="+mj-lt"/>
              <a:buAutoNum type="arabicPeriod"/>
            </a:pPr>
            <a:r>
              <a:rPr lang="en-US" b="1" dirty="0"/>
              <a:t>Conclusion</a:t>
            </a:r>
            <a:endParaRPr lang="en-US" dirty="0"/>
          </a:p>
          <a:p>
            <a:endParaRPr lang="en-US" dirty="0"/>
          </a:p>
        </p:txBody>
      </p:sp>
      <p:pic>
        <p:nvPicPr>
          <p:cNvPr id="5" name="Picture 4">
            <a:extLst>
              <a:ext uri="{FF2B5EF4-FFF2-40B4-BE49-F238E27FC236}">
                <a16:creationId xmlns:a16="http://schemas.microsoft.com/office/drawing/2014/main" id="{2FB6A07D-BAF7-4927-92B4-8D7E651F5CC4}"/>
              </a:ext>
            </a:extLst>
          </p:cNvPr>
          <p:cNvPicPr>
            <a:picLocks noChangeAspect="1"/>
          </p:cNvPicPr>
          <p:nvPr/>
        </p:nvPicPr>
        <p:blipFill>
          <a:blip r:embed="rId2"/>
          <a:stretch>
            <a:fillRect/>
          </a:stretch>
        </p:blipFill>
        <p:spPr>
          <a:xfrm>
            <a:off x="5940841" y="1490239"/>
            <a:ext cx="4414503" cy="3896636"/>
          </a:xfrm>
          <a:prstGeom prst="rect">
            <a:avLst/>
          </a:prstGeom>
        </p:spPr>
      </p:pic>
    </p:spTree>
    <p:extLst>
      <p:ext uri="{BB962C8B-B14F-4D97-AF65-F5344CB8AC3E}">
        <p14:creationId xmlns:p14="http://schemas.microsoft.com/office/powerpoint/2010/main" val="294835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1. Introduction</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154955" y="1728788"/>
            <a:ext cx="5759029" cy="3048593"/>
          </a:xfrm>
        </p:spPr>
        <p:txBody>
          <a:bodyPr>
            <a:normAutofit fontScale="77500" lnSpcReduction="20000"/>
          </a:bodyPr>
          <a:lstStyle/>
          <a:p>
            <a:r>
              <a:rPr lang="en-US" dirty="0"/>
              <a:t>I can see on my own eyes, that Bratislava, as my hometown, has been developing rapidly in recent years and becoming a cosmopolitan city. There is a special area close to Danube river, so-called Modern downtown, and I live close to it. Well, let’s consider I wish to open a café &amp; coffee shop in this developing borough. Second crucial attribute, as a prerequisite, is to find a place not far away from my own apartment (</a:t>
            </a:r>
            <a:r>
              <a:rPr lang="en-US" dirty="0" err="1"/>
              <a:t>Mileticova</a:t>
            </a:r>
            <a:r>
              <a:rPr lang="en-US" dirty="0"/>
              <a:t> 27). I consider as very important to be able to handle to reach it by walk or bicycle easily - it will help me to spare time and to reduce my cost slightly. </a:t>
            </a:r>
          </a:p>
          <a:p>
            <a:r>
              <a:rPr lang="en-US" dirty="0"/>
              <a:t>Now, the third attribute needed to find out the correct location where to start a new coffee business. Not  too close of existing </a:t>
            </a:r>
            <a:r>
              <a:rPr lang="en-US" dirty="0" err="1"/>
              <a:t>caf</a:t>
            </a:r>
            <a:r>
              <a:rPr lang="sk-SK" dirty="0"/>
              <a:t>é</a:t>
            </a:r>
            <a:r>
              <a:rPr lang="en-US" dirty="0"/>
              <a:t>s, not too far from the heart of the freshly growing area.  </a:t>
            </a:r>
          </a:p>
          <a:p>
            <a:endParaRPr lang="en-US" dirty="0"/>
          </a:p>
        </p:txBody>
      </p:sp>
      <p:pic>
        <p:nvPicPr>
          <p:cNvPr id="8" name="Picture 7">
            <a:extLst>
              <a:ext uri="{FF2B5EF4-FFF2-40B4-BE49-F238E27FC236}">
                <a16:creationId xmlns:a16="http://schemas.microsoft.com/office/drawing/2014/main" id="{65ECBE5E-C262-4AA8-B7D8-3B6FB8245A5E}"/>
              </a:ext>
            </a:extLst>
          </p:cNvPr>
          <p:cNvPicPr/>
          <p:nvPr/>
        </p:nvPicPr>
        <p:blipFill>
          <a:blip r:embed="rId2"/>
          <a:stretch>
            <a:fillRect/>
          </a:stretch>
        </p:blipFill>
        <p:spPr>
          <a:xfrm>
            <a:off x="7156579" y="3429000"/>
            <a:ext cx="4440301" cy="2800568"/>
          </a:xfrm>
          <a:prstGeom prst="rect">
            <a:avLst/>
          </a:prstGeom>
        </p:spPr>
      </p:pic>
    </p:spTree>
    <p:extLst>
      <p:ext uri="{BB962C8B-B14F-4D97-AF65-F5344CB8AC3E}">
        <p14:creationId xmlns:p14="http://schemas.microsoft.com/office/powerpoint/2010/main" val="408955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2. DATA</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240971" y="1903446"/>
            <a:ext cx="9162662" cy="2108718"/>
          </a:xfrm>
        </p:spPr>
        <p:txBody>
          <a:bodyPr>
            <a:normAutofit fontScale="85000" lnSpcReduction="20000"/>
          </a:bodyPr>
          <a:lstStyle/>
          <a:p>
            <a:r>
              <a:rPr lang="en-US" dirty="0"/>
              <a:t>To explore the neighborhoods and coffee places in Bratislava city, I will need a list of Coffee places in Bratislava.  I’m about to use Foursquare API  https://foursquare.com/.  With this data source I’m able to identify existing coffee places around the specified point (my living place). </a:t>
            </a:r>
          </a:p>
          <a:p>
            <a:r>
              <a:rPr lang="en-US" dirty="0"/>
              <a:t>Data will be inserted into single </a:t>
            </a:r>
            <a:r>
              <a:rPr lang="en-US" dirty="0" err="1"/>
              <a:t>dataframe</a:t>
            </a:r>
            <a:r>
              <a:rPr lang="en-US" dirty="0"/>
              <a:t> with main characteristics : Name of the coffee place</a:t>
            </a:r>
            <a:r>
              <a:rPr lang="sk-SK" dirty="0"/>
              <a:t>;</a:t>
            </a:r>
            <a:r>
              <a:rPr lang="en-US" dirty="0"/>
              <a:t> Geographical data – coordinates (Latitude and Longitude) and Address. Some additional data are collected, but let us consider they are not important for the analysis. </a:t>
            </a:r>
          </a:p>
          <a:p>
            <a:r>
              <a:rPr lang="en-US" dirty="0"/>
              <a:t>Pre-processing of data will be needed – cleaning, setting radius. </a:t>
            </a:r>
          </a:p>
          <a:p>
            <a:endParaRPr lang="en-US" dirty="0"/>
          </a:p>
        </p:txBody>
      </p:sp>
      <p:pic>
        <p:nvPicPr>
          <p:cNvPr id="5" name="Picture 4">
            <a:extLst>
              <a:ext uri="{FF2B5EF4-FFF2-40B4-BE49-F238E27FC236}">
                <a16:creationId xmlns:a16="http://schemas.microsoft.com/office/drawing/2014/main" id="{BC392F13-9D6B-4B0B-8350-6072D026B1E4}"/>
              </a:ext>
            </a:extLst>
          </p:cNvPr>
          <p:cNvPicPr/>
          <p:nvPr/>
        </p:nvPicPr>
        <p:blipFill>
          <a:blip r:embed="rId2"/>
          <a:stretch>
            <a:fillRect/>
          </a:stretch>
        </p:blipFill>
        <p:spPr>
          <a:xfrm>
            <a:off x="5643465" y="4245454"/>
            <a:ext cx="5943600" cy="1856740"/>
          </a:xfrm>
          <a:prstGeom prst="rect">
            <a:avLst/>
          </a:prstGeom>
        </p:spPr>
      </p:pic>
    </p:spTree>
    <p:extLst>
      <p:ext uri="{BB962C8B-B14F-4D97-AF65-F5344CB8AC3E}">
        <p14:creationId xmlns:p14="http://schemas.microsoft.com/office/powerpoint/2010/main" val="365236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a:xfrm>
            <a:off x="1154955" y="2090176"/>
            <a:ext cx="8825658" cy="2677648"/>
          </a:xfrm>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3. Solution</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199423" y="1833863"/>
            <a:ext cx="4564710" cy="531738"/>
          </a:xfrm>
        </p:spPr>
        <p:txBody>
          <a:bodyPr>
            <a:normAutofit fontScale="85000" lnSpcReduction="10000"/>
          </a:bodyPr>
          <a:lstStyle/>
          <a:p>
            <a:r>
              <a:rPr lang="en-US" dirty="0"/>
              <a:t>For the data visualization on the street map of Bratislava,  Folium has been used. </a:t>
            </a:r>
          </a:p>
          <a:p>
            <a:endParaRPr lang="en-US" dirty="0"/>
          </a:p>
        </p:txBody>
      </p:sp>
      <p:pic>
        <p:nvPicPr>
          <p:cNvPr id="5" name="Picture 4">
            <a:extLst>
              <a:ext uri="{FF2B5EF4-FFF2-40B4-BE49-F238E27FC236}">
                <a16:creationId xmlns:a16="http://schemas.microsoft.com/office/drawing/2014/main" id="{1DD79F73-E8AB-4E92-A68D-6282EAC54418}"/>
              </a:ext>
            </a:extLst>
          </p:cNvPr>
          <p:cNvPicPr/>
          <p:nvPr/>
        </p:nvPicPr>
        <p:blipFill>
          <a:blip r:embed="rId2"/>
          <a:stretch>
            <a:fillRect/>
          </a:stretch>
        </p:blipFill>
        <p:spPr>
          <a:xfrm>
            <a:off x="4211606" y="2365601"/>
            <a:ext cx="4533900" cy="3162300"/>
          </a:xfrm>
          <a:prstGeom prst="rect">
            <a:avLst/>
          </a:prstGeom>
        </p:spPr>
      </p:pic>
      <p:sp>
        <p:nvSpPr>
          <p:cNvPr id="3" name="Rectangle 2">
            <a:extLst>
              <a:ext uri="{FF2B5EF4-FFF2-40B4-BE49-F238E27FC236}">
                <a16:creationId xmlns:a16="http://schemas.microsoft.com/office/drawing/2014/main" id="{9063E1B1-D184-4297-9C91-08275AB5B72D}"/>
              </a:ext>
            </a:extLst>
          </p:cNvPr>
          <p:cNvSpPr/>
          <p:nvPr/>
        </p:nvSpPr>
        <p:spPr>
          <a:xfrm>
            <a:off x="1154955" y="5527901"/>
            <a:ext cx="8968760" cy="369332"/>
          </a:xfrm>
          <a:prstGeom prst="rect">
            <a:avLst/>
          </a:prstGeom>
        </p:spPr>
        <p:txBody>
          <a:bodyPr wrap="square">
            <a:spAutoFit/>
          </a:bodyPr>
          <a:lstStyle/>
          <a:p>
            <a:r>
              <a:rPr lang="en-US" i="1" dirty="0">
                <a:latin typeface="Calibri" panose="020F0502020204030204" pitchFamily="34" charset="0"/>
                <a:ea typeface="Calibri" panose="020F0502020204030204" pitchFamily="34" charset="0"/>
                <a:cs typeface="Times New Roman" panose="02020603050405020304" pitchFamily="18" charset="0"/>
              </a:rPr>
              <a:t>Map of Bratislava city with existing coffee places (blue circles) and my living place (red circle)</a:t>
            </a:r>
            <a:endParaRPr lang="en-US" dirty="0"/>
          </a:p>
        </p:txBody>
      </p:sp>
    </p:spTree>
    <p:extLst>
      <p:ext uri="{BB962C8B-B14F-4D97-AF65-F5344CB8AC3E}">
        <p14:creationId xmlns:p14="http://schemas.microsoft.com/office/powerpoint/2010/main" val="119950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3. Solution</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199423" y="1833863"/>
            <a:ext cx="4564710" cy="531738"/>
          </a:xfrm>
        </p:spPr>
        <p:txBody>
          <a:bodyPr>
            <a:normAutofit fontScale="85000" lnSpcReduction="10000"/>
          </a:bodyPr>
          <a:lstStyle/>
          <a:p>
            <a:r>
              <a:rPr lang="en-US" dirty="0"/>
              <a:t>For the data visualization on the street map of Bratislava,  Folium has been used. </a:t>
            </a:r>
          </a:p>
          <a:p>
            <a:endParaRPr lang="en-US" dirty="0"/>
          </a:p>
        </p:txBody>
      </p:sp>
      <p:pic>
        <p:nvPicPr>
          <p:cNvPr id="6" name="Picture 5">
            <a:extLst>
              <a:ext uri="{FF2B5EF4-FFF2-40B4-BE49-F238E27FC236}">
                <a16:creationId xmlns:a16="http://schemas.microsoft.com/office/drawing/2014/main" id="{AF2A81D1-8A14-485A-8834-F525F9261E58}"/>
              </a:ext>
            </a:extLst>
          </p:cNvPr>
          <p:cNvPicPr/>
          <p:nvPr/>
        </p:nvPicPr>
        <p:blipFill>
          <a:blip r:embed="rId2"/>
          <a:stretch>
            <a:fillRect/>
          </a:stretch>
        </p:blipFill>
        <p:spPr>
          <a:xfrm>
            <a:off x="4847447" y="2465711"/>
            <a:ext cx="5314950" cy="3419475"/>
          </a:xfrm>
          <a:prstGeom prst="rect">
            <a:avLst/>
          </a:prstGeom>
        </p:spPr>
      </p:pic>
      <p:sp>
        <p:nvSpPr>
          <p:cNvPr id="3" name="Rectangle 2">
            <a:extLst>
              <a:ext uri="{FF2B5EF4-FFF2-40B4-BE49-F238E27FC236}">
                <a16:creationId xmlns:a16="http://schemas.microsoft.com/office/drawing/2014/main" id="{86695163-F612-4DDD-AA73-8A01ED306CCE}"/>
              </a:ext>
            </a:extLst>
          </p:cNvPr>
          <p:cNvSpPr/>
          <p:nvPr/>
        </p:nvSpPr>
        <p:spPr>
          <a:xfrm>
            <a:off x="841165" y="4877491"/>
            <a:ext cx="4701219" cy="923330"/>
          </a:xfrm>
          <a:prstGeom prst="rect">
            <a:avLst/>
          </a:prstGeom>
        </p:spPr>
        <p:txBody>
          <a:bodyPr wrap="square">
            <a:spAutoFit/>
          </a:bodyPr>
          <a:lstStyle/>
          <a:p>
            <a:r>
              <a:rPr lang="en-US" i="1" dirty="0">
                <a:latin typeface="Calibri" panose="020F0502020204030204" pitchFamily="34" charset="0"/>
                <a:ea typeface="Calibri" panose="020F0502020204030204" pitchFamily="34" charset="0"/>
                <a:cs typeface="Times New Roman" panose="02020603050405020304" pitchFamily="18" charset="0"/>
              </a:rPr>
              <a:t>The ”coffee-places-density map” of Bratislava city with existing coffee places (blue circles) and my living place (red circle) and the </a:t>
            </a:r>
            <a:endParaRPr lang="en-US" dirty="0"/>
          </a:p>
        </p:txBody>
      </p:sp>
    </p:spTree>
    <p:extLst>
      <p:ext uri="{BB962C8B-B14F-4D97-AF65-F5344CB8AC3E}">
        <p14:creationId xmlns:p14="http://schemas.microsoft.com/office/powerpoint/2010/main" val="296044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4. Result</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154954" y="1922106"/>
            <a:ext cx="6531429" cy="1912776"/>
          </a:xfrm>
        </p:spPr>
        <p:txBody>
          <a:bodyPr>
            <a:normAutofit/>
          </a:bodyPr>
          <a:lstStyle/>
          <a:p>
            <a:r>
              <a:rPr lang="en-US" dirty="0"/>
              <a:t>One of suitable places for new coffee place appears the be in the surrounding area of the crossroad of streets </a:t>
            </a:r>
            <a:r>
              <a:rPr lang="sk-SK" dirty="0"/>
              <a:t>Košická, Svätoplukova and Mlynské Nivy</a:t>
            </a:r>
            <a:r>
              <a:rPr lang="en-US" dirty="0"/>
              <a:t>. </a:t>
            </a:r>
          </a:p>
          <a:p>
            <a:endParaRPr lang="en-US" dirty="0"/>
          </a:p>
        </p:txBody>
      </p:sp>
      <p:pic>
        <p:nvPicPr>
          <p:cNvPr id="5" name="Picture 4">
            <a:extLst>
              <a:ext uri="{FF2B5EF4-FFF2-40B4-BE49-F238E27FC236}">
                <a16:creationId xmlns:a16="http://schemas.microsoft.com/office/drawing/2014/main" id="{1488E0B9-9C1D-4585-B5DF-1E495DB73F65}"/>
              </a:ext>
            </a:extLst>
          </p:cNvPr>
          <p:cNvPicPr/>
          <p:nvPr/>
        </p:nvPicPr>
        <p:blipFill>
          <a:blip r:embed="rId2"/>
          <a:stretch>
            <a:fillRect/>
          </a:stretch>
        </p:blipFill>
        <p:spPr>
          <a:xfrm>
            <a:off x="6230223" y="2921885"/>
            <a:ext cx="4229393" cy="2890643"/>
          </a:xfrm>
          <a:prstGeom prst="rect">
            <a:avLst/>
          </a:prstGeom>
        </p:spPr>
      </p:pic>
      <p:sp>
        <p:nvSpPr>
          <p:cNvPr id="3" name="Rectangle 2">
            <a:extLst>
              <a:ext uri="{FF2B5EF4-FFF2-40B4-BE49-F238E27FC236}">
                <a16:creationId xmlns:a16="http://schemas.microsoft.com/office/drawing/2014/main" id="{E1E3992E-C596-4640-901F-99C64F6CEF08}"/>
              </a:ext>
            </a:extLst>
          </p:cNvPr>
          <p:cNvSpPr/>
          <p:nvPr/>
        </p:nvSpPr>
        <p:spPr>
          <a:xfrm>
            <a:off x="993267" y="5812528"/>
            <a:ext cx="5678862" cy="375552"/>
          </a:xfrm>
          <a:prstGeom prst="rect">
            <a:avLst/>
          </a:prstGeom>
        </p:spPr>
        <p:txBody>
          <a:bodyPr wrap="none">
            <a:spAutoFit/>
          </a:bodyPr>
          <a:lstStyle/>
          <a:p>
            <a:pPr marL="457200" marR="0" indent="457200">
              <a:lnSpc>
                <a:spcPct val="107000"/>
              </a:lnSpc>
              <a:spcBef>
                <a:spcPts val="0"/>
              </a:spcBef>
              <a:spcAft>
                <a:spcPts val="800"/>
              </a:spcAft>
            </a:pPr>
            <a:r>
              <a:rPr lang="en-US" i="1" dirty="0">
                <a:latin typeface="Calibri" panose="020F0502020204030204" pitchFamily="34" charset="0"/>
                <a:ea typeface="Calibri" panose="020F0502020204030204" pitchFamily="34" charset="0"/>
                <a:cs typeface="Times New Roman" panose="02020603050405020304" pitchFamily="18" charset="0"/>
              </a:rPr>
              <a:t>Green circle as suitable area for new coffee place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04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5. Discussion</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154954" y="2074638"/>
            <a:ext cx="8825658" cy="2677648"/>
          </a:xfrm>
        </p:spPr>
        <p:txBody>
          <a:bodyPr>
            <a:normAutofit/>
          </a:bodyPr>
          <a:lstStyle/>
          <a:p>
            <a:r>
              <a:rPr lang="en-US" dirty="0"/>
              <a:t>In case more detailed and rigorous model is required, more attributes could be considered, for instance it’s possible to exclude abandoned streets or areas with industry background, so called brown spots. On the other hand, in the analysis may be included factors – population density, amount of offices/shops/public transport stops. </a:t>
            </a:r>
          </a:p>
          <a:p>
            <a:endParaRPr lang="en-US" dirty="0"/>
          </a:p>
        </p:txBody>
      </p:sp>
    </p:spTree>
    <p:extLst>
      <p:ext uri="{BB962C8B-B14F-4D97-AF65-F5344CB8AC3E}">
        <p14:creationId xmlns:p14="http://schemas.microsoft.com/office/powerpoint/2010/main" val="198197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9BC-61A1-4A53-8C47-4838D5E4BC5B}"/>
              </a:ext>
            </a:extLst>
          </p:cNvPr>
          <p:cNvSpPr>
            <a:spLocks noGrp="1"/>
          </p:cNvSpPr>
          <p:nvPr>
            <p:ph type="ctrTitle"/>
          </p:nvPr>
        </p:nvSpPr>
        <p:spPr/>
        <p:txBody>
          <a:bodyPr/>
          <a:lstStyle/>
          <a:p>
            <a:br>
              <a:rPr lang="en-US" sz="4000" dirty="0"/>
            </a:br>
            <a:endParaRPr lang="en-US" sz="4000" dirty="0"/>
          </a:p>
        </p:txBody>
      </p:sp>
      <p:sp>
        <p:nvSpPr>
          <p:cNvPr id="4" name="Subtitle 2">
            <a:extLst>
              <a:ext uri="{FF2B5EF4-FFF2-40B4-BE49-F238E27FC236}">
                <a16:creationId xmlns:a16="http://schemas.microsoft.com/office/drawing/2014/main" id="{B031C550-5389-4CFF-BAEC-EFD2D7EEF85E}"/>
              </a:ext>
            </a:extLst>
          </p:cNvPr>
          <p:cNvSpPr txBox="1">
            <a:spLocks/>
          </p:cNvSpPr>
          <p:nvPr/>
        </p:nvSpPr>
        <p:spPr bwMode="gray">
          <a:xfrm>
            <a:off x="1154956" y="1219199"/>
            <a:ext cx="2677742" cy="88053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lvl="0"/>
            <a:r>
              <a:rPr lang="en-US" b="1" dirty="0"/>
              <a:t>6. Conclusion</a:t>
            </a:r>
            <a:endParaRPr lang="en-US" dirty="0"/>
          </a:p>
          <a:p>
            <a:endParaRPr lang="en-US" dirty="0"/>
          </a:p>
        </p:txBody>
      </p:sp>
      <p:sp>
        <p:nvSpPr>
          <p:cNvPr id="7" name="Subtitle 6">
            <a:extLst>
              <a:ext uri="{FF2B5EF4-FFF2-40B4-BE49-F238E27FC236}">
                <a16:creationId xmlns:a16="http://schemas.microsoft.com/office/drawing/2014/main" id="{303FD46B-9B42-4440-9C23-7D48832ECF3E}"/>
              </a:ext>
            </a:extLst>
          </p:cNvPr>
          <p:cNvSpPr>
            <a:spLocks noGrp="1"/>
          </p:cNvSpPr>
          <p:nvPr>
            <p:ph type="subTitle" idx="1"/>
          </p:nvPr>
        </p:nvSpPr>
        <p:spPr>
          <a:xfrm>
            <a:off x="1304245" y="1819576"/>
            <a:ext cx="8825658" cy="1931330"/>
          </a:xfrm>
        </p:spPr>
        <p:txBody>
          <a:bodyPr>
            <a:normAutofit/>
          </a:bodyPr>
          <a:lstStyle/>
          <a:p>
            <a:r>
              <a:rPr lang="en-US" dirty="0"/>
              <a:t>Surrounding area of the crossroad of streets </a:t>
            </a:r>
            <a:r>
              <a:rPr lang="sk-SK" dirty="0"/>
              <a:t>Košická, Svätoplukova and Mlynské Nivy</a:t>
            </a:r>
            <a:r>
              <a:rPr lang="en-US" dirty="0"/>
              <a:t> has been identified as suitable place for new coffee place in the freshly growing new zone of Bratislava city. </a:t>
            </a:r>
          </a:p>
          <a:p>
            <a:endParaRPr lang="en-US" dirty="0"/>
          </a:p>
        </p:txBody>
      </p:sp>
      <p:pic>
        <p:nvPicPr>
          <p:cNvPr id="3" name="Picture 2">
            <a:extLst>
              <a:ext uri="{FF2B5EF4-FFF2-40B4-BE49-F238E27FC236}">
                <a16:creationId xmlns:a16="http://schemas.microsoft.com/office/drawing/2014/main" id="{273D6A6C-27CD-4476-98C6-07B7B434DA9D}"/>
              </a:ext>
            </a:extLst>
          </p:cNvPr>
          <p:cNvPicPr>
            <a:picLocks noChangeAspect="1"/>
          </p:cNvPicPr>
          <p:nvPr/>
        </p:nvPicPr>
        <p:blipFill>
          <a:blip r:embed="rId2"/>
          <a:stretch>
            <a:fillRect/>
          </a:stretch>
        </p:blipFill>
        <p:spPr>
          <a:xfrm>
            <a:off x="7548001" y="3088627"/>
            <a:ext cx="3189298" cy="2948279"/>
          </a:xfrm>
          <a:prstGeom prst="rect">
            <a:avLst/>
          </a:prstGeom>
        </p:spPr>
      </p:pic>
    </p:spTree>
    <p:extLst>
      <p:ext uri="{BB962C8B-B14F-4D97-AF65-F5344CB8AC3E}">
        <p14:creationId xmlns:p14="http://schemas.microsoft.com/office/powerpoint/2010/main" val="2801751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{145E6CE9-8B71-4B02-A6F8-F01A2396FE66}tf02900722</Template>
  <TotalTime>7</TotalTime>
  <Words>553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 Boardroom</vt:lpstr>
      <vt:lpstr>Location recommendation for a new coffee place in Bratislava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recommendation for a new coffee place in Bratislava </dc:title>
  <dc:creator>Tomas.Bvoc1</dc:creator>
  <cp:lastModifiedBy>Tomas.Bvoc1</cp:lastModifiedBy>
  <cp:revision>5</cp:revision>
  <dcterms:created xsi:type="dcterms:W3CDTF">2020-07-28T14:43:11Z</dcterms:created>
  <dcterms:modified xsi:type="dcterms:W3CDTF">2020-07-28T14:56:53Z</dcterms:modified>
</cp:coreProperties>
</file>