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6" r:id="rId3"/>
    <p:sldId id="288" r:id="rId4"/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3E3BB-E6E4-DBBE-0FD3-6A7C0408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74504D-FA6C-B5BC-3842-D23E659E3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96C090-477F-5529-0199-E249323F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BC2CAB-C0AD-D9CE-F323-E6D099BB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48B868-1234-B0F9-102E-6DE48A87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6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E063DD-5E71-2392-9E68-14874D55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11614A-94E6-37D7-AD38-50D969DF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9F0EF7-4BC6-9973-D7B4-5A30EED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CE4353-BF56-30BF-19E3-7759884C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4B83651-5DF7-F0FE-E608-440388E4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40BE646-A020-883A-1185-5C0BE778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239A8F-079C-F55C-F09A-8334713A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B132BA-5806-B7D0-07A9-40FBA916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B57347-D63D-DE26-95DB-97AF8A08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FDDA3B-0BA8-B369-0968-37FC8FBC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84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108D4-864E-A492-276C-8BE93CC1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2B0BAA-6A12-9F02-E568-9509434D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E2AA62-D38E-B709-55A2-96B1C344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20B812-FF1E-6C28-14CE-2E18C5B5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B96945-8064-92B9-E358-4CC777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78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C8810B-321C-5540-08EE-4F7A74F3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915EE9-4D79-D57F-9B6E-8C2F8FF3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3B9CB7-B39F-BC0F-DACE-945B9FC7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0ABF01-8410-AC12-C227-190694F9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F79628-E729-6A19-464C-6AC9E41D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87544-4D9B-60E7-64A0-80B256A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DFFDB5-1536-E61B-7553-4D1A998B2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C4DCA5-42AC-84C7-501F-E526B9DA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639757-7622-46DC-A32A-A2DE539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3761212-A5F8-3EE2-2948-D9850A1A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264B7A6-EE57-93CE-AA46-853DFA14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39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33273D-A69C-198B-DB5E-3C30A7DD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C3E120-F9CE-AD6D-955B-C3A2FDCD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C2141E0-68BE-3E06-4566-24F97ED5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DAC9-D8A1-69DB-8090-3186C497C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D505474-6F8A-B12E-DE21-E47A35C00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022232D-33CB-906B-F1D0-F47ED5A7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264D94-D0B2-34E0-5BCF-68D17FD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A273A62-6D6E-5D20-1947-34D0EA50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42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81B204-4168-D389-21C9-13882877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8D746DE-3342-EB0A-B1C3-F50599CF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8C31B01-5A57-EE54-15CB-A8601E60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5A2D17-EA08-08BF-6851-EBEBDB1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835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B671F58-4BB9-3304-CE12-84186621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B516E0E-A54C-7C03-7E2E-2B490343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DCA434-0B96-A2BF-BA73-43BEEF6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2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263946-6F37-AFC2-D374-385257CE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17CBAC-6DA9-C54B-66C1-3E4B6FEB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23AF454-0DA2-A191-6B95-25985344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F20329-E5DA-7726-CF56-B7856CA8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4F478CE-1417-8458-CA20-C1A446EC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4134112-6EBC-1174-11B1-E4415AD8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200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065DEA-7AE0-8554-BD07-38C3C71C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A27F345-E7F3-CAFD-CACD-AD320175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D06F26-CB90-6C54-4E5F-12A616A5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046642-DD84-C3B4-F576-1590BDE0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A57302-9487-81E4-E42A-1F0EB95A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399DDD-2B94-C1E6-86C8-FEE9B5A7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82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2A2A180-51B6-7382-5289-1D03BCAB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675023-2D12-4763-8265-520145A1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0839FE-CB60-6C14-6E50-D4022278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9A4F-DD4C-4CA4-8B1B-9EA7534A60C8}" type="datetimeFigureOut">
              <a:rPr lang="cs-CZ" smtClean="0"/>
              <a:t>06.03.2023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C176FF-8C86-120E-3F6A-7AC67F354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7D25B9-C242-C755-6167-1FCC22E6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07E3-4F58-463C-92BF-7EB3386423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66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FF8F8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D9FCD-BFA7-3D0A-0251-AD9A3F62A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600" b="1" dirty="0"/>
              <a:t>Data science &amp; machine learning homework</a:t>
            </a:r>
            <a:br>
              <a:rPr lang="cs-CZ" sz="3600" b="1" dirty="0"/>
            </a:br>
            <a:br>
              <a:rPr lang="cs-CZ" sz="3600" dirty="0"/>
            </a:br>
            <a:r>
              <a:rPr lang="cs-CZ" sz="2800" i="1" dirty="0" err="1"/>
              <a:t>Production</a:t>
            </a:r>
            <a:r>
              <a:rPr lang="cs-CZ" sz="2800" i="1" dirty="0"/>
              <a:t> </a:t>
            </a:r>
            <a:r>
              <a:rPr lang="cs-CZ" sz="2800" i="1" dirty="0" err="1"/>
              <a:t>Alignment</a:t>
            </a:r>
            <a:r>
              <a:rPr lang="cs-CZ" sz="2800" i="1" dirty="0"/>
              <a:t> Data </a:t>
            </a:r>
            <a:r>
              <a:rPr lang="cs-CZ" sz="2800" i="1" dirty="0" err="1"/>
              <a:t>Prediction</a:t>
            </a:r>
            <a:endParaRPr lang="cs-CZ" sz="3600" i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5D9E913-18A8-1547-F407-852CF32D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732" y="4148793"/>
            <a:ext cx="9144000" cy="1655762"/>
          </a:xfrm>
        </p:spPr>
        <p:txBody>
          <a:bodyPr/>
          <a:lstStyle/>
          <a:p>
            <a:r>
              <a:rPr lang="cs-CZ" dirty="0"/>
              <a:t>By Tomáš Čajan</a:t>
            </a:r>
          </a:p>
        </p:txBody>
      </p:sp>
    </p:spTree>
    <p:extLst>
      <p:ext uri="{BB962C8B-B14F-4D97-AF65-F5344CB8AC3E}">
        <p14:creationId xmlns:p14="http://schemas.microsoft.com/office/powerpoint/2010/main" val="192481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2" y="513761"/>
            <a:ext cx="7616056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Correlation</a:t>
            </a:r>
            <a:r>
              <a:rPr lang="cs-CZ" sz="2000" b="1" dirty="0"/>
              <a:t> </a:t>
            </a:r>
            <a:r>
              <a:rPr lang="cs-CZ" sz="2000" b="1" dirty="0" err="1"/>
              <a:t>Heatmaps</a:t>
            </a:r>
            <a:r>
              <a:rPr lang="cs-CZ" sz="2000" b="1" dirty="0"/>
              <a:t> / Target / Per </a:t>
            </a:r>
            <a:r>
              <a:rPr lang="cs-CZ" sz="2000" b="1" dirty="0" err="1"/>
              <a:t>Parameters</a:t>
            </a:r>
            <a:endParaRPr lang="cs-CZ" sz="2000" b="1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F91537DC-E569-5052-6381-874132655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1" y="1753272"/>
            <a:ext cx="10474582" cy="3591725"/>
          </a:xfrm>
        </p:spPr>
      </p:pic>
    </p:spTree>
    <p:extLst>
      <p:ext uri="{BB962C8B-B14F-4D97-AF65-F5344CB8AC3E}">
        <p14:creationId xmlns:p14="http://schemas.microsoft.com/office/powerpoint/2010/main" val="288941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2" y="513761"/>
            <a:ext cx="7616056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Skew</a:t>
            </a:r>
            <a:r>
              <a:rPr lang="cs-CZ" sz="2000" b="1" dirty="0"/>
              <a:t>, T-Test, p-</a:t>
            </a:r>
            <a:r>
              <a:rPr lang="cs-CZ" sz="2000" b="1" dirty="0" err="1"/>
              <a:t>values</a:t>
            </a:r>
            <a:endParaRPr lang="cs-CZ" sz="2000" b="1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B31155C-FF3F-3C32-8B61-AC7761EAD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2" y="1366887"/>
            <a:ext cx="4934932" cy="2220719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4ABB823-0575-43EC-9D13-0A92064DB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2" y="3587606"/>
            <a:ext cx="4934932" cy="308433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81B4BA30-46BF-B963-1BA8-C6BF80E4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7606"/>
            <a:ext cx="4817851" cy="30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9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MdTLDAlign</a:t>
            </a:r>
            <a:endParaRPr lang="cs-CZ" sz="2000" b="1" dirty="0"/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4F91ABE2-1133-EE85-3374-96C4D10C0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67029"/>
            <a:ext cx="5587644" cy="3143049"/>
          </a:xfrm>
        </p:spPr>
      </p:pic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906218"/>
          </a:xfrm>
        </p:spPr>
        <p:txBody>
          <a:bodyPr>
            <a:normAutofit lnSpcReduction="10000"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D169C1E-C511-4CE1-393F-CDF9E7AF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2" y="3429000"/>
            <a:ext cx="5407872" cy="2086683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6" y="2555099"/>
            <a:ext cx="10452609" cy="184217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577DDF19-2129-D9B5-82BF-4EE644F3C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53" y="2834605"/>
            <a:ext cx="10271042" cy="164666"/>
          </a:xfrm>
          <a:prstGeom prst="rect">
            <a:avLst/>
          </a:prstGeom>
        </p:spPr>
      </p:pic>
      <p:pic>
        <p:nvPicPr>
          <p:cNvPr id="21" name="Obrázek 20" descr="Obsah obrázku text&#10;&#10;Popis byl vytvořen automaticky">
            <a:extLst>
              <a:ext uri="{FF2B5EF4-FFF2-40B4-BE49-F238E27FC236}">
                <a16:creationId xmlns:a16="http://schemas.microsoft.com/office/drawing/2014/main" id="{FEA92CAE-D7B8-070C-BE3E-7635F2F5F9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6"/>
          <a:stretch/>
        </p:blipFill>
        <p:spPr>
          <a:xfrm>
            <a:off x="2698811" y="1572710"/>
            <a:ext cx="163279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3.2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AlignCorrAngleUHR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64816"/>
            <a:ext cx="3932237" cy="865773"/>
          </a:xfrm>
        </p:spPr>
        <p:txBody>
          <a:bodyPr>
            <a:normAutofit lnSpcReduction="10000"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RandomForest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2558371"/>
            <a:ext cx="10452609" cy="184217"/>
          </a:xfrm>
          <a:prstGeom prst="rect">
            <a:avLst/>
          </a:prstGeom>
        </p:spPr>
      </p:pic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1A16FAF7-F2BB-C2D8-0CD4-76CE68CD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0" y="2881397"/>
            <a:ext cx="5894492" cy="3315651"/>
          </a:xfr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51000EB8-A8FC-EE59-975C-1DF6371F5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7" y="2810739"/>
            <a:ext cx="10318338" cy="158110"/>
          </a:xfrm>
          <a:prstGeom prst="rect">
            <a:avLst/>
          </a:prstGeom>
        </p:spPr>
      </p:pic>
      <p:pic>
        <p:nvPicPr>
          <p:cNvPr id="18" name="Obrázek 17" descr="Obsah obrázku stůl&#10;&#10;Popis byl vytvořen automaticky">
            <a:extLst>
              <a:ext uri="{FF2B5EF4-FFF2-40B4-BE49-F238E27FC236}">
                <a16:creationId xmlns:a16="http://schemas.microsoft.com/office/drawing/2014/main" id="{E0DBC443-DDD1-41D0-BCCD-B19F0BC08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3380848"/>
            <a:ext cx="5467809" cy="2119544"/>
          </a:xfrm>
          <a:prstGeom prst="rect">
            <a:avLst/>
          </a:prstGeom>
        </p:spPr>
      </p:pic>
      <p:pic>
        <p:nvPicPr>
          <p:cNvPr id="21" name="Obrázek 20" descr="Obsah obrázku text&#10;&#10;Popis byl vytvořen automaticky">
            <a:extLst>
              <a:ext uri="{FF2B5EF4-FFF2-40B4-BE49-F238E27FC236}">
                <a16:creationId xmlns:a16="http://schemas.microsoft.com/office/drawing/2014/main" id="{CEC189A5-F57B-3DBC-B1F6-F95A448DE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82" y="1485824"/>
            <a:ext cx="270547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3.3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CorrStigUppYUHR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43684"/>
            <a:ext cx="3932237" cy="836165"/>
          </a:xfrm>
        </p:spPr>
        <p:txBody>
          <a:bodyPr>
            <a:normAutofit fontScale="92500" lnSpcReduction="10000"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SupportVectorMachine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2612832"/>
            <a:ext cx="10452609" cy="184217"/>
          </a:xfrm>
          <a:prstGeom prst="rect">
            <a:avLst/>
          </a:prstGeom>
        </p:spPr>
      </p:pic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372FA8F1-60E7-7300-57C1-8DC42544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2" y="3017428"/>
            <a:ext cx="5667160" cy="3187777"/>
          </a:xfr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7AF96C07-50DA-CC3B-0D8F-9E437892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3" y="2911903"/>
            <a:ext cx="10277382" cy="164219"/>
          </a:xfrm>
          <a:prstGeom prst="rect">
            <a:avLst/>
          </a:prstGeom>
        </p:spPr>
      </p:pic>
      <p:pic>
        <p:nvPicPr>
          <p:cNvPr id="16" name="Obrázek 15" descr="Obsah obrázku stůl&#10;&#10;Popis byl vytvořen automaticky">
            <a:extLst>
              <a:ext uri="{FF2B5EF4-FFF2-40B4-BE49-F238E27FC236}">
                <a16:creationId xmlns:a16="http://schemas.microsoft.com/office/drawing/2014/main" id="{0785341C-4280-2797-0B89-17BA1A91A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2" y="3516879"/>
            <a:ext cx="5347044" cy="2076053"/>
          </a:xfrm>
          <a:prstGeom prst="rect">
            <a:avLst/>
          </a:prstGeom>
        </p:spPr>
      </p:pic>
      <p:pic>
        <p:nvPicPr>
          <p:cNvPr id="19" name="Obrázek 18" descr="Obsah obrázku text&#10;&#10;Popis byl vytvořen automaticky">
            <a:extLst>
              <a:ext uri="{FF2B5EF4-FFF2-40B4-BE49-F238E27FC236}">
                <a16:creationId xmlns:a16="http://schemas.microsoft.com/office/drawing/2014/main" id="{EE55FBE1-3C4B-58F8-BD67-5E9C81A4F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52" y="1564627"/>
            <a:ext cx="99073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3.4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/>
              <a:t>MdSShiftTube3</a:t>
            </a:r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35837"/>
            <a:ext cx="3932237" cy="914400"/>
          </a:xfrm>
        </p:spPr>
        <p:txBody>
          <a:bodyPr>
            <a:normAutofit lnSpcReduction="10000"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2648613"/>
            <a:ext cx="10452609" cy="184217"/>
          </a:xfrm>
          <a:prstGeom prst="rect">
            <a:avLst/>
          </a:prstGeom>
        </p:spPr>
      </p:pic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EEBA87F7-F5A8-6E55-0F98-8CD558085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6" y="3140662"/>
            <a:ext cx="5566923" cy="3131394"/>
          </a:xfr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920448E8-F686-704A-8E76-1931420E7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709" y="3514927"/>
            <a:ext cx="5490899" cy="2180301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22B2C880-3557-8417-4FCD-26EE0CAA5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1" y="2962764"/>
            <a:ext cx="10235954" cy="177898"/>
          </a:xfrm>
          <a:prstGeom prst="rect">
            <a:avLst/>
          </a:prstGeom>
        </p:spPr>
      </p:pic>
      <p:pic>
        <p:nvPicPr>
          <p:cNvPr id="19" name="Obrázek 18" descr="Obsah obrázku text&#10;&#10;Popis byl vytvořen automaticky">
            <a:extLst>
              <a:ext uri="{FF2B5EF4-FFF2-40B4-BE49-F238E27FC236}">
                <a16:creationId xmlns:a16="http://schemas.microsoft.com/office/drawing/2014/main" id="{F559412A-9EC2-BFA3-3775-7247CD80C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5" y="1535837"/>
            <a:ext cx="211484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3.5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ShiftCorrAngleUHR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18083"/>
            <a:ext cx="3932237" cy="959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2" y="2582973"/>
            <a:ext cx="10452609" cy="184217"/>
          </a:xfrm>
          <a:prstGeom prst="rect">
            <a:avLst/>
          </a:prstGeom>
        </p:spPr>
      </p:pic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36C9DAF-FFAD-D8C4-BA01-ED8DC02D5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6" y="3037711"/>
            <a:ext cx="5489567" cy="3087881"/>
          </a:xfrm>
        </p:spPr>
      </p:pic>
      <p:pic>
        <p:nvPicPr>
          <p:cNvPr id="9" name="Obrázek 8" descr="Obsah obrázku stůl&#10;&#10;Popis byl vytvořen automaticky">
            <a:extLst>
              <a:ext uri="{FF2B5EF4-FFF2-40B4-BE49-F238E27FC236}">
                <a16:creationId xmlns:a16="http://schemas.microsoft.com/office/drawing/2014/main" id="{B91828E5-3010-F50B-65ED-B984543A0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53" y="3429000"/>
            <a:ext cx="5389200" cy="210487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278F128-D686-EF2A-34C1-100082D2F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" y="2872085"/>
            <a:ext cx="10342484" cy="200089"/>
          </a:xfrm>
          <a:prstGeom prst="rect">
            <a:avLst/>
          </a:prstGeom>
        </p:spPr>
      </p:pic>
      <p:pic>
        <p:nvPicPr>
          <p:cNvPr id="14" name="Obrázek 13" descr="Obsah obrázku text&#10;&#10;Popis byl vytvořen automaticky">
            <a:extLst>
              <a:ext uri="{FF2B5EF4-FFF2-40B4-BE49-F238E27FC236}">
                <a16:creationId xmlns:a16="http://schemas.microsoft.com/office/drawing/2014/main" id="{69BF872B-E597-CC72-A993-0787EB8A9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5" y="1538873"/>
            <a:ext cx="1837117" cy="89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3.6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/>
              <a:t>MdSImRotCheb1</a:t>
            </a:r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00326"/>
            <a:ext cx="3932237" cy="916659"/>
          </a:xfrm>
        </p:spPr>
        <p:txBody>
          <a:bodyPr>
            <a:normAutofit lnSpcReduction="10000"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2607388"/>
            <a:ext cx="10452609" cy="184217"/>
          </a:xfrm>
          <a:prstGeom prst="rect">
            <a:avLst/>
          </a:prstGeom>
        </p:spPr>
      </p:pic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8290432-95B8-1CE5-29D3-830EEAA9A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7" y="2982007"/>
            <a:ext cx="5694740" cy="3203291"/>
          </a:xfrm>
        </p:spPr>
      </p:pic>
      <p:pic>
        <p:nvPicPr>
          <p:cNvPr id="10" name="Obrázek 9" descr="Obsah obrázku stůl&#10;&#10;Popis byl vytvořen automaticky">
            <a:extLst>
              <a:ext uri="{FF2B5EF4-FFF2-40B4-BE49-F238E27FC236}">
                <a16:creationId xmlns:a16="http://schemas.microsoft.com/office/drawing/2014/main" id="{D0DF9CCD-DE1F-010E-1D6A-594D5E46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831478" cy="227934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EFC3A01F-E3E5-CB2C-5D7D-9C3A59CF5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5" y="2894599"/>
            <a:ext cx="10292810" cy="144195"/>
          </a:xfrm>
          <a:prstGeom prst="rect">
            <a:avLst/>
          </a:prstGeom>
        </p:spPr>
      </p:pic>
      <p:pic>
        <p:nvPicPr>
          <p:cNvPr id="16" name="Obrázek 15" descr="Obsah obrázku text&#10;&#10;Popis byl vytvořen automaticky">
            <a:extLst>
              <a:ext uri="{FF2B5EF4-FFF2-40B4-BE49-F238E27FC236}">
                <a16:creationId xmlns:a16="http://schemas.microsoft.com/office/drawing/2014/main" id="{3F5C09C3-708C-47DB-BB65-A969D4F55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5" y="1511818"/>
            <a:ext cx="1617194" cy="9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7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3.7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MdSDeflACF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80225"/>
            <a:ext cx="3932237" cy="1000320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6" y="2753265"/>
            <a:ext cx="10452609" cy="184217"/>
          </a:xfrm>
          <a:prstGeom prst="rect">
            <a:avLst/>
          </a:prstGeom>
        </p:spPr>
      </p:pic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8D75E733-D4F8-2DAC-C5CF-1F02C491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6" y="3110202"/>
            <a:ext cx="5256214" cy="2956620"/>
          </a:xfrm>
        </p:spPr>
      </p:pic>
      <p:pic>
        <p:nvPicPr>
          <p:cNvPr id="9" name="Obrázek 8" descr="Obsah obrázku stůl&#10;&#10;Popis byl vytvořen automaticky">
            <a:extLst>
              <a:ext uri="{FF2B5EF4-FFF2-40B4-BE49-F238E27FC236}">
                <a16:creationId xmlns:a16="http://schemas.microsoft.com/office/drawing/2014/main" id="{19807DA6-2EF8-2B2B-B134-892C75EF5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9000"/>
            <a:ext cx="5656843" cy="220832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32027B2-9087-16D5-F0A1-34F77F434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0" y="2986401"/>
            <a:ext cx="10342485" cy="165923"/>
          </a:xfrm>
          <a:prstGeom prst="rect">
            <a:avLst/>
          </a:prstGeom>
        </p:spPr>
      </p:pic>
      <p:pic>
        <p:nvPicPr>
          <p:cNvPr id="16" name="Obrázek 15" descr="Obsah obrázku text&#10;&#10;Popis byl vytvořen automaticky">
            <a:extLst>
              <a:ext uri="{FF2B5EF4-FFF2-40B4-BE49-F238E27FC236}">
                <a16:creationId xmlns:a16="http://schemas.microsoft.com/office/drawing/2014/main" id="{698FD8A3-820F-EE33-F94D-D1619CE15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5" y="1624416"/>
            <a:ext cx="1721707" cy="8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3.8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MdDeflACF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RandomForest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82ADF9A-DD5C-FB50-F544-9920B16A4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3" y="2977013"/>
            <a:ext cx="5505348" cy="3096758"/>
          </a:xfrm>
        </p:spPr>
      </p:pic>
      <p:pic>
        <p:nvPicPr>
          <p:cNvPr id="10" name="Obrázek 9" descr="Obsah obrázku stůl&#10;&#10;Popis byl vytvořen automaticky">
            <a:extLst>
              <a:ext uri="{FF2B5EF4-FFF2-40B4-BE49-F238E27FC236}">
                <a16:creationId xmlns:a16="http://schemas.microsoft.com/office/drawing/2014/main" id="{61A26AEA-6B4E-C484-FC71-EE54CE78D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57" y="3338253"/>
            <a:ext cx="6083448" cy="2343456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B53ABFD-2EB0-5B0C-0125-DE87BCAD8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2889948"/>
            <a:ext cx="10369118" cy="193945"/>
          </a:xfrm>
          <a:prstGeom prst="rect">
            <a:avLst/>
          </a:prstGeom>
        </p:spPr>
      </p:pic>
      <p:pic>
        <p:nvPicPr>
          <p:cNvPr id="16" name="Obrázek 15" descr="Obsah obrázku text&#10;&#10;Popis byl vytvořen automaticky">
            <a:extLst>
              <a:ext uri="{FF2B5EF4-FFF2-40B4-BE49-F238E27FC236}">
                <a16:creationId xmlns:a16="http://schemas.microsoft.com/office/drawing/2014/main" id="{2D04DD1F-5FFB-932E-DB13-5DCD86C77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72" y="1604557"/>
            <a:ext cx="259116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6E0187-0BDC-9088-BAAC-52F01A96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111" y="870621"/>
            <a:ext cx="9144000" cy="983579"/>
          </a:xfrm>
        </p:spPr>
        <p:txBody>
          <a:bodyPr anchor="ctr">
            <a:normAutofit/>
          </a:bodyPr>
          <a:lstStyle/>
          <a:p>
            <a:pPr algn="l"/>
            <a:r>
              <a:rPr lang="cs-CZ" sz="4800" dirty="0" err="1"/>
              <a:t>Contents</a:t>
            </a:r>
            <a:r>
              <a:rPr lang="cs-CZ" sz="4800" dirty="0"/>
              <a:t> </a:t>
            </a:r>
            <a:r>
              <a:rPr lang="cs-CZ" sz="4800" dirty="0" err="1"/>
              <a:t>of</a:t>
            </a:r>
            <a:r>
              <a:rPr lang="cs-CZ" sz="4800" dirty="0"/>
              <a:t> </a:t>
            </a:r>
            <a:r>
              <a:rPr lang="cs-CZ" sz="4800" dirty="0" err="1"/>
              <a:t>this</a:t>
            </a:r>
            <a:r>
              <a:rPr lang="cs-CZ" sz="4800" dirty="0"/>
              <a:t> </a:t>
            </a:r>
            <a:r>
              <a:rPr lang="cs-CZ" sz="4800" dirty="0" err="1"/>
              <a:t>presentation</a:t>
            </a:r>
            <a:endParaRPr lang="cs-CZ" sz="4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C4810B-FC57-B9C1-F28F-DA5FFA7B0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8" y="1942919"/>
            <a:ext cx="9144000" cy="1846655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1 – </a:t>
            </a:r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Description</a:t>
            </a:r>
            <a:endParaRPr lang="cs-CZ" dirty="0"/>
          </a:p>
          <a:p>
            <a:pPr algn="l"/>
            <a:r>
              <a:rPr lang="cs-CZ" dirty="0"/>
              <a:t>2 – EDA </a:t>
            </a:r>
          </a:p>
          <a:p>
            <a:pPr algn="l"/>
            <a:r>
              <a:rPr lang="cs-CZ" dirty="0"/>
              <a:t>3 – </a:t>
            </a:r>
            <a:r>
              <a:rPr lang="cs-CZ" dirty="0" err="1"/>
              <a:t>Machine</a:t>
            </a:r>
            <a:r>
              <a:rPr lang="cs-CZ" dirty="0"/>
              <a:t> Learning </a:t>
            </a:r>
            <a:r>
              <a:rPr lang="cs-CZ" dirty="0" err="1"/>
              <a:t>models</a:t>
            </a:r>
            <a:r>
              <a:rPr lang="cs-CZ" dirty="0"/>
              <a:t> and </a:t>
            </a:r>
            <a:r>
              <a:rPr lang="cs-CZ" dirty="0" err="1"/>
              <a:t>their</a:t>
            </a:r>
            <a:r>
              <a:rPr lang="cs-CZ" dirty="0"/>
              <a:t> performance</a:t>
            </a:r>
          </a:p>
          <a:p>
            <a:pPr algn="l"/>
            <a:r>
              <a:rPr lang="cs-CZ" dirty="0"/>
              <a:t>4 – </a:t>
            </a:r>
            <a:r>
              <a:rPr lang="cs-CZ" dirty="0" err="1"/>
              <a:t>Result</a:t>
            </a:r>
            <a:r>
              <a:rPr lang="cs-CZ" dirty="0"/>
              <a:t> and </a:t>
            </a:r>
            <a:r>
              <a:rPr lang="cs-CZ" dirty="0" err="1"/>
              <a:t>Summary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11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3.9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MdACRotUpp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40DC6EAB-DDB6-7183-02B6-B59B0B3D1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05" y="1576985"/>
            <a:ext cx="1792728" cy="880357"/>
          </a:xfrm>
          <a:prstGeom prst="rect">
            <a:avLst/>
          </a:prstGeom>
        </p:spPr>
      </p:pic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D8A82FD8-5AB3-98FF-7B13-E4008202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" y="3093869"/>
            <a:ext cx="5178420" cy="2912860"/>
          </a:xfrm>
        </p:spPr>
      </p:pic>
      <p:pic>
        <p:nvPicPr>
          <p:cNvPr id="12" name="Obrázek 11" descr="Obsah obrázku stůl&#10;&#10;Popis byl vytvořen automaticky">
            <a:extLst>
              <a:ext uri="{FF2B5EF4-FFF2-40B4-BE49-F238E27FC236}">
                <a16:creationId xmlns:a16="http://schemas.microsoft.com/office/drawing/2014/main" id="{6FC3679F-628A-B8CF-3B4C-B5A1B5625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80" y="3429000"/>
            <a:ext cx="5916297" cy="2299318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AE00D72-B315-155D-EAA7-2FD237F4B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4" y="2992829"/>
            <a:ext cx="10268641" cy="1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3.10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MdCompUHRRem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CCB84A25-E41D-D4B0-2101-7C463998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98" y="1559115"/>
            <a:ext cx="1788013" cy="897980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6A4BA0BA-B67C-7616-C8F7-926BE140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144040"/>
            <a:ext cx="5197589" cy="2923643"/>
          </a:xfrm>
        </p:spPr>
      </p:pic>
      <p:pic>
        <p:nvPicPr>
          <p:cNvPr id="13" name="Obrázek 12" descr="Obsah obrázku stůl&#10;&#10;Popis byl vytvořen automaticky">
            <a:extLst>
              <a:ext uri="{FF2B5EF4-FFF2-40B4-BE49-F238E27FC236}">
                <a16:creationId xmlns:a16="http://schemas.microsoft.com/office/drawing/2014/main" id="{C5324EA1-DF85-B20E-AFC5-A7C2E6089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80" y="3538279"/>
            <a:ext cx="5658928" cy="217894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FA6E098-0CC3-6D12-C0A1-121A91BAA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93" y="2962280"/>
            <a:ext cx="10235393" cy="1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3.11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MdACRotLow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41CB7323-279F-C803-7646-6CECBF7FC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98" y="1565643"/>
            <a:ext cx="1579828" cy="970657"/>
          </a:xfrm>
          <a:prstGeom prst="rect">
            <a:avLst/>
          </a:prstGeom>
        </p:spPr>
      </p:pic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FE1D871D-7BB2-8C88-85E2-E0FDD3DA6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" y="3184631"/>
            <a:ext cx="5220070" cy="2936289"/>
          </a:xfrm>
        </p:spPr>
      </p:pic>
      <p:pic>
        <p:nvPicPr>
          <p:cNvPr id="12" name="Obrázek 11" descr="Obsah obrázku stůl&#10;&#10;Popis byl vytvořen automaticky">
            <a:extLst>
              <a:ext uri="{FF2B5EF4-FFF2-40B4-BE49-F238E27FC236}">
                <a16:creationId xmlns:a16="http://schemas.microsoft.com/office/drawing/2014/main" id="{AF914671-E45A-87A3-CF03-9D9B79798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46" y="3539093"/>
            <a:ext cx="5619477" cy="2187108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4877F511-8F21-0C75-835E-78750D064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9" y="2974851"/>
            <a:ext cx="10187207" cy="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1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3.12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 err="1"/>
              <a:t>TLD.Push</a:t>
            </a:r>
            <a:endParaRPr lang="cs-CZ" sz="2000" b="1" dirty="0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F1E2484-856C-E149-EB61-5A3CDBC48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00" y="1596586"/>
            <a:ext cx="1632445" cy="976676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B6698870-C8F8-E573-958D-FF1CCBEDA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3186418"/>
            <a:ext cx="5172859" cy="2909733"/>
          </a:xfrm>
        </p:spPr>
      </p:pic>
      <p:pic>
        <p:nvPicPr>
          <p:cNvPr id="13" name="Obrázek 12" descr="Obsah obrázku stůl&#10;&#10;Popis byl vytvořen automaticky">
            <a:extLst>
              <a:ext uri="{FF2B5EF4-FFF2-40B4-BE49-F238E27FC236}">
                <a16:creationId xmlns:a16="http://schemas.microsoft.com/office/drawing/2014/main" id="{196F8693-F7D4-4FB1-10A7-F4CACD156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46" y="3538279"/>
            <a:ext cx="5780841" cy="2232206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5E096E3B-9413-EDEB-302C-B19B695B9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1" y="2989199"/>
            <a:ext cx="10290834" cy="1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3.13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/>
              <a:t>MdDeflDC1</a:t>
            </a:r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/>
              <a:t>SVR</a:t>
            </a:r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DDED1AF0-BDEC-835F-9FC2-6FFA3BD6F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48" y="1575545"/>
            <a:ext cx="1057423" cy="581106"/>
          </a:xfrm>
          <a:prstGeom prst="rect">
            <a:avLst/>
          </a:prstGeom>
        </p:spPr>
      </p:pic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F542D42E-E35E-A93A-05AB-5C519844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3" y="3147732"/>
            <a:ext cx="5419213" cy="3048307"/>
          </a:xfrm>
        </p:spPr>
      </p:pic>
      <p:pic>
        <p:nvPicPr>
          <p:cNvPr id="12" name="Obrázek 11" descr="Obsah obrázku stůl&#10;&#10;Popis byl vytvořen automaticky">
            <a:extLst>
              <a:ext uri="{FF2B5EF4-FFF2-40B4-BE49-F238E27FC236}">
                <a16:creationId xmlns:a16="http://schemas.microsoft.com/office/drawing/2014/main" id="{34D781CC-94D7-018C-CB4B-C5FCC0A27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46" y="3538279"/>
            <a:ext cx="5829111" cy="2312105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2000BD71-4C29-2B64-C7A0-E4FEC1358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1" y="2976777"/>
            <a:ext cx="10188108" cy="1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1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3.14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/>
              <a:t>MdHRpar4</a:t>
            </a:r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RandomForest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C50A8604-C5BB-01F1-6174-2F506353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30" y="1558118"/>
            <a:ext cx="2350791" cy="866903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ABDC1CEA-9101-5DE6-6799-5B605A05B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" y="3227601"/>
            <a:ext cx="5234077" cy="2944168"/>
          </a:xfrm>
        </p:spPr>
      </p:pic>
      <p:pic>
        <p:nvPicPr>
          <p:cNvPr id="13" name="Obrázek 12" descr="Obsah obrázku stůl&#10;&#10;Popis byl vytvořen automaticky">
            <a:extLst>
              <a:ext uri="{FF2B5EF4-FFF2-40B4-BE49-F238E27FC236}">
                <a16:creationId xmlns:a16="http://schemas.microsoft.com/office/drawing/2014/main" id="{185184AE-9D4C-46B3-AC78-691126AD1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78" y="3566463"/>
            <a:ext cx="5951877" cy="2266444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7298D417-BDA8-37E1-8D09-3DA94E730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3005174"/>
            <a:ext cx="10286397" cy="1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3.15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/>
              <a:t>MdSImRotCheb0</a:t>
            </a:r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650E7F1E-D99C-CEE4-3D01-3DB07F50D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48" y="1552622"/>
            <a:ext cx="1675440" cy="1037883"/>
          </a:xfrm>
          <a:prstGeom prst="rect">
            <a:avLst/>
          </a:prstGeom>
        </p:spPr>
      </p:pic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235B3E1-35B9-E050-DA6D-7BE37C65F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5" y="3238836"/>
            <a:ext cx="5430643" cy="3054736"/>
          </a:xfrm>
        </p:spPr>
      </p:pic>
      <p:pic>
        <p:nvPicPr>
          <p:cNvPr id="12" name="Obrázek 11" descr="Obsah obrázku stůl&#10;&#10;Popis byl vytvořen automaticky">
            <a:extLst>
              <a:ext uri="{FF2B5EF4-FFF2-40B4-BE49-F238E27FC236}">
                <a16:creationId xmlns:a16="http://schemas.microsoft.com/office/drawing/2014/main" id="{328B3F2F-C6FC-7F87-1AA1-0184FB8A4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78" y="3646569"/>
            <a:ext cx="5761788" cy="223927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C5059B06-DF67-6076-DCC0-463792A82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6" y="2960090"/>
            <a:ext cx="10242189" cy="1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05E1-B94B-4F1B-82D1-7D99EE9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cs-CZ" sz="2000" dirty="0"/>
              <a:t>3.16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b="1" dirty="0"/>
              <a:t>MdHRSatPar1</a:t>
            </a:r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9ED33AE3-AF3B-87D3-D539-F2A17E4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53593"/>
            <a:ext cx="3932237" cy="1081996"/>
          </a:xfrm>
        </p:spPr>
        <p:txBody>
          <a:bodyPr>
            <a:normAutofit/>
          </a:bodyPr>
          <a:lstStyle/>
          <a:p>
            <a:r>
              <a:rPr lang="cs-CZ" sz="1400" dirty="0"/>
              <a:t>ML Model : </a:t>
            </a:r>
            <a:r>
              <a:rPr lang="cs-CZ" sz="1400" b="1" dirty="0" err="1"/>
              <a:t>XGBoost</a:t>
            </a:r>
            <a:endParaRPr lang="cs-CZ" sz="1400" b="1" dirty="0"/>
          </a:p>
          <a:p>
            <a:endParaRPr lang="cs-CZ" sz="1400" b="1" dirty="0"/>
          </a:p>
          <a:p>
            <a:r>
              <a:rPr lang="cs-CZ" sz="1400" i="1" dirty="0" err="1"/>
              <a:t>Feature</a:t>
            </a:r>
            <a:r>
              <a:rPr lang="cs-CZ" sz="1400" i="1" dirty="0"/>
              <a:t> </a:t>
            </a:r>
            <a:r>
              <a:rPr lang="cs-CZ" sz="1400" i="1" dirty="0" err="1"/>
              <a:t>Selection</a:t>
            </a:r>
            <a:r>
              <a:rPr lang="cs-CZ" sz="1400" i="1" dirty="0"/>
              <a:t> </a:t>
            </a:r>
            <a:r>
              <a:rPr lang="cs-CZ" sz="1400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55BF7218-95B7-0D3A-9082-BA0693C2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76" y="2705731"/>
            <a:ext cx="10452609" cy="184217"/>
          </a:xfrm>
          <a:prstGeom prst="rect">
            <a:avLst/>
          </a:prstGeom>
        </p:spPr>
      </p:pic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39F9B026-176A-F8AB-6B54-B7D0D078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98" y="1553593"/>
            <a:ext cx="1635100" cy="1017552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9357F189-3651-C39E-CE42-DD6A9DB2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4" y="3228900"/>
            <a:ext cx="5465971" cy="3074608"/>
          </a:xfrm>
        </p:spPr>
      </p:pic>
      <p:pic>
        <p:nvPicPr>
          <p:cNvPr id="13" name="Obrázek 12" descr="Obsah obrázku stůl&#10;&#10;Popis byl vytvořen automaticky">
            <a:extLst>
              <a:ext uri="{FF2B5EF4-FFF2-40B4-BE49-F238E27FC236}">
                <a16:creationId xmlns:a16="http://schemas.microsoft.com/office/drawing/2014/main" id="{B63441BE-F746-A6CF-80E2-279DFCF24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2" y="3630965"/>
            <a:ext cx="5702012" cy="2246052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D2BA9F36-CA77-7930-E268-CC8AE62A3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3" y="2955594"/>
            <a:ext cx="10272452" cy="15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9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EABE33-2132-9BF7-6945-C4F9334F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9111"/>
            <a:ext cx="10515600" cy="948770"/>
          </a:xfrm>
        </p:spPr>
        <p:txBody>
          <a:bodyPr>
            <a:normAutofit/>
          </a:bodyPr>
          <a:lstStyle/>
          <a:p>
            <a:r>
              <a:rPr lang="cs-CZ" sz="2400" b="1" dirty="0"/>
              <a:t>4 - </a:t>
            </a:r>
            <a:r>
              <a:rPr lang="cs-CZ" sz="2400" b="1" dirty="0" err="1"/>
              <a:t>Final</a:t>
            </a:r>
            <a:r>
              <a:rPr lang="cs-CZ" sz="2400" b="1" dirty="0"/>
              <a:t> </a:t>
            </a:r>
            <a:r>
              <a:rPr lang="cs-CZ" sz="2400" b="1" dirty="0" err="1"/>
              <a:t>Feature</a:t>
            </a:r>
            <a:r>
              <a:rPr lang="cs-CZ" sz="2400" b="1" dirty="0"/>
              <a:t> </a:t>
            </a:r>
            <a:r>
              <a:rPr lang="cs-CZ" sz="2400" b="1" dirty="0" err="1"/>
              <a:t>Selection</a:t>
            </a:r>
            <a:r>
              <a:rPr lang="cs-CZ" sz="2400" b="1" dirty="0"/>
              <a:t> </a:t>
            </a:r>
            <a:r>
              <a:rPr lang="cs-CZ" sz="2400" b="1" dirty="0" err="1"/>
              <a:t>Overview</a:t>
            </a:r>
            <a:endParaRPr lang="cs-CZ" sz="2400" b="1" dirty="0"/>
          </a:p>
        </p:txBody>
      </p:sp>
      <p:pic>
        <p:nvPicPr>
          <p:cNvPr id="5" name="Zástupný obsah 4" descr="Obsah obrázku stůl&#10;&#10;Popis byl vytvořen automaticky">
            <a:extLst>
              <a:ext uri="{FF2B5EF4-FFF2-40B4-BE49-F238E27FC236}">
                <a16:creationId xmlns:a16="http://schemas.microsoft.com/office/drawing/2014/main" id="{0C43ACF2-4838-EB7B-D0E2-0879C1F5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7881"/>
            <a:ext cx="10882238" cy="3069712"/>
          </a:xfrm>
        </p:spPr>
      </p:pic>
    </p:spTree>
    <p:extLst>
      <p:ext uri="{BB962C8B-B14F-4D97-AF65-F5344CB8AC3E}">
        <p14:creationId xmlns:p14="http://schemas.microsoft.com/office/powerpoint/2010/main" val="223343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D7734-DBFF-D940-FF11-EF6D64C0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/>
              <a:t>4 - </a:t>
            </a:r>
            <a:r>
              <a:rPr lang="cs-CZ" sz="3200" b="1" dirty="0" err="1"/>
              <a:t>Alignment</a:t>
            </a:r>
            <a:r>
              <a:rPr lang="cs-CZ" sz="3200" b="1" dirty="0"/>
              <a:t> </a:t>
            </a:r>
            <a:r>
              <a:rPr lang="cs-CZ" sz="3200" b="1" dirty="0" err="1"/>
              <a:t>Reduction</a:t>
            </a:r>
            <a:r>
              <a:rPr lang="cs-CZ" sz="3200" b="1" dirty="0"/>
              <a:t> </a:t>
            </a:r>
            <a:r>
              <a:rPr lang="cs-CZ" sz="3200" b="1" dirty="0" err="1"/>
              <a:t>Results</a:t>
            </a:r>
            <a:endParaRPr lang="cs-CZ" sz="3200" b="1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CA5526A-E3B4-0BA5-58F8-2F043D5A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662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166608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CFB96E-C7D1-8543-331E-8256B296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558799"/>
          </a:xfrm>
        </p:spPr>
        <p:txBody>
          <a:bodyPr>
            <a:normAutofit/>
          </a:bodyPr>
          <a:lstStyle/>
          <a:p>
            <a:r>
              <a:rPr lang="cs-CZ" sz="2000" b="1" dirty="0"/>
              <a:t>1 – </a:t>
            </a:r>
            <a:r>
              <a:rPr lang="cs-CZ" sz="2000" b="1" dirty="0" err="1"/>
              <a:t>Task</a:t>
            </a:r>
            <a:r>
              <a:rPr lang="cs-CZ" sz="2000" b="1" dirty="0"/>
              <a:t> </a:t>
            </a:r>
            <a:r>
              <a:rPr lang="cs-CZ" sz="2000" b="1" dirty="0" err="1"/>
              <a:t>description</a:t>
            </a:r>
            <a:endParaRPr lang="cs-CZ" sz="2000" b="1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6A86C8-D515-18BE-1403-8E4F2DCC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43959"/>
            <a:ext cx="10515600" cy="4345691"/>
          </a:xfrm>
        </p:spPr>
        <p:txBody>
          <a:bodyPr/>
          <a:lstStyle/>
          <a:p>
            <a:r>
              <a:rPr lang="en-US" dirty="0"/>
              <a:t>1. Parse input data and perform explorative analysis (data interpretation, visualization, correlations, etc.)</a:t>
            </a:r>
          </a:p>
          <a:p>
            <a:r>
              <a:rPr lang="en-US" dirty="0"/>
              <a:t>2. Use adequate statistical and/or machine learning methods to match respective target and query column IDs based solely on alignment values (use only the `train` prefixed files)</a:t>
            </a:r>
          </a:p>
          <a:p>
            <a:r>
              <a:rPr lang="en-US" dirty="0"/>
              <a:t>3. Test your model on the `test` files and perform appropriate evaluation analysis</a:t>
            </a:r>
          </a:p>
          <a:p>
            <a:r>
              <a:rPr lang="en-US" dirty="0"/>
              <a:t>4. Present the results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3412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CCF49-4F05-0736-6274-06F3FADF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2669"/>
            <a:ext cx="5256212" cy="512685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4 - </a:t>
            </a:r>
            <a:r>
              <a:rPr lang="cs-CZ" b="1" dirty="0" err="1"/>
              <a:t>Future</a:t>
            </a:r>
            <a:r>
              <a:rPr lang="cs-CZ" b="1" dirty="0"/>
              <a:t> </a:t>
            </a:r>
            <a:r>
              <a:rPr lang="cs-CZ" b="1" dirty="0" err="1"/>
              <a:t>improvement</a:t>
            </a:r>
            <a:r>
              <a:rPr lang="cs-CZ" b="1" dirty="0"/>
              <a:t> </a:t>
            </a:r>
            <a:r>
              <a:rPr lang="cs-CZ" b="1" dirty="0" err="1"/>
              <a:t>points</a:t>
            </a:r>
            <a:endParaRPr lang="cs-CZ" b="1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69578B-0EBA-554B-9FFC-F7D89855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102550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Gain</a:t>
            </a:r>
            <a:r>
              <a:rPr lang="cs-CZ" dirty="0"/>
              <a:t>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better</a:t>
            </a:r>
            <a:r>
              <a:rPr lang="cs-CZ" dirty="0"/>
              <a:t> </a:t>
            </a:r>
            <a:r>
              <a:rPr lang="cs-CZ" dirty="0" err="1"/>
              <a:t>understanding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dirty="0" err="1"/>
              <a:t>Engineering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Get</a:t>
            </a:r>
            <a:r>
              <a:rPr lang="cs-CZ" dirty="0"/>
              <a:t> more data </a:t>
            </a:r>
            <a:r>
              <a:rPr lang="cs-CZ" dirty="0" err="1"/>
              <a:t>from</a:t>
            </a:r>
            <a:r>
              <a:rPr lang="cs-CZ" dirty="0"/>
              <a:t> more </a:t>
            </a:r>
            <a:r>
              <a:rPr lang="cs-CZ" dirty="0" err="1"/>
              <a:t>processes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ML </a:t>
            </a:r>
            <a:r>
              <a:rPr lang="cs-CZ" dirty="0" err="1"/>
              <a:t>algorithms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With</a:t>
            </a:r>
            <a:r>
              <a:rPr lang="cs-CZ" dirty="0"/>
              <a:t> more data, </a:t>
            </a:r>
            <a:r>
              <a:rPr lang="cs-CZ" dirty="0" err="1"/>
              <a:t>apply</a:t>
            </a:r>
            <a:r>
              <a:rPr lang="cs-CZ" dirty="0"/>
              <a:t> </a:t>
            </a:r>
            <a:r>
              <a:rPr lang="cs-CZ" dirty="0" err="1"/>
              <a:t>Neural</a:t>
            </a:r>
            <a:r>
              <a:rPr lang="cs-CZ" dirty="0"/>
              <a:t> </a:t>
            </a:r>
            <a:r>
              <a:rPr lang="cs-CZ" dirty="0" err="1"/>
              <a:t>Networks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Explore</a:t>
            </a:r>
            <a:r>
              <a:rPr lang="cs-CZ" dirty="0"/>
              <a:t> more </a:t>
            </a:r>
            <a:r>
              <a:rPr lang="cs-CZ" dirty="0" err="1"/>
              <a:t>Machine</a:t>
            </a:r>
            <a:r>
              <a:rPr lang="cs-CZ" dirty="0"/>
              <a:t> learning and </a:t>
            </a:r>
            <a:r>
              <a:rPr lang="cs-CZ" dirty="0" err="1"/>
              <a:t>Pre-processing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Perform</a:t>
            </a:r>
            <a:r>
              <a:rPr lang="cs-CZ" dirty="0"/>
              <a:t> more </a:t>
            </a:r>
            <a:r>
              <a:rPr lang="cs-CZ" dirty="0" err="1"/>
              <a:t>sophisticated</a:t>
            </a:r>
            <a:r>
              <a:rPr lang="cs-CZ" dirty="0"/>
              <a:t> </a:t>
            </a:r>
            <a:r>
              <a:rPr lang="cs-CZ" dirty="0" err="1"/>
              <a:t>hyperparameter</a:t>
            </a:r>
            <a:r>
              <a:rPr lang="cs-CZ" dirty="0"/>
              <a:t> </a:t>
            </a:r>
            <a:r>
              <a:rPr lang="cs-CZ" dirty="0" err="1"/>
              <a:t>tuning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bigger</a:t>
            </a:r>
            <a:r>
              <a:rPr lang="cs-CZ" dirty="0"/>
              <a:t> </a:t>
            </a:r>
            <a:r>
              <a:rPr lang="cs-CZ" dirty="0" err="1"/>
              <a:t>computing</a:t>
            </a:r>
            <a:r>
              <a:rPr lang="cs-CZ" dirty="0"/>
              <a:t> </a:t>
            </a:r>
            <a:r>
              <a:rPr lang="cs-CZ" dirty="0" err="1"/>
              <a:t>power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135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539F0F28-29D6-F409-7D76-62E90A64E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04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3" y="513761"/>
            <a:ext cx="4476930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Feature</a:t>
            </a:r>
            <a:r>
              <a:rPr lang="cs-CZ" sz="2000" b="1" dirty="0"/>
              <a:t> </a:t>
            </a:r>
            <a:r>
              <a:rPr lang="cs-CZ" sz="2000" b="1" dirty="0" err="1"/>
              <a:t>Histograms</a:t>
            </a:r>
            <a:endParaRPr lang="cs-CZ" sz="2000" b="1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2AD94E27-0CB2-2177-4A9D-1D666E55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8" y="1366887"/>
            <a:ext cx="10104259" cy="5052130"/>
          </a:xfrm>
        </p:spPr>
      </p:pic>
    </p:spTree>
    <p:extLst>
      <p:ext uri="{BB962C8B-B14F-4D97-AF65-F5344CB8AC3E}">
        <p14:creationId xmlns:p14="http://schemas.microsoft.com/office/powerpoint/2010/main" val="41530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3" y="513761"/>
            <a:ext cx="4476930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Feature</a:t>
            </a:r>
            <a:r>
              <a:rPr lang="cs-CZ" sz="2000" b="1" dirty="0"/>
              <a:t> </a:t>
            </a:r>
            <a:r>
              <a:rPr lang="cs-CZ" sz="2000" b="1" dirty="0" err="1"/>
              <a:t>Scatterplots</a:t>
            </a:r>
            <a:endParaRPr lang="cs-CZ" sz="2000" b="1" dirty="0"/>
          </a:p>
        </p:txBody>
      </p:sp>
      <p:pic>
        <p:nvPicPr>
          <p:cNvPr id="7" name="Zástupný obsah 6" descr="Obsah obrázku text, počítač, přenosný počítač, snímek obrazovky&#10;&#10;Popis byl vytvořen automaticky">
            <a:extLst>
              <a:ext uri="{FF2B5EF4-FFF2-40B4-BE49-F238E27FC236}">
                <a16:creationId xmlns:a16="http://schemas.microsoft.com/office/drawing/2014/main" id="{257C02EB-B6BA-7C34-ABF9-68436017D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53" y="1366887"/>
            <a:ext cx="9671900" cy="4835950"/>
          </a:xfrm>
        </p:spPr>
      </p:pic>
    </p:spTree>
    <p:extLst>
      <p:ext uri="{BB962C8B-B14F-4D97-AF65-F5344CB8AC3E}">
        <p14:creationId xmlns:p14="http://schemas.microsoft.com/office/powerpoint/2010/main" val="351140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3" y="513761"/>
            <a:ext cx="5466744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Feature</a:t>
            </a:r>
            <a:r>
              <a:rPr lang="cs-CZ" sz="2000" b="1" dirty="0"/>
              <a:t> </a:t>
            </a:r>
            <a:r>
              <a:rPr lang="cs-CZ" sz="2000" b="1" dirty="0" err="1"/>
              <a:t>Scatterplots</a:t>
            </a:r>
            <a:r>
              <a:rPr lang="cs-CZ" sz="2000" b="1" dirty="0"/>
              <a:t> </a:t>
            </a:r>
            <a:r>
              <a:rPr lang="cs-CZ" sz="2000" b="1" dirty="0" err="1"/>
              <a:t>with</a:t>
            </a:r>
            <a:r>
              <a:rPr lang="cs-CZ" sz="2000" b="1" dirty="0"/>
              <a:t> </a:t>
            </a:r>
            <a:r>
              <a:rPr lang="cs-CZ" sz="2000" b="1" dirty="0" err="1"/>
              <a:t>all</a:t>
            </a:r>
            <a:r>
              <a:rPr lang="cs-CZ" sz="2000" b="1" dirty="0"/>
              <a:t> data</a:t>
            </a:r>
          </a:p>
        </p:txBody>
      </p:sp>
      <p:pic>
        <p:nvPicPr>
          <p:cNvPr id="6" name="Zástupný obsah 5" descr="Obsah obrázku text, snímek obrazovky, přenosný počítač&#10;&#10;Popis byl vytvořen automaticky">
            <a:extLst>
              <a:ext uri="{FF2B5EF4-FFF2-40B4-BE49-F238E27FC236}">
                <a16:creationId xmlns:a16="http://schemas.microsoft.com/office/drawing/2014/main" id="{E5733E79-B74B-CF5C-8A9C-4DAAE231D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53" y="1447554"/>
            <a:ext cx="9595684" cy="4797842"/>
          </a:xfrm>
        </p:spPr>
      </p:pic>
    </p:spTree>
    <p:extLst>
      <p:ext uri="{BB962C8B-B14F-4D97-AF65-F5344CB8AC3E}">
        <p14:creationId xmlns:p14="http://schemas.microsoft.com/office/powerpoint/2010/main" val="124951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2" y="513761"/>
            <a:ext cx="6956179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Feature</a:t>
            </a:r>
            <a:r>
              <a:rPr lang="cs-CZ" sz="2000" b="1" dirty="0"/>
              <a:t> </a:t>
            </a:r>
            <a:r>
              <a:rPr lang="cs-CZ" sz="2000" b="1" dirty="0" err="1"/>
              <a:t>histograms</a:t>
            </a:r>
            <a:r>
              <a:rPr lang="cs-CZ" sz="2000" b="1" dirty="0"/>
              <a:t> </a:t>
            </a:r>
            <a:r>
              <a:rPr lang="cs-CZ" sz="2000" b="1" dirty="0" err="1"/>
              <a:t>before</a:t>
            </a:r>
            <a:r>
              <a:rPr lang="cs-CZ" sz="2000" b="1" dirty="0"/>
              <a:t> / </a:t>
            </a:r>
            <a:r>
              <a:rPr lang="cs-CZ" sz="2000" b="1" dirty="0" err="1"/>
              <a:t>after</a:t>
            </a:r>
            <a:r>
              <a:rPr lang="cs-CZ" sz="2000" b="1" dirty="0"/>
              <a:t> </a:t>
            </a:r>
            <a:r>
              <a:rPr lang="cs-CZ" sz="2000" b="1" dirty="0" err="1"/>
              <a:t>alignment</a:t>
            </a:r>
            <a:endParaRPr lang="cs-CZ" sz="2000" b="1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A1E61187-27F6-4964-FCFF-F23BD679C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52" y="1366887"/>
            <a:ext cx="9954704" cy="4977352"/>
          </a:xfrm>
        </p:spPr>
      </p:pic>
    </p:spTree>
    <p:extLst>
      <p:ext uri="{BB962C8B-B14F-4D97-AF65-F5344CB8AC3E}">
        <p14:creationId xmlns:p14="http://schemas.microsoft.com/office/powerpoint/2010/main" val="384715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2" y="513761"/>
            <a:ext cx="6956179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Correlation</a:t>
            </a:r>
            <a:r>
              <a:rPr lang="cs-CZ" sz="2000" b="1" dirty="0"/>
              <a:t> </a:t>
            </a:r>
            <a:r>
              <a:rPr lang="cs-CZ" sz="2000" b="1" dirty="0" err="1"/>
              <a:t>Heatmaps</a:t>
            </a:r>
            <a:endParaRPr lang="cs-CZ" sz="2000" b="1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CCD208D2-E431-DC99-9153-A598F5B29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51" y="1490618"/>
            <a:ext cx="9761414" cy="4118329"/>
          </a:xfrm>
        </p:spPr>
      </p:pic>
    </p:spTree>
    <p:extLst>
      <p:ext uri="{BB962C8B-B14F-4D97-AF65-F5344CB8AC3E}">
        <p14:creationId xmlns:p14="http://schemas.microsoft.com/office/powerpoint/2010/main" val="229627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7A985-D8F6-AD07-0003-E65F804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52" y="513761"/>
            <a:ext cx="7616056" cy="853126"/>
          </a:xfrm>
        </p:spPr>
        <p:txBody>
          <a:bodyPr>
            <a:normAutofit/>
          </a:bodyPr>
          <a:lstStyle/>
          <a:p>
            <a:r>
              <a:rPr lang="cs-CZ" sz="2000" b="1" dirty="0"/>
              <a:t>2 EDA – </a:t>
            </a:r>
            <a:r>
              <a:rPr lang="cs-CZ" sz="2000" b="1" dirty="0" err="1"/>
              <a:t>Correlation</a:t>
            </a:r>
            <a:r>
              <a:rPr lang="cs-CZ" sz="2000" b="1" dirty="0"/>
              <a:t> </a:t>
            </a:r>
            <a:r>
              <a:rPr lang="cs-CZ" sz="2000" b="1" dirty="0" err="1"/>
              <a:t>Heatmaps</a:t>
            </a:r>
            <a:r>
              <a:rPr lang="cs-CZ" sz="2000" b="1" dirty="0"/>
              <a:t> / </a:t>
            </a:r>
            <a:r>
              <a:rPr lang="cs-CZ" sz="2000" b="1" dirty="0" err="1"/>
              <a:t>Query</a:t>
            </a:r>
            <a:r>
              <a:rPr lang="cs-CZ" sz="2000" b="1" dirty="0"/>
              <a:t> / Per </a:t>
            </a:r>
            <a:r>
              <a:rPr lang="cs-CZ" sz="2000" b="1" dirty="0" err="1"/>
              <a:t>Parameters</a:t>
            </a:r>
            <a:endParaRPr lang="cs-CZ" sz="2000" b="1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4ED9475-C385-9610-B72F-38037A623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0" y="1759294"/>
            <a:ext cx="10462500" cy="3339411"/>
          </a:xfrm>
        </p:spPr>
      </p:pic>
    </p:spTree>
    <p:extLst>
      <p:ext uri="{BB962C8B-B14F-4D97-AF65-F5344CB8AC3E}">
        <p14:creationId xmlns:p14="http://schemas.microsoft.com/office/powerpoint/2010/main" val="13801985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401</Words>
  <Application>Microsoft Office PowerPoint</Application>
  <PresentationFormat>Širokoúhlá obrazovka</PresentationFormat>
  <Paragraphs>93</Paragraphs>
  <Slides>31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Motiv Office</vt:lpstr>
      <vt:lpstr>Data science &amp; machine learning homework  Production Alignment Data Prediction</vt:lpstr>
      <vt:lpstr>Contents of this presentation</vt:lpstr>
      <vt:lpstr>1 – Task description</vt:lpstr>
      <vt:lpstr>2 EDA – Feature Histograms</vt:lpstr>
      <vt:lpstr>2 EDA – Feature Scatterplots</vt:lpstr>
      <vt:lpstr>2 EDA – Feature Scatterplots with all data</vt:lpstr>
      <vt:lpstr>2 EDA – Feature histograms before / after alignment</vt:lpstr>
      <vt:lpstr>2 EDA – Correlation Heatmaps</vt:lpstr>
      <vt:lpstr>2 EDA – Correlation Heatmaps / Query / Per Parameters</vt:lpstr>
      <vt:lpstr>2 EDA – Correlation Heatmaps / Target / Per Parameters</vt:lpstr>
      <vt:lpstr>2 EDA – Skew, T-Test, p-values</vt:lpstr>
      <vt:lpstr>3.1 Parameter MdTLDAlign</vt:lpstr>
      <vt:lpstr>3.2 Parameter AlignCorrAngleUHR</vt:lpstr>
      <vt:lpstr>3.3 Parameter CorrStigUppYUHR</vt:lpstr>
      <vt:lpstr>3.4 Parameter MdSShiftTube3</vt:lpstr>
      <vt:lpstr>3.5 Parameter ShiftCorrAngleUHR</vt:lpstr>
      <vt:lpstr>3.6 Parameter MdSImRotCheb1</vt:lpstr>
      <vt:lpstr>3.7 Parameter MdSDeflACF</vt:lpstr>
      <vt:lpstr>3.8 Parameter MdDeflACF</vt:lpstr>
      <vt:lpstr>3.9 Parameter MdACRotUpp</vt:lpstr>
      <vt:lpstr>3.10 Parameter MdCompUHRRem</vt:lpstr>
      <vt:lpstr>3.11 Parameter MdACRotLow</vt:lpstr>
      <vt:lpstr>3.12 Parameter TLD.Push</vt:lpstr>
      <vt:lpstr>3.13 Parameter MdDeflDC1</vt:lpstr>
      <vt:lpstr>3.14 Parameter MdHRpar4</vt:lpstr>
      <vt:lpstr>3.15 Parameter MdSImRotCheb0</vt:lpstr>
      <vt:lpstr>3.16 Parameter MdHRSatPar1</vt:lpstr>
      <vt:lpstr>4 - Final Feature Selection Overview</vt:lpstr>
      <vt:lpstr>4 - Alignment Reduction Results</vt:lpstr>
      <vt:lpstr>4 - Future improvement points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Čajan</dc:creator>
  <cp:lastModifiedBy>Tomáš Čajan</cp:lastModifiedBy>
  <cp:revision>77</cp:revision>
  <dcterms:created xsi:type="dcterms:W3CDTF">2023-03-06T09:01:47Z</dcterms:created>
  <dcterms:modified xsi:type="dcterms:W3CDTF">2023-03-06T11:33:46Z</dcterms:modified>
</cp:coreProperties>
</file>