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70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03.09.2025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141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03.09.2025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640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03.09.2025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359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03.09.2025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463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03.09.2025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455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03.09.2025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971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03.09.2025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644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03.09.2025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714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03.09.2025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403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03.09.2025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502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03.09.2025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63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991AB-2103-4059-94A2-C8248538CDCF}" type="datetimeFigureOut">
              <a:rPr lang="cs-CZ" smtClean="0"/>
              <a:t>03.09.2025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264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3F63FE-3EDA-BA40-C279-B05DB07D8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82363"/>
              </p:ext>
            </p:extLst>
          </p:nvPr>
        </p:nvGraphicFramePr>
        <p:xfrm>
          <a:off x="0" y="731"/>
          <a:ext cx="6858000" cy="7810514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3270614495"/>
                    </a:ext>
                  </a:extLst>
                </a:gridCol>
                <a:gridCol w="1969968">
                  <a:extLst>
                    <a:ext uri="{9D8B030D-6E8A-4147-A177-3AD203B41FA5}">
                      <a16:colId xmlns:a16="http://schemas.microsoft.com/office/drawing/2014/main" val="898663523"/>
                    </a:ext>
                  </a:extLst>
                </a:gridCol>
                <a:gridCol w="2319034">
                  <a:extLst>
                    <a:ext uri="{9D8B030D-6E8A-4147-A177-3AD203B41FA5}">
                      <a16:colId xmlns:a16="http://schemas.microsoft.com/office/drawing/2014/main" val="2547400501"/>
                    </a:ext>
                  </a:extLst>
                </a:gridCol>
                <a:gridCol w="2378498">
                  <a:extLst>
                    <a:ext uri="{9D8B030D-6E8A-4147-A177-3AD203B41FA5}">
                      <a16:colId xmlns:a16="http://schemas.microsoft.com/office/drawing/2014/main" val="2519823380"/>
                    </a:ext>
                  </a:extLst>
                </a:gridCol>
              </a:tblGrid>
              <a:tr h="299616">
                <a:tc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900" dirty="0">
                          <a:effectLst/>
                          <a:latin typeface="Sans Serif"/>
                        </a:rPr>
                      </a:b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Sans Serif"/>
                        </a:rPr>
                        <a:t>Funkce</a:t>
                      </a: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Sans Serif"/>
                        </a:rPr>
                        <a:t>Popis</a:t>
                      </a:r>
                      <a:endParaRPr lang="cs-CZ" sz="90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Sans Serif"/>
                        </a:rPr>
                        <a:t>Příklad</a:t>
                      </a: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13914"/>
                  </a:ext>
                </a:extLst>
              </a:tr>
              <a:tr h="299616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Sans Serif"/>
                        </a:rPr>
                        <a:t>Digital I/O</a:t>
                      </a: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72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pinMode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Nastavení pinu jako INPUT, OUTPUT nebo INPUT_PULLUP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pinMode(button_pin, INPUT);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65901"/>
                  </a:ext>
                </a:extLst>
              </a:tr>
              <a:tr h="26144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digitalWrite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72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  <a:latin typeface="Sans Serif"/>
                        </a:rPr>
                        <a:t>Zápis 1 (HIGH) nebo 0 (LOW) na pin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72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digitalWrite(led_pin, HIGH);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7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93048"/>
                  </a:ext>
                </a:extLst>
              </a:tr>
              <a:tr h="31583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digitalRead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Čtení stavu digitálního pinu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stav = digitalRead(button_pin);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248432"/>
                  </a:ext>
                </a:extLst>
              </a:tr>
              <a:tr h="161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6887"/>
                  </a:ext>
                </a:extLst>
              </a:tr>
              <a:tr h="299616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Sans Serif"/>
                        </a:rPr>
                        <a:t>Analog I/O</a:t>
                      </a: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analogWrite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Nastavení PWM signálu na pinu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analogWrite (PWMpin, hod);</a:t>
                      </a:r>
                      <a:br>
                        <a:rPr lang="cs-CZ" sz="900" dirty="0">
                          <a:effectLst/>
                          <a:latin typeface="Sans Serif"/>
                        </a:rPr>
                      </a:br>
                      <a:r>
                        <a:rPr lang="cs-CZ" sz="900" dirty="0">
                          <a:effectLst/>
                          <a:latin typeface="Sans Serif"/>
                        </a:rPr>
                        <a:t>0 ≤ hod ≤ 255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67905"/>
                  </a:ext>
                </a:extLst>
              </a:tr>
              <a:tr h="38204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analogRead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Čtení stavu analogového pinu (ADC)</a:t>
                      </a:r>
                      <a:br>
                        <a:rPr lang="cs-CZ" sz="900" dirty="0">
                          <a:effectLst/>
                          <a:latin typeface="Sans Serif"/>
                        </a:rPr>
                      </a:br>
                      <a:r>
                        <a:rPr lang="cs-CZ" sz="900" dirty="0">
                          <a:effectLst/>
                          <a:latin typeface="Sans Serif"/>
                        </a:rPr>
                        <a:t>Vrací hodnotu 0-1023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int stav = analogRead(A0);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130778"/>
                  </a:ext>
                </a:extLst>
              </a:tr>
              <a:tr h="161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10927"/>
                  </a:ext>
                </a:extLst>
              </a:tr>
              <a:tr h="299616"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Sans Serif"/>
                        </a:rPr>
                        <a:t>Čas</a:t>
                      </a: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millis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 dirty="0">
                          <a:effectLst/>
                          <a:latin typeface="Sans Serif"/>
                        </a:rPr>
                        <a:t>Počet milisekund od startu programu (přeteče po 50 dnech)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cas = millis();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98374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micros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Sans Serif"/>
                        </a:rPr>
                        <a:t>Počet mikrosekund od startu programu (přeteče po 70min)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cas = micros();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607880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delay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Pozastavení na daný počet milisekund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delay(1000);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085637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delayMicroseconds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Pozastavení na daný počet mikrosekund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delayMicroseconds(500);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882011"/>
                  </a:ext>
                </a:extLst>
              </a:tr>
              <a:tr h="16140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 err="1">
                          <a:effectLst/>
                          <a:latin typeface="Sans Serif"/>
                        </a:rPr>
                        <a:t>pulseIn</a:t>
                      </a: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Měření délky pulzu na pinu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duration = pulseIn(pin, HIGH);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977162"/>
                  </a:ext>
                </a:extLst>
              </a:tr>
              <a:tr h="161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687203"/>
                  </a:ext>
                </a:extLst>
              </a:tr>
              <a:tr h="299616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Sans Serif"/>
                        </a:rPr>
                        <a:t>Sériová linka</a:t>
                      </a: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Serial.begin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900">
                          <a:effectLst/>
                          <a:latin typeface="Sans Serif"/>
                        </a:rPr>
                        <a:t>Inicializace a nastavení rychlosti sériového portu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Serial.begin(9600);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973623"/>
                  </a:ext>
                </a:extLst>
              </a:tr>
              <a:tr h="16140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Serial.available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Vrátí počet přijatých bajtů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pocet=Serial.available();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17104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Serial.print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Odeslání textu nebo dat přes sériovou linku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 err="1">
                          <a:effectLst/>
                          <a:latin typeface="Sans Serif"/>
                        </a:rPr>
                        <a:t>Serial.print</a:t>
                      </a:r>
                      <a:r>
                        <a:rPr lang="cs-CZ" sz="900" dirty="0">
                          <a:effectLst/>
                          <a:latin typeface="Sans Serif"/>
                        </a:rPr>
                        <a:t>("Ahoj"); nebo</a:t>
                      </a:r>
                      <a:br>
                        <a:rPr lang="cs-CZ" sz="900" dirty="0">
                          <a:effectLst/>
                          <a:latin typeface="Sans Serif"/>
                        </a:rPr>
                      </a:br>
                      <a:r>
                        <a:rPr lang="cs-CZ" sz="900" dirty="0" err="1">
                          <a:effectLst/>
                          <a:latin typeface="Sans Serif"/>
                        </a:rPr>
                        <a:t>Serial.print</a:t>
                      </a:r>
                      <a:r>
                        <a:rPr lang="cs-CZ" sz="900" dirty="0">
                          <a:effectLst/>
                          <a:latin typeface="Sans Serif"/>
                        </a:rPr>
                        <a:t>(</a:t>
                      </a:r>
                      <a:r>
                        <a:rPr lang="cs-CZ" sz="900" dirty="0" err="1">
                          <a:effectLst/>
                          <a:latin typeface="Sans Serif"/>
                        </a:rPr>
                        <a:t>cislo</a:t>
                      </a:r>
                      <a:r>
                        <a:rPr lang="cs-CZ" sz="900" dirty="0">
                          <a:effectLst/>
                          <a:latin typeface="Sans Serif"/>
                        </a:rPr>
                        <a:t>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64178"/>
                  </a:ext>
                </a:extLst>
              </a:tr>
              <a:tr h="38204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 err="1">
                          <a:effectLst/>
                          <a:latin typeface="Sans Serif"/>
                        </a:rPr>
                        <a:t>Serial.println</a:t>
                      </a: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Podobně jako </a:t>
                      </a:r>
                      <a:r>
                        <a:rPr lang="cs-CZ" sz="900" dirty="0" err="1">
                          <a:effectLst/>
                          <a:latin typeface="Sans Serif"/>
                        </a:rPr>
                        <a:t>Serial.print</a:t>
                      </a:r>
                      <a:r>
                        <a:rPr lang="cs-CZ" sz="900" dirty="0">
                          <a:effectLst/>
                          <a:latin typeface="Sans Serif"/>
                        </a:rPr>
                        <a:t> a navíc se pošle i znak nového řádku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 err="1">
                          <a:effectLst/>
                          <a:latin typeface="Sans Serif"/>
                        </a:rPr>
                        <a:t>Serial.println</a:t>
                      </a:r>
                      <a:r>
                        <a:rPr lang="cs-CZ" sz="900" dirty="0">
                          <a:effectLst/>
                          <a:latin typeface="Sans Serif"/>
                        </a:rPr>
                        <a:t>("Ahoj"); nebo</a:t>
                      </a:r>
                      <a:br>
                        <a:rPr lang="cs-CZ" sz="900" dirty="0">
                          <a:effectLst/>
                          <a:latin typeface="Sans Serif"/>
                        </a:rPr>
                      </a:br>
                      <a:r>
                        <a:rPr lang="cs-CZ" sz="900" dirty="0" err="1">
                          <a:effectLst/>
                          <a:latin typeface="Sans Serif"/>
                        </a:rPr>
                        <a:t>Serial.println</a:t>
                      </a:r>
                      <a:r>
                        <a:rPr lang="cs-CZ" sz="900" dirty="0">
                          <a:effectLst/>
                          <a:latin typeface="Sans Serif"/>
                        </a:rPr>
                        <a:t>(</a:t>
                      </a:r>
                      <a:r>
                        <a:rPr lang="cs-CZ" sz="900" dirty="0" err="1">
                          <a:effectLst/>
                          <a:latin typeface="Sans Serif"/>
                        </a:rPr>
                        <a:t>cislo</a:t>
                      </a:r>
                      <a:r>
                        <a:rPr lang="cs-CZ" sz="900" dirty="0">
                          <a:effectLst/>
                          <a:latin typeface="Sans Serif"/>
                        </a:rPr>
                        <a:t>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822132"/>
                  </a:ext>
                </a:extLst>
              </a:tr>
              <a:tr h="161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154714"/>
                  </a:ext>
                </a:extLst>
              </a:tr>
              <a:tr h="161407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Sans Serif"/>
                        </a:rPr>
                        <a:t>Servo</a:t>
                      </a: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6A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#include &lt;Servo.h&gt; 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Přidání knihovny pro servo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#include &lt;Servo.h&gt; 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61303"/>
                  </a:ext>
                </a:extLst>
              </a:tr>
              <a:tr h="26144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Servo servo1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Vytvoření objektu z knihovny Servo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Servo servo1;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150058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servo.attach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Inicializace serva, nastavení ovládacího pinu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servo1.attach(servo_pin);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85609"/>
                  </a:ext>
                </a:extLst>
              </a:tr>
              <a:tr h="26144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servo.write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Nastavení polohy serva ve stupních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servo1.write(90); //úhel 90 stupnu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328283"/>
                  </a:ext>
                </a:extLst>
              </a:tr>
              <a:tr h="161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21009"/>
                  </a:ext>
                </a:extLst>
              </a:tr>
              <a:tr h="437173"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Sans Serif"/>
                        </a:rPr>
                        <a:t>LCD displej</a:t>
                      </a:r>
                      <a:endParaRPr lang="cs-CZ" sz="900" dirty="0">
                        <a:effectLst/>
                        <a:latin typeface="Sans Serif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#include &lt;Wire.h&gt;</a:t>
                      </a:r>
                      <a:br>
                        <a:rPr lang="cs-CZ" sz="900" dirty="0">
                          <a:effectLst/>
                          <a:latin typeface="Sans Serif"/>
                        </a:rPr>
                      </a:br>
                      <a:r>
                        <a:rPr lang="cs-CZ" sz="900" dirty="0">
                          <a:effectLst/>
                          <a:latin typeface="Sans Serif"/>
                        </a:rPr>
                        <a:t>#include &lt;LiquidCrystal_I2C.h&gt;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Sans Serif"/>
                        </a:rPr>
                        <a:t>Přidání knihovny pro I2C komunikaci a knihovny pro LCD displej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#include &lt;Wire.h&gt;</a:t>
                      </a:r>
                      <a:br>
                        <a:rPr lang="cs-CZ" sz="900">
                          <a:effectLst/>
                          <a:latin typeface="Sans Serif"/>
                        </a:rPr>
                      </a:br>
                      <a:r>
                        <a:rPr lang="cs-CZ" sz="900">
                          <a:effectLst/>
                          <a:latin typeface="Sans Serif"/>
                        </a:rPr>
                        <a:t>#include &lt;LiquidCrystal_I2C.h&gt;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902053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LiquidCrystal_I2C lcd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Vytvoření objektu z knihovny LiquidCrystal_I2C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900">
                          <a:effectLst/>
                          <a:latin typeface="Sans Serif"/>
                        </a:rPr>
                        <a:t>LiquidCrystal_I2C lcd(0x27, 16, 2);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37359"/>
                  </a:ext>
                </a:extLst>
              </a:tr>
              <a:tr h="16140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lcd.begin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Inicializace displeje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lcd.begin();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67993"/>
                  </a:ext>
                </a:extLst>
              </a:tr>
              <a:tr h="16140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lcd.clear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Vymazání displeje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lcd.clear()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17796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lcd.setCursor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Sans Serif"/>
                        </a:rPr>
                        <a:t>Nastavení pozice kurzoru (znak, řádek)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lcd.setCursor(0,1);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728616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lcd.print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Sans Serif"/>
                        </a:rPr>
                        <a:t>Vypsání textu nebo čísel na displeji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Sans Serif"/>
                        </a:rPr>
                        <a:t>lcd.print(„Ahoj!“);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90484"/>
                  </a:ext>
                </a:extLst>
              </a:tr>
            </a:tbl>
          </a:graphicData>
        </a:graphic>
      </p:graphicFrame>
      <p:pic>
        <p:nvPicPr>
          <p:cNvPr id="1026" name="obrázek 1">
            <a:extLst>
              <a:ext uri="{FF2B5EF4-FFF2-40B4-BE49-F238E27FC236}">
                <a16:creationId xmlns:a16="http://schemas.microsoft.com/office/drawing/2014/main" id="{856B0184-C665-C745-ADD2-28C829285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84" y="8197752"/>
            <a:ext cx="2926135" cy="166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CEF6E4D-2AFA-896D-C04B-4FD58FCD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" y="721042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6C9F98E-7822-6DE2-4044-D1F7E9A2C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" y="7894736"/>
            <a:ext cx="59362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Nep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jiv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pole (breadboard) 	</a:t>
            </a:r>
            <a:r>
              <a:rPr lang="cs-CZ" altLang="cs-CZ" sz="1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Polarita LED diody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03EFB-174C-7F0D-B194-06D79D02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7" y="8180287"/>
            <a:ext cx="1581148" cy="1676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0E639-CB90-4DE0-A8B5-F599E3BAB1F7}"/>
              </a:ext>
            </a:extLst>
          </p:cNvPr>
          <p:cNvSpPr txBox="1"/>
          <p:nvPr/>
        </p:nvSpPr>
        <p:spPr>
          <a:xfrm>
            <a:off x="5169696" y="8510290"/>
            <a:ext cx="1012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katoda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6E2AE-DE2B-AABE-8E37-6BC224E83819}"/>
              </a:ext>
            </a:extLst>
          </p:cNvPr>
          <p:cNvSpPr txBox="1"/>
          <p:nvPr/>
        </p:nvSpPr>
        <p:spPr>
          <a:xfrm>
            <a:off x="3960022" y="8505230"/>
            <a:ext cx="1012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anoda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405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4D9CF2-429B-BF58-63E3-399448AA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7106"/>
              </p:ext>
            </p:extLst>
          </p:nvPr>
        </p:nvGraphicFramePr>
        <p:xfrm>
          <a:off x="-2" y="-8740"/>
          <a:ext cx="2857501" cy="9914725"/>
        </p:xfrm>
        <a:graphic>
          <a:graphicData uri="http://schemas.openxmlformats.org/drawingml/2006/table">
            <a:tbl>
              <a:tblPr/>
              <a:tblGrid>
                <a:gridCol w="419796">
                  <a:extLst>
                    <a:ext uri="{9D8B030D-6E8A-4147-A177-3AD203B41FA5}">
                      <a16:colId xmlns:a16="http://schemas.microsoft.com/office/drawing/2014/main" val="2960506425"/>
                    </a:ext>
                  </a:extLst>
                </a:gridCol>
                <a:gridCol w="522427">
                  <a:extLst>
                    <a:ext uri="{9D8B030D-6E8A-4147-A177-3AD203B41FA5}">
                      <a16:colId xmlns:a16="http://schemas.microsoft.com/office/drawing/2014/main" val="1090223755"/>
                    </a:ext>
                  </a:extLst>
                </a:gridCol>
                <a:gridCol w="486526">
                  <a:extLst>
                    <a:ext uri="{9D8B030D-6E8A-4147-A177-3AD203B41FA5}">
                      <a16:colId xmlns:a16="http://schemas.microsoft.com/office/drawing/2014/main" val="12166229"/>
                    </a:ext>
                  </a:extLst>
                </a:gridCol>
                <a:gridCol w="1428752">
                  <a:extLst>
                    <a:ext uri="{9D8B030D-6E8A-4147-A177-3AD203B41FA5}">
                      <a16:colId xmlns:a16="http://schemas.microsoft.com/office/drawing/2014/main" val="1167204924"/>
                    </a:ext>
                  </a:extLst>
                </a:gridCol>
              </a:tblGrid>
              <a:tr h="182557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b="1" dirty="0">
                          <a:effectLst/>
                          <a:latin typeface="Sans Serif"/>
                        </a:rPr>
                        <a:t>Datové typy</a:t>
                      </a:r>
                      <a:endParaRPr lang="cs-CZ" sz="1000" dirty="0">
                        <a:effectLst/>
                        <a:latin typeface="Sans Serif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14665"/>
                  </a:ext>
                </a:extLst>
              </a:tr>
              <a:tr h="335619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boolean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logická hodnota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(true/false)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logická hodnota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(true/false)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8921"/>
                  </a:ext>
                </a:extLst>
              </a:tr>
              <a:tr h="335619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byte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8-bitová hodnota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(0÷255)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8-bitová hodnota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(0÷255)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36738"/>
                  </a:ext>
                </a:extLst>
              </a:tr>
              <a:tr h="248868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int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celé číslo (-32768÷32767)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celé číslo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(-32768÷32767)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29654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long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Dlouhé celé číslo (-2</a:t>
                      </a:r>
                      <a:r>
                        <a:rPr lang="cs-CZ" sz="1000" baseline="30000" dirty="0">
                          <a:effectLst/>
                          <a:latin typeface="Sans Serif"/>
                        </a:rPr>
                        <a:t>31</a:t>
                      </a:r>
                      <a:r>
                        <a:rPr lang="cs-CZ" sz="1000" dirty="0">
                          <a:effectLst/>
                          <a:latin typeface="Sans Serif"/>
                        </a:rPr>
                        <a:t> ÷ 2</a:t>
                      </a:r>
                      <a:r>
                        <a:rPr lang="cs-CZ" sz="1000" baseline="30000" dirty="0">
                          <a:effectLst/>
                          <a:latin typeface="Sans Serif"/>
                        </a:rPr>
                        <a:t>31</a:t>
                      </a:r>
                      <a:r>
                        <a:rPr lang="cs-CZ" sz="1000" dirty="0">
                          <a:effectLst/>
                          <a:latin typeface="Sans Serif"/>
                        </a:rPr>
                        <a:t>)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Dlouhé celé číslo (-231 ÷ 231 )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41457"/>
                  </a:ext>
                </a:extLst>
              </a:tr>
              <a:tr h="226891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unsigned long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Dlouhé celé číslo (0 ÷ 2</a:t>
                      </a:r>
                      <a:r>
                        <a:rPr lang="cs-CZ" sz="1000" baseline="30000" dirty="0">
                          <a:effectLst/>
                          <a:latin typeface="Sans Serif"/>
                        </a:rPr>
                        <a:t>32</a:t>
                      </a:r>
                      <a:r>
                        <a:rPr lang="cs-CZ" sz="1000" dirty="0">
                          <a:effectLst/>
                          <a:latin typeface="Sans Serif"/>
                        </a:rPr>
                        <a:t> )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Dlouhé celé číslo (0 ÷ 232 )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568016"/>
                  </a:ext>
                </a:extLst>
              </a:tr>
              <a:tr h="329366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float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reálné číslo (-3,4*10</a:t>
                      </a:r>
                      <a:r>
                        <a:rPr lang="cs-CZ" sz="1000" baseline="30000" dirty="0">
                          <a:effectLst/>
                          <a:latin typeface="Sans Serif"/>
                        </a:rPr>
                        <a:t>38</a:t>
                      </a:r>
                      <a:r>
                        <a:rPr lang="cs-CZ" sz="1000" dirty="0">
                          <a:effectLst/>
                          <a:latin typeface="Sans Serif"/>
                        </a:rPr>
                        <a:t> ÷ 3,4*10</a:t>
                      </a:r>
                      <a:r>
                        <a:rPr lang="cs-CZ" sz="1000" baseline="30000" dirty="0">
                          <a:effectLst/>
                          <a:latin typeface="Sans Serif"/>
                        </a:rPr>
                        <a:t>38</a:t>
                      </a:r>
                      <a:r>
                        <a:rPr lang="cs-CZ" sz="1000" dirty="0">
                          <a:effectLst/>
                          <a:latin typeface="Sans Serif"/>
                        </a:rPr>
                        <a:t> )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reálné číslo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(-3,4*1038 ÷ 3,4*1038 )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688816"/>
                  </a:ext>
                </a:extLst>
              </a:tr>
              <a:tr h="182557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char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znak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znak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991878"/>
                  </a:ext>
                </a:extLst>
              </a:tr>
              <a:tr h="182557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String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řetězec znaků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řetězec znaků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460078"/>
                  </a:ext>
                </a:extLst>
              </a:tr>
              <a:tr h="55006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Sans Serif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Sans Serif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319443"/>
                  </a:ext>
                </a:extLst>
              </a:tr>
              <a:tr h="182557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b="1">
                          <a:effectLst/>
                          <a:latin typeface="Sans Serif"/>
                        </a:rPr>
                        <a:t>Proměnné</a:t>
                      </a:r>
                      <a:endParaRPr lang="cs-CZ" sz="1000">
                        <a:effectLst/>
                        <a:latin typeface="Sans Serif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58388"/>
                  </a:ext>
                </a:extLst>
              </a:tr>
              <a:tr h="182557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int age = 25;</a:t>
                      </a: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78877"/>
                  </a:ext>
                </a:extLst>
              </a:tr>
              <a:tr h="182557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float temp = 36.5;</a:t>
                      </a: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76196"/>
                  </a:ext>
                </a:extLst>
              </a:tr>
              <a:tr h="182557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char znak = 'A';</a:t>
                      </a: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593192"/>
                  </a:ext>
                </a:extLst>
              </a:tr>
              <a:tr h="60108"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>
                          <a:effectLst/>
                          <a:latin typeface="Sans Serif"/>
                        </a:rPr>
                      </a:br>
                      <a:endParaRPr lang="cs-CZ" sz="100">
                        <a:effectLst/>
                        <a:latin typeface="Sans Serif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Sans Serif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573386"/>
                  </a:ext>
                </a:extLst>
              </a:tr>
              <a:tr h="182557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b="1">
                          <a:effectLst/>
                          <a:latin typeface="Sans Serif"/>
                        </a:rPr>
                        <a:t>Pole</a:t>
                      </a:r>
                      <a:endParaRPr lang="cs-CZ" sz="1000">
                        <a:effectLst/>
                        <a:latin typeface="Sans Serif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158533"/>
                  </a:ext>
                </a:extLst>
              </a:tr>
              <a:tr h="794805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int myNumbers[] = {25, 50, 75, 100};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myNumbers[0] = 12;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for (int i=0; i&lt;4; i++){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   Serial.println(myNumbers[i]);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}</a:t>
                      </a: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768642"/>
                  </a:ext>
                </a:extLst>
              </a:tr>
              <a:tr h="55006"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Sans Serif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Sans Serif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51058"/>
                  </a:ext>
                </a:extLst>
              </a:tr>
              <a:tr h="182557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b="1" dirty="0">
                          <a:effectLst/>
                          <a:latin typeface="Sans Serif"/>
                        </a:rPr>
                        <a:t>Další syntaxe</a:t>
                      </a:r>
                      <a:endParaRPr lang="cs-CZ" sz="1000" dirty="0">
                        <a:effectLst/>
                        <a:latin typeface="Sans Serif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46572"/>
                  </a:ext>
                </a:extLst>
              </a:tr>
              <a:tr h="182557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// jednořádkový komentář</a:t>
                      </a: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31445"/>
                  </a:ext>
                </a:extLst>
              </a:tr>
              <a:tr h="182557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/* víceřádkový komentář */</a:t>
                      </a: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810177"/>
                  </a:ext>
                </a:extLst>
              </a:tr>
              <a:tr h="182557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#define LED_PIN 13</a:t>
                      </a: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98461"/>
                  </a:ext>
                </a:extLst>
              </a:tr>
              <a:tr h="60108"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>
                          <a:effectLst/>
                          <a:latin typeface="Sans Serif"/>
                        </a:rPr>
                      </a:br>
                      <a:endParaRPr lang="cs-CZ" sz="100">
                        <a:effectLst/>
                        <a:latin typeface="Sans Serif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Sans Serif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57171"/>
                  </a:ext>
                </a:extLst>
              </a:tr>
              <a:tr h="182557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b="1">
                          <a:effectLst/>
                          <a:latin typeface="Sans Serif"/>
                        </a:rPr>
                        <a:t>Aritmetické operátory</a:t>
                      </a:r>
                      <a:endParaRPr lang="cs-CZ" sz="1000">
                        <a:effectLst/>
                        <a:latin typeface="Sans Serif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157413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+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součet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součet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354620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-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rozdíl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rozdíl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350303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*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součin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součin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30532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/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podíl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podíl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366812"/>
                  </a:ext>
                </a:extLst>
              </a:tr>
              <a:tr h="1914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%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modulo - zbytek po dělení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modulo - zbytek po dělení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413118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=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přiřazení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přiřazení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649746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++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inkrementace (zvýšení o jedničku)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inkrementace 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959712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--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dekrementace (snížení o jedničku)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dekrementace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44942"/>
                  </a:ext>
                </a:extLst>
              </a:tr>
              <a:tr h="22381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+=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součet a přiřazení (a+=b je jako a = </a:t>
                      </a:r>
                      <a:r>
                        <a:rPr lang="cs-CZ" sz="1000" dirty="0" err="1">
                          <a:effectLst/>
                          <a:latin typeface="Sans Serif"/>
                        </a:rPr>
                        <a:t>a+b</a:t>
                      </a:r>
                      <a:r>
                        <a:rPr lang="cs-CZ" sz="1000" dirty="0">
                          <a:effectLst/>
                          <a:latin typeface="Sans Serif"/>
                        </a:rPr>
                        <a:t>)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součet a přiřazení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(a+=b je jako a = a+b)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460338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-=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1000" dirty="0">
                          <a:effectLst/>
                          <a:latin typeface="Sans Serif"/>
                        </a:rPr>
                        <a:t>rozdíl a přiřazení (a-=b je jako a = a-b)</a:t>
                      </a:r>
                      <a:endParaRPr lang="cs-CZ" sz="1000" dirty="0">
                        <a:effectLst/>
                        <a:latin typeface="Sans Serif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rozdíl a přiřazení</a:t>
                      </a:r>
                      <a:br>
                        <a:rPr lang="pl-PL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(a-=b je jako a = a-b)</a:t>
                      </a:r>
                      <a:endParaRPr lang="pl-PL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36078"/>
                  </a:ext>
                </a:extLst>
              </a:tr>
              <a:tr h="18372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*=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součin a přiřazení (a*=b je jako a = a*b)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součin a přiřazení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(a*=b je jako a = a*b)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40659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/=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1000" dirty="0">
                          <a:effectLst/>
                          <a:latin typeface="Sans Serif"/>
                        </a:rPr>
                        <a:t>rozdíl a přiřazení (a-=b je jako a = a-b)</a:t>
                      </a:r>
                      <a:endParaRPr lang="cs-CZ" sz="1000" dirty="0">
                        <a:effectLst/>
                        <a:latin typeface="Sans Serif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rozdíl a přiřazení</a:t>
                      </a:r>
                      <a:br>
                        <a:rPr lang="pl-PL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(a-=b je jako a = a-b)</a:t>
                      </a:r>
                      <a:endParaRPr lang="pl-PL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750807"/>
                  </a:ext>
                </a:extLst>
              </a:tr>
              <a:tr h="60108">
                <a:tc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>
                          <a:effectLst/>
                          <a:latin typeface="Sans Serif"/>
                        </a:rPr>
                      </a:br>
                      <a:endParaRPr lang="cs-CZ" sz="100">
                        <a:effectLst/>
                        <a:latin typeface="Sans Serif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Sans Serif"/>
                        </a:rPr>
                      </a:br>
                      <a:endParaRPr lang="cs-CZ" sz="100" dirty="0">
                        <a:effectLst/>
                        <a:latin typeface="Sans Serif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045500"/>
                  </a:ext>
                </a:extLst>
              </a:tr>
              <a:tr h="182557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b="1" dirty="0">
                          <a:effectLst/>
                          <a:latin typeface="Sans Serif"/>
                        </a:rPr>
                        <a:t>Porovnání</a:t>
                      </a:r>
                      <a:endParaRPr lang="cs-CZ" sz="1000" dirty="0">
                        <a:effectLst/>
                        <a:latin typeface="Sans Serif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91680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&gt;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větší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větší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0280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&lt;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menší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menší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10182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&gt;=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větší nebo rovno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větší nebo rovno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901902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&lt;=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menší nebo rovno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menší nebo rovno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69517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==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rovná se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rovná se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7274"/>
                  </a:ext>
                </a:extLst>
              </a:tr>
              <a:tr h="60108">
                <a:tc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>
                          <a:effectLst/>
                          <a:latin typeface="Sans Serif"/>
                        </a:rPr>
                      </a:br>
                      <a:endParaRPr lang="cs-CZ" sz="100">
                        <a:effectLst/>
                        <a:latin typeface="Sans Serif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Sans Serif"/>
                        </a:rPr>
                      </a:br>
                      <a:endParaRPr lang="cs-CZ" sz="100" dirty="0">
                        <a:effectLst/>
                        <a:latin typeface="Sans Serif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13714"/>
                  </a:ext>
                </a:extLst>
              </a:tr>
              <a:tr h="182557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b="1">
                          <a:effectLst/>
                          <a:latin typeface="Sans Serif"/>
                        </a:rPr>
                        <a:t>Logické operátory</a:t>
                      </a:r>
                      <a:endParaRPr lang="cs-CZ" sz="1000">
                        <a:effectLst/>
                        <a:latin typeface="Sans Serif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60062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&amp;&amp;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a (AND)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a (AND)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88539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||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nebo (OR)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nebo (OR)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58717"/>
                  </a:ext>
                </a:extLst>
              </a:tr>
              <a:tr h="60108">
                <a:tc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>
                          <a:effectLst/>
                          <a:latin typeface="Sans Serif"/>
                        </a:rPr>
                      </a:br>
                      <a:endParaRPr lang="cs-CZ" sz="100">
                        <a:effectLst/>
                        <a:latin typeface="Sans Serif"/>
                      </a:endParaRPr>
                    </a:p>
                  </a:txBody>
                  <a:tcPr marL="29369" marR="29369" marT="14684" marB="1468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Sans Serif"/>
                        </a:rPr>
                      </a:br>
                      <a:endParaRPr lang="cs-CZ" sz="100" dirty="0">
                        <a:effectLst/>
                        <a:latin typeface="Sans Serif"/>
                      </a:endParaRPr>
                    </a:p>
                  </a:txBody>
                  <a:tcPr marL="29369" marR="29369" marT="14684" marB="1468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Calibri" panose="020F0502020204030204" pitchFamily="34" charset="0"/>
                        </a:rPr>
                      </a:b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289359"/>
                  </a:ext>
                </a:extLst>
              </a:tr>
              <a:tr h="182557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b="1">
                          <a:effectLst/>
                          <a:latin typeface="Sans Serif"/>
                        </a:rPr>
                        <a:t>Netisknutelné znaky</a:t>
                      </a:r>
                      <a:endParaRPr lang="cs-CZ" sz="1000">
                        <a:effectLst/>
                        <a:latin typeface="Sans Serif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42168"/>
                  </a:ext>
                </a:extLst>
              </a:tr>
              <a:tr h="18255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\n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nový řádek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nový řádek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527630"/>
                  </a:ext>
                </a:extLst>
              </a:tr>
              <a:tr h="1914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\r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návrat na začátek řádku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návrat na začátek řádku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859156"/>
                  </a:ext>
                </a:extLst>
              </a:tr>
              <a:tr h="19140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>
                          <a:effectLst/>
                          <a:latin typeface="Sans Serif"/>
                        </a:rPr>
                        <a:t>\t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odsazení (tabulátor)</a:t>
                      </a: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odsazení (tabulátor)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2442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17DB30-91DD-BC6C-7275-40F2C518B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7536"/>
              </p:ext>
            </p:extLst>
          </p:nvPr>
        </p:nvGraphicFramePr>
        <p:xfrm>
          <a:off x="3000374" y="165126"/>
          <a:ext cx="3857626" cy="9745148"/>
        </p:xfrm>
        <a:graphic>
          <a:graphicData uri="http://schemas.openxmlformats.org/drawingml/2006/table">
            <a:tbl>
              <a:tblPr/>
              <a:tblGrid>
                <a:gridCol w="561976">
                  <a:extLst>
                    <a:ext uri="{9D8B030D-6E8A-4147-A177-3AD203B41FA5}">
                      <a16:colId xmlns:a16="http://schemas.microsoft.com/office/drawing/2014/main" val="1418525097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3696266511"/>
                    </a:ext>
                  </a:extLst>
                </a:gridCol>
              </a:tblGrid>
              <a:tr h="2069117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// definice proměnných, </a:t>
                      </a:r>
                      <a:r>
                        <a:rPr lang="cs-CZ" sz="1000" kern="1200" dirty="0" err="1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include</a:t>
                      </a: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 knihoven</a:t>
                      </a:r>
                    </a:p>
                    <a:p>
                      <a:pPr algn="l">
                        <a:buNone/>
                      </a:pPr>
                      <a:endParaRPr lang="cs-CZ" sz="1000" kern="1200" dirty="0">
                        <a:solidFill>
                          <a:schemeClr val="tx1"/>
                        </a:solidFill>
                        <a:effectLst/>
                        <a:latin typeface="Sans Serif"/>
                        <a:ea typeface="+mn-ea"/>
                        <a:cs typeface="+mn-cs"/>
                      </a:endParaRPr>
                    </a:p>
                    <a:p>
                      <a:pPr algn="l">
                        <a:buNone/>
                      </a:pPr>
                      <a:r>
                        <a:rPr lang="cs-CZ" sz="1000" kern="1200" dirty="0" err="1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void</a:t>
                      </a: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000" b="1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setup</a:t>
                      </a: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algn="l">
                        <a:buNone/>
                      </a:pP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   // kód ve funkci setup() se spustí jen jednou, po resetu </a:t>
                      </a:r>
                    </a:p>
                    <a:p>
                      <a:pPr algn="l">
                        <a:buNone/>
                      </a:pP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algn="l">
                        <a:buNone/>
                      </a:pPr>
                      <a:endParaRPr lang="cs-CZ" sz="1000" kern="1200" dirty="0">
                        <a:solidFill>
                          <a:schemeClr val="tx1"/>
                        </a:solidFill>
                        <a:effectLst/>
                        <a:latin typeface="Sans Serif"/>
                        <a:ea typeface="+mn-ea"/>
                        <a:cs typeface="+mn-cs"/>
                      </a:endParaRPr>
                    </a:p>
                    <a:p>
                      <a:pPr algn="l">
                        <a:buNone/>
                      </a:pPr>
                      <a:r>
                        <a:rPr lang="cs-CZ" sz="1000" kern="1200" dirty="0" err="1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void</a:t>
                      </a: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 </a:t>
                      </a:r>
                      <a:r>
                        <a:rPr lang="cs-CZ" sz="1000" b="1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loop</a:t>
                      </a: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algn="l">
                        <a:buNone/>
                      </a:pP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algn="l">
                        <a:buNone/>
                      </a:pP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   // kód ve funkci  </a:t>
                      </a:r>
                      <a:r>
                        <a:rPr lang="cs-CZ" sz="1000" kern="1200" dirty="0" err="1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loop</a:t>
                      </a: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() běží v nekonečné smyčce</a:t>
                      </a:r>
                    </a:p>
                    <a:p>
                      <a:pPr algn="l">
                        <a:buNone/>
                      </a:pP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27964" marR="27964" marT="13982" marB="13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14173"/>
                  </a:ext>
                </a:extLst>
              </a:tr>
              <a:tr h="18023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b="1" dirty="0">
                          <a:effectLst/>
                          <a:latin typeface="Sans Serif"/>
                        </a:rPr>
                        <a:t>Řídící struktury (podmínky, cykly)</a:t>
                      </a:r>
                      <a:endParaRPr lang="cs-CZ" sz="1000" dirty="0">
                        <a:effectLst/>
                        <a:latin typeface="Sans Serif"/>
                      </a:endParaRPr>
                    </a:p>
                  </a:txBody>
                  <a:tcPr marL="27964" marR="27964" marT="13982" marB="13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4899"/>
                  </a:ext>
                </a:extLst>
              </a:tr>
              <a:tr h="941665"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cs-CZ" sz="1000" b="1" kern="1200" dirty="0" err="1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if</a:t>
                      </a:r>
                      <a:endParaRPr lang="cs-CZ" sz="1000" b="1" kern="1200" dirty="0">
                        <a:solidFill>
                          <a:schemeClr val="tx1"/>
                        </a:solidFill>
                        <a:effectLst/>
                        <a:latin typeface="Sans Serif"/>
                        <a:ea typeface="+mn-ea"/>
                        <a:cs typeface="+mn-cs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buNone/>
                      </a:pP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// Neúplná podmínka</a:t>
                      </a:r>
                    </a:p>
                    <a:p>
                      <a:pPr marL="0" algn="l" defTabSz="685800" rtl="0" eaLnBrk="1" latinLnBrk="0" hangingPunct="1">
                        <a:buNone/>
                      </a:pPr>
                      <a:b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</a:b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if (a == b)</a:t>
                      </a:r>
                      <a:b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</a:b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{</a:t>
                      </a:r>
                      <a:b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</a:b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   Serial.println("Obě čísla jsou stejná");</a:t>
                      </a:r>
                      <a:b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</a:b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04839"/>
                  </a:ext>
                </a:extLst>
              </a:tr>
              <a:tr h="155081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b="1" dirty="0">
                          <a:effectLst/>
                          <a:latin typeface="Sans Serif"/>
                        </a:rPr>
                        <a:t>if-else</a:t>
                      </a:r>
                      <a:endParaRPr lang="cs-CZ" sz="1000" dirty="0">
                        <a:effectLst/>
                        <a:latin typeface="Sans Serif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// Úplná podmínka</a:t>
                      </a:r>
                    </a:p>
                    <a:p>
                      <a:pPr algn="l">
                        <a:buNone/>
                      </a:pP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if (a == b)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{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   Serial.println("Obě čísla jsou stejná");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}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else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{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Serial.println("Čísla se navzájem liší.");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}</a:t>
                      </a: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819881"/>
                  </a:ext>
                </a:extLst>
              </a:tr>
              <a:tr h="9442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b="1">
                          <a:effectLst/>
                          <a:latin typeface="Sans Serif"/>
                        </a:rPr>
                        <a:t>for</a:t>
                      </a:r>
                      <a:endParaRPr lang="cs-CZ" sz="1000">
                        <a:effectLst/>
                        <a:latin typeface="Sans Serif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// Cyklus se známým počtem opakovaní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endParaRPr lang="cs-CZ" sz="1000" dirty="0">
                        <a:effectLst/>
                        <a:latin typeface="Sans Serif"/>
                      </a:endParaRPr>
                    </a:p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for (int i = 0; i &lt; 10; i++)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{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   Serial.println(i);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}</a:t>
                      </a: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967719"/>
                  </a:ext>
                </a:extLst>
              </a:tr>
              <a:tr h="124623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b="1" dirty="0">
                          <a:effectLst/>
                          <a:latin typeface="Sans Serif"/>
                        </a:rPr>
                        <a:t>while</a:t>
                      </a:r>
                      <a:endParaRPr lang="cs-CZ" sz="1000" dirty="0">
                        <a:effectLst/>
                        <a:latin typeface="Sans Serif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// Cyklus s neznámym počtem opakovaní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endParaRPr lang="cs-CZ" sz="1000" dirty="0">
                        <a:effectLst/>
                        <a:latin typeface="Sans Serif"/>
                      </a:endParaRPr>
                    </a:p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int i = 0;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while (i &lt; 10)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{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   Serial.println(i);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   i++;</a:t>
                      </a:r>
                      <a:br>
                        <a:rPr lang="cs-CZ" sz="1000" dirty="0">
                          <a:effectLst/>
                          <a:latin typeface="Sans Serif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}</a:t>
                      </a: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590345"/>
                  </a:ext>
                </a:extLst>
              </a:tr>
              <a:tr h="185538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b="1" dirty="0">
                          <a:effectLst/>
                          <a:latin typeface="Sans Serif"/>
                        </a:rPr>
                        <a:t>switch</a:t>
                      </a:r>
                      <a:endParaRPr lang="cs-CZ" sz="1000" dirty="0">
                        <a:effectLst/>
                        <a:latin typeface="Sans Serif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// Přepínač podle hodnoty proměnné</a:t>
                      </a:r>
                      <a:b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</a:br>
                      <a:endParaRPr lang="cs-CZ" sz="1000" kern="1200" dirty="0">
                        <a:solidFill>
                          <a:schemeClr val="tx1"/>
                        </a:solidFill>
                        <a:effectLst/>
                        <a:latin typeface="Sans Serif"/>
                        <a:ea typeface="+mn-ea"/>
                        <a:cs typeface="+mn-cs"/>
                      </a:endParaRPr>
                    </a:p>
                    <a:p>
                      <a:pPr fontAlgn="t"/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switch (klavesa)</a:t>
                      </a:r>
                      <a:b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</a:b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{</a:t>
                      </a:r>
                      <a:b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 </a:t>
                      </a: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case 1: Serial.println(„Klávesa jedna.");</a:t>
                      </a:r>
                      <a:b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 </a:t>
                      </a: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break;</a:t>
                      </a:r>
                      <a:b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 </a:t>
                      </a: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case 2: Serial.println(„Klávesa dvě.");</a:t>
                      </a:r>
                      <a:b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 </a:t>
                      </a: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break;</a:t>
                      </a:r>
                      <a:b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 </a:t>
                      </a: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case 8: Serial.println(„Klávesa tři.");</a:t>
                      </a:r>
                      <a:b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 </a:t>
                      </a: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break;</a:t>
                      </a:r>
                      <a:b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</a:br>
                      <a:r>
                        <a:rPr lang="cs-CZ" sz="1000" dirty="0">
                          <a:effectLst/>
                          <a:latin typeface="Sans Serif"/>
                        </a:rPr>
                        <a:t> </a:t>
                      </a: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default: Serial.println("Neplatné číslo.");</a:t>
                      </a:r>
                      <a:b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</a:br>
                      <a:r>
                        <a:rPr lang="cs-CZ" sz="1000" kern="1200" dirty="0">
                          <a:solidFill>
                            <a:schemeClr val="tx1"/>
                          </a:solidFill>
                          <a:effectLst/>
                          <a:latin typeface="Sans Serif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684420"/>
                  </a:ext>
                </a:extLst>
              </a:tr>
              <a:tr h="59577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b="1">
                          <a:effectLst/>
                          <a:latin typeface="Sans Serif"/>
                        </a:rPr>
                        <a:t>break</a:t>
                      </a:r>
                      <a:endParaRPr lang="cs-CZ" sz="1000">
                        <a:effectLst/>
                        <a:latin typeface="Sans Serif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V těle cyklu for a while umožňuje přeskočit zbytek cyklu a celý cyklus ukončit. Program pak pokračuje dalšími příkazy za ukončeným cyklem.</a:t>
                      </a: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04517"/>
                  </a:ext>
                </a:extLst>
              </a:tr>
              <a:tr h="35740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b="1">
                          <a:effectLst/>
                          <a:latin typeface="Sans Serif"/>
                        </a:rPr>
                        <a:t>continue</a:t>
                      </a:r>
                      <a:endParaRPr lang="cs-CZ" sz="1000">
                        <a:effectLst/>
                        <a:latin typeface="Sans Serif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dirty="0">
                          <a:effectLst/>
                          <a:latin typeface="Sans Serif"/>
                        </a:rPr>
                        <a:t>V těle cyklu umožňuje přeskočit zbytek těla cyklu a pokračovat od začátku cyklu</a:t>
                      </a: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8709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962396-1941-74C2-73F6-A05AE8A52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25841"/>
              </p:ext>
            </p:extLst>
          </p:nvPr>
        </p:nvGraphicFramePr>
        <p:xfrm>
          <a:off x="3000375" y="0"/>
          <a:ext cx="3857626" cy="180364"/>
        </p:xfrm>
        <a:graphic>
          <a:graphicData uri="http://schemas.openxmlformats.org/drawingml/2006/table">
            <a:tbl>
              <a:tblPr/>
              <a:tblGrid>
                <a:gridCol w="3857626">
                  <a:extLst>
                    <a:ext uri="{9D8B030D-6E8A-4147-A177-3AD203B41FA5}">
                      <a16:colId xmlns:a16="http://schemas.microsoft.com/office/drawing/2014/main" val="3669272417"/>
                    </a:ext>
                  </a:extLst>
                </a:gridCol>
              </a:tblGrid>
              <a:tr h="15196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1000" b="1" dirty="0">
                          <a:effectLst/>
                          <a:latin typeface="Consolas" panose="020B0609020204030204" pitchFamily="49" charset="0"/>
                        </a:rPr>
                        <a:t>Struktura </a:t>
                      </a:r>
                      <a:r>
                        <a:rPr lang="cs-CZ" sz="1000" b="1" dirty="0" err="1">
                          <a:effectLst/>
                          <a:latin typeface="Consolas" panose="020B0609020204030204" pitchFamily="49" charset="0"/>
                        </a:rPr>
                        <a:t>Arduino</a:t>
                      </a:r>
                      <a:r>
                        <a:rPr lang="cs-CZ" sz="1000" b="1" dirty="0">
                          <a:effectLst/>
                          <a:latin typeface="Consolas" panose="020B0609020204030204" pitchFamily="49" charset="0"/>
                        </a:rPr>
                        <a:t> programu</a:t>
                      </a:r>
                    </a:p>
                  </a:txBody>
                  <a:tcPr marL="27964" marR="27964" marT="13982" marB="13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95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1028</Words>
  <Application>Microsoft Office PowerPoint</Application>
  <PresentationFormat>A4 Paper (210x297 mm)</PresentationFormat>
  <Paragraphs>200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Consolas</vt:lpstr>
      <vt:lpstr>Sans Serif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chovanec.tom@gmail.com</dc:creator>
  <cp:lastModifiedBy>chovanec.tom@gmail.com</cp:lastModifiedBy>
  <cp:revision>20</cp:revision>
  <cp:lastPrinted>2025-09-03T19:18:39Z</cp:lastPrinted>
  <dcterms:created xsi:type="dcterms:W3CDTF">2025-08-14T09:23:07Z</dcterms:created>
  <dcterms:modified xsi:type="dcterms:W3CDTF">2025-09-03T19:19:54Z</dcterms:modified>
</cp:coreProperties>
</file>