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41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640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359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46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5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97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4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71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0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502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6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F63FE-3EDA-BA40-C279-B05DB07D8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826"/>
              </p:ext>
            </p:extLst>
          </p:nvPr>
        </p:nvGraphicFramePr>
        <p:xfrm>
          <a:off x="0" y="731"/>
          <a:ext cx="6858000" cy="7810514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3270614495"/>
                    </a:ext>
                  </a:extLst>
                </a:gridCol>
                <a:gridCol w="1969968">
                  <a:extLst>
                    <a:ext uri="{9D8B030D-6E8A-4147-A177-3AD203B41FA5}">
                      <a16:colId xmlns:a16="http://schemas.microsoft.com/office/drawing/2014/main" val="898663523"/>
                    </a:ext>
                  </a:extLst>
                </a:gridCol>
                <a:gridCol w="2319034">
                  <a:extLst>
                    <a:ext uri="{9D8B030D-6E8A-4147-A177-3AD203B41FA5}">
                      <a16:colId xmlns:a16="http://schemas.microsoft.com/office/drawing/2014/main" val="2547400501"/>
                    </a:ext>
                  </a:extLst>
                </a:gridCol>
                <a:gridCol w="2378498">
                  <a:extLst>
                    <a:ext uri="{9D8B030D-6E8A-4147-A177-3AD203B41FA5}">
                      <a16:colId xmlns:a16="http://schemas.microsoft.com/office/drawing/2014/main" val="2519823380"/>
                    </a:ext>
                  </a:extLst>
                </a:gridCol>
              </a:tblGrid>
              <a:tr h="299616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9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Funkce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alibri" panose="020F0502020204030204" pitchFamily="34" charset="0"/>
                        </a:rPr>
                        <a:t>Popis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Příklad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13914"/>
                  </a:ext>
                </a:extLst>
              </a:tr>
              <a:tr h="299616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Digital I/O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Nastavení pinu jako INPUT, OUTPUT nebo INPUT_PULLUP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pinMode(button_pin, INPUT);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65901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  <a:latin typeface="Consolas" panose="020B0609020204030204" pitchFamily="49" charset="0"/>
                        </a:rPr>
                        <a:t>Zápis 1 (HIGH) nebo 0 (LOW) na pin</a:t>
                      </a: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digitalWrite(led_pin, HIGH);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93048"/>
                  </a:ext>
                </a:extLst>
              </a:tr>
              <a:tr h="31583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digitalRead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Čtení stavu digitálního pinu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stav=digitalRead(button_pin);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4843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887"/>
                  </a:ext>
                </a:extLst>
              </a:tr>
              <a:tr h="299616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Analog I/O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analogWrite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Nastavení PWM signálu na pinu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analogWrite (PWMpin, hod);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0 ≤ hod ≤ 255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67905"/>
                  </a:ext>
                </a:extLst>
              </a:tr>
              <a:tr h="3820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analogRead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Čtení stavu analogového pinu (ADC)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Vrací hodnotu 0-1023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stav=analogRead(A0);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30778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0927"/>
                  </a:ext>
                </a:extLst>
              </a:tr>
              <a:tr h="299616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Čas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millis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 dirty="0">
                          <a:effectLst/>
                          <a:latin typeface="Consolas" panose="020B0609020204030204" pitchFamily="49" charset="0"/>
                        </a:rPr>
                        <a:t>Počet milisekund od startu programu (přeteče po 50 dnech)</a:t>
                      </a:r>
                      <a:endParaRPr lang="pl-PL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cas=millis();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98374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micros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Počet mikrosekund od startu programu (přeteče po 70min)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cas=micros();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07880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Pozastavení na daný počet milisekund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delay(1000);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85637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delayMicroseconds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Pozastavení na daný počet mikrosekund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delayMicroseconds(500);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82011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pulseIn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Měření délky pulzu na pinu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duration = pulseIn(pin, HIGH);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7716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87203"/>
                  </a:ext>
                </a:extLst>
              </a:tr>
              <a:tr h="299616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Sériová linka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Serial.begin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900">
                          <a:effectLst/>
                          <a:latin typeface="Consolas" panose="020B0609020204030204" pitchFamily="49" charset="0"/>
                        </a:rPr>
                        <a:t>Inicializace a nastavení rychlosti sériového portu</a:t>
                      </a:r>
                      <a:endParaRPr lang="pt-BR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Serial.begin(9600);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73623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Serial.available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Vrátí počet přijatých bajtů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pocet=Serial.available();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7104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Odeslání textu nebo dat přes sériovou linku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Serial.print("Ahoj"); nebo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Serial.print(cislo);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64178"/>
                  </a:ext>
                </a:extLst>
              </a:tr>
              <a:tr h="3820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Podobně jako Serial.print a navíc se pošle i znak nového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Serial.println("Ahoj"); nebo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Serial.println(cislo);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2213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54714"/>
                  </a:ext>
                </a:extLst>
              </a:tr>
              <a:tr h="161407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Servo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&lt;Servo.h&gt;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Přidání knihovny pro servo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&lt;Servo.h&gt;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61303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 servo1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Vytvoření objektu z knihovny Servo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 servo1;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50058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servo.attach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Inicializace serva, nastavení ovládacího pinu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servo1.attach(servo_pin);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85609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servo.write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Nastavení polohy serva ve stupních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servo1.write(90); //úhel 90 stupnu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28283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21009"/>
                  </a:ext>
                </a:extLst>
              </a:tr>
              <a:tr h="437173"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LCD displej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#include &lt;Wire.h&gt;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#include &lt;LiquidCrystal_I2C.h&gt;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Přidání knihovny pro I2C komunikaci a knihovny pro LCD displej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&lt;Wire.h&gt;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&lt;LiquidCrystal_I2C.h&gt;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2053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LiquidCrystal_I2C lcd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Vytvoření objektu z knihovny LiquidCrystal_I2C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900">
                          <a:effectLst/>
                          <a:latin typeface="Consolas" panose="020B0609020204030204" pitchFamily="49" charset="0"/>
                        </a:rPr>
                        <a:t>LiquidCrystal_I2C lcd(0x27, 16, 2);</a:t>
                      </a:r>
                      <a:endParaRPr lang="pt-BR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37359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lcd.begin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Inicializace displeje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lcd.begin();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67993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lcd.clear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Vymazání displeje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lcd.clear()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7796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lcd.setCursor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Nastavení pozice kurzoru (znak, řádek)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lcd.setCursor(0,1);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28616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lcd.print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Vypsání textu nebo čísel na displeji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lcd.print(„Ahoj!“);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0484"/>
                  </a:ext>
                </a:extLst>
              </a:tr>
            </a:tbl>
          </a:graphicData>
        </a:graphic>
      </p:graphicFrame>
      <p:pic>
        <p:nvPicPr>
          <p:cNvPr id="1026" name="obrázek 1">
            <a:extLst>
              <a:ext uri="{FF2B5EF4-FFF2-40B4-BE49-F238E27FC236}">
                <a16:creationId xmlns:a16="http://schemas.microsoft.com/office/drawing/2014/main" id="{856B0184-C665-C745-ADD2-28C82928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" y="8180287"/>
            <a:ext cx="2926135" cy="16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obrázek 2">
            <a:extLst>
              <a:ext uri="{FF2B5EF4-FFF2-40B4-BE49-F238E27FC236}">
                <a16:creationId xmlns:a16="http://schemas.microsoft.com/office/drawing/2014/main" id="{27FAB85B-F5C0-4231-BA5A-A36E382B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83" y="8285996"/>
            <a:ext cx="1395365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CEF6E4D-2AFA-896D-C04B-4FD58FC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721042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6C9F98E-7822-6DE2-4044-D1F7E9A2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7894736"/>
            <a:ext cx="5936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Nep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jiv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pole (breadboard) 	</a:t>
            </a:r>
            <a:r>
              <a:rPr lang="cs-CZ" altLang="cs-CZ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Polarita LED diody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D9CF2-429B-BF58-63E3-399448AA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04981"/>
              </p:ext>
            </p:extLst>
          </p:nvPr>
        </p:nvGraphicFramePr>
        <p:xfrm>
          <a:off x="0" y="-8740"/>
          <a:ext cx="2869410" cy="9914740"/>
        </p:xfrm>
        <a:graphic>
          <a:graphicData uri="http://schemas.openxmlformats.org/drawingml/2006/table">
            <a:tbl>
              <a:tblPr/>
              <a:tblGrid>
                <a:gridCol w="421545">
                  <a:extLst>
                    <a:ext uri="{9D8B030D-6E8A-4147-A177-3AD203B41FA5}">
                      <a16:colId xmlns:a16="http://schemas.microsoft.com/office/drawing/2014/main" val="2960506425"/>
                    </a:ext>
                  </a:extLst>
                </a:gridCol>
                <a:gridCol w="541939">
                  <a:extLst>
                    <a:ext uri="{9D8B030D-6E8A-4147-A177-3AD203B41FA5}">
                      <a16:colId xmlns:a16="http://schemas.microsoft.com/office/drawing/2014/main" val="1090223755"/>
                    </a:ext>
                  </a:extLst>
                </a:gridCol>
                <a:gridCol w="471221">
                  <a:extLst>
                    <a:ext uri="{9D8B030D-6E8A-4147-A177-3AD203B41FA5}">
                      <a16:colId xmlns:a16="http://schemas.microsoft.com/office/drawing/2014/main" val="12166229"/>
                    </a:ext>
                  </a:extLst>
                </a:gridCol>
                <a:gridCol w="1434705">
                  <a:extLst>
                    <a:ext uri="{9D8B030D-6E8A-4147-A177-3AD203B41FA5}">
                      <a16:colId xmlns:a16="http://schemas.microsoft.com/office/drawing/2014/main" val="1167204924"/>
                    </a:ext>
                  </a:extLst>
                </a:gridCol>
              </a:tblGrid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Datové typy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14665"/>
                  </a:ext>
                </a:extLst>
              </a:tr>
              <a:tr h="263942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logická hodnota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(true/false)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logická hodnota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(true/false)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8921"/>
                  </a:ext>
                </a:extLst>
              </a:tr>
              <a:tr h="263942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8-bitová hodnota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(0÷255)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8-bitová hodnota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(0÷255)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36738"/>
                  </a:ext>
                </a:extLst>
              </a:tr>
              <a:tr h="263942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celé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(-32768÷32767)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celé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(-32768÷32767)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9654"/>
                  </a:ext>
                </a:extLst>
              </a:tr>
              <a:tr h="2406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(-231 ÷ 231 )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(-231 ÷ 231 )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1457"/>
                  </a:ext>
                </a:extLst>
              </a:tr>
              <a:tr h="2406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unsigned long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(0 ÷ 232 )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(0 ÷ 232 )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68016"/>
                  </a:ext>
                </a:extLst>
              </a:tr>
              <a:tr h="349315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reálné číslo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(-3,4*1038 ÷ 3,4*1038 )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reálné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(-3,4*1038 ÷ 3,4*1038 )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88816"/>
                  </a:ext>
                </a:extLst>
              </a:tr>
              <a:tr h="1447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znak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znak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91878"/>
                  </a:ext>
                </a:extLst>
              </a:tr>
              <a:tr h="1447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řetězec znaků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řetězec znaků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600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319443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Proměnné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8388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int age = 25;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78877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float temp = 36.5;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6196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char znak = 'A';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9319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73386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Pole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58533"/>
                  </a:ext>
                </a:extLst>
              </a:tr>
              <a:tr h="621570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int myNumbers[] = {25, 50, 75, 100};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myNumbers[0] = 12;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for (int i=0;i&lt;4;i++){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Serial.println(myNumbers[i]);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6864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51058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Další syntaxe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46572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// jednořádkový komentář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31445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/* víceřádkový komentář */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10177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#define LED_PIN 13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98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7171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Aritmetické operátory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57413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součet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54620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rozdíl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rozdíl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50303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053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6812"/>
                  </a:ext>
                </a:extLst>
              </a:tr>
              <a:tr h="2029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%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modulo - zbytek po dělení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modulo - zbytek po dělení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13118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přiřazení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přiřazení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49746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inkrementace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inkrementace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5971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dekrementace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dekrementace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4942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(a+=b je jako a = a+b)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(a+=b je jako a = a+b)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60338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36078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*=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(a*=b je jako a = a*b)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(a*=b je jako a = a*b)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40659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750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045500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Porovnání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1680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větší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větší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0280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1018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větší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větší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90190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69517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rovná se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rovná se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3714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Logické operátory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6006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 (AND)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 (AND)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88539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nebo (OR)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nebo (OR)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289359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Netisknutelné znaky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42168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nový řádek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nový řádek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7630"/>
                  </a:ext>
                </a:extLst>
              </a:tr>
              <a:tr h="2029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\r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návrat na začátek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návrat na začátek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859156"/>
                  </a:ext>
                </a:extLst>
              </a:tr>
              <a:tr h="2029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\t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odsazení (tabulátor)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odsazení (tabulátor)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442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7DB30-91DD-BC6C-7275-40F2C518B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40694"/>
              </p:ext>
            </p:extLst>
          </p:nvPr>
        </p:nvGraphicFramePr>
        <p:xfrm>
          <a:off x="3048000" y="165126"/>
          <a:ext cx="3810000" cy="9754802"/>
        </p:xfrm>
        <a:graphic>
          <a:graphicData uri="http://schemas.openxmlformats.org/drawingml/2006/table">
            <a:tbl>
              <a:tblPr/>
              <a:tblGrid>
                <a:gridCol w="798366">
                  <a:extLst>
                    <a:ext uri="{9D8B030D-6E8A-4147-A177-3AD203B41FA5}">
                      <a16:colId xmlns:a16="http://schemas.microsoft.com/office/drawing/2014/main" val="1418525097"/>
                    </a:ext>
                  </a:extLst>
                </a:gridCol>
                <a:gridCol w="3011634">
                  <a:extLst>
                    <a:ext uri="{9D8B030D-6E8A-4147-A177-3AD203B41FA5}">
                      <a16:colId xmlns:a16="http://schemas.microsoft.com/office/drawing/2014/main" val="3696266511"/>
                    </a:ext>
                  </a:extLst>
                </a:gridCol>
              </a:tblGrid>
              <a:tr h="2193374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int led_pin = 13; // definice proměnné s číslem pinu </a:t>
                      </a:r>
                    </a:p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// funkce setup() se spustí pouze jednou, po připojení napájení nebo resetu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void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setup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()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{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pinMode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(led_pin, OUTPUT); // nastaví pin s LEDkou jako výstup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} </a:t>
                      </a:r>
                    </a:p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// funkce loop() se bude volat stále dokola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void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loop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()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{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digitalWrite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(led_pin,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); // nastav na pinu s LEDkou HIGH -&gt; 5V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(1000); // počkej 1000ms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digitalWrite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(led_pin,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); // nastav na pinu s LEDkou LOW -&gt; 0V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(1000); // počkej 1000ms </a:t>
                      </a:r>
                    </a:p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14173"/>
                  </a:ext>
                </a:extLst>
              </a:tr>
              <a:tr h="162958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Řídící struktury (podmínky, cykly)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4899"/>
                  </a:ext>
                </a:extLst>
              </a:tr>
              <a:tr h="9751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Neúplná podmínka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 (podmínka)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if(a==b)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Serial.println("Obě čísla jsou stejná");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04839"/>
                  </a:ext>
                </a:extLst>
              </a:tr>
              <a:tr h="1651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if-else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Úplná podmínka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 (podmínka)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else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if(a==b)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Serial.println("Obě čísla jsou stejná");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Serial.println("Čísla se navzájem liší.");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19881"/>
                  </a:ext>
                </a:extLst>
              </a:tr>
              <a:tr h="9751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Cyklus se známým počtem opakovaní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for(start; podmínka; krok) { …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for(int i=0; i&lt;=10; i++)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Serial.println(i);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967719"/>
                  </a:ext>
                </a:extLst>
              </a:tr>
              <a:tr h="124584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Cyklus s neznámym počtem opakovaní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a podmínkou na začátku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while(podmínka)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int i=1;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while(i&lt;=10)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Serial.println(i);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i++;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90345"/>
                  </a:ext>
                </a:extLst>
              </a:tr>
              <a:tr h="151656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Přepínač podle hodnoty proměnné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switch (klavesa)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case 1: Serial.println(„Klávesa jedna.");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case 2: Serial.println(„Klávesa dvě.");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case 8: Serial.println(„Klávesa tři.");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default: Serial.println("Neplatné číslo.");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4420"/>
                  </a:ext>
                </a:extLst>
              </a:tr>
              <a:tr h="569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 těle cyklu for a while umožňuje přeskočit zbytek cyklu a celý cyklus ukončit. Program pak pokračuje dalšími příkazy za ukončeným cyklem.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04517"/>
                  </a:ext>
                </a:extLst>
              </a:tr>
              <a:tr h="3413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continue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 těle cyklu umožňuje přeskočit zbytek těla cyklu a pokračovat od začátku cyklu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870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62396-1941-74C2-73F6-A05AE8A52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3748"/>
              </p:ext>
            </p:extLst>
          </p:nvPr>
        </p:nvGraphicFramePr>
        <p:xfrm>
          <a:off x="3048001" y="0"/>
          <a:ext cx="3810000" cy="165124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3669272417"/>
                    </a:ext>
                  </a:extLst>
                </a:gridCol>
              </a:tblGrid>
              <a:tr h="15196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Příklad Arduino programu</a:t>
                      </a: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1126</Words>
  <Application>Microsoft Office PowerPoint</Application>
  <PresentationFormat>A4 Paper (210x297 mm)</PresentationFormat>
  <Paragraphs>198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chovanec.tom@gmail.com</dc:creator>
  <cp:lastModifiedBy>chovanec.tom@gmail.com</cp:lastModifiedBy>
  <cp:revision>7</cp:revision>
  <dcterms:created xsi:type="dcterms:W3CDTF">2025-08-14T09:23:07Z</dcterms:created>
  <dcterms:modified xsi:type="dcterms:W3CDTF">2025-08-14T11:31:30Z</dcterms:modified>
</cp:coreProperties>
</file>