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59" r:id="rId6"/>
    <p:sldId id="262" r:id="rId7"/>
    <p:sldId id="258" r:id="rId8"/>
    <p:sldId id="263" r:id="rId9"/>
    <p:sldId id="266" r:id="rId10"/>
    <p:sldId id="260" r:id="rId11"/>
    <p:sldId id="261" r:id="rId12"/>
    <p:sldId id="264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7B495"/>
    <a:srgbClr val="77DCCA"/>
    <a:srgbClr val="1EB99A"/>
    <a:srgbClr val="FAD457"/>
    <a:srgbClr val="F9C511"/>
    <a:srgbClr val="F3A39C"/>
    <a:srgbClr val="F37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98D1E-2BEB-7196-3970-D69F75969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590C49-C0AC-5F99-7344-8750702B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448FE-F9DA-0856-4B0D-B5034BC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917DDE-548A-80FD-A278-1033B586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0B3CD-CD4D-F8CB-7E70-8211AFE4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71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505BD-6987-83E1-D5D9-DC4436CB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07A68C-6620-C602-1AFD-FFC11CDC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8DA10-3E42-9D19-F23F-D3B9A61E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2CA2A-B205-E2F7-7C17-411EFB1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E79B3-8A4E-5877-89AE-43A442EB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65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90A771-978E-CBE7-00D3-219D2937E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AD51C7-2A41-2BF0-3727-C0FD3795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15760-AD2B-80A8-DBA4-8F5E56F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78D27-F834-5E07-F465-37818825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26E42-2383-7752-2460-CFC86463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6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E6B53-F731-B442-EDC5-9CE315D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B313E-587B-6067-7B37-49565579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537DD-0DE6-A99D-DE8D-3372463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FB4A4-A65A-552B-0B27-A9743BBE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19E7A-59A3-0C12-0D79-9663C90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1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32BF-9262-D619-B152-099F735A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137CF-2634-2158-E20E-9BB102DF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A9653-B138-76D9-820A-3605BC1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C7D25-0654-C42C-AB92-093B069F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006544-A237-CD3C-A429-7BCCD95C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0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CF90-8D8E-4E18-5059-84750100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EB749-0573-3831-893A-D57A5C1B8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ACF80-D781-3EB0-90FB-9ABA381A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A7B53-EA8E-5FB7-8B2C-A4CA3E94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921E6-6B00-88AF-EC24-3738545F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39E19-3DAA-F96B-BF0D-D8AD36A8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7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BBB2-8E8D-2491-13B8-39AAA779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A5219-DDEB-403B-A2ED-6E04F84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77D26B-76EC-3C92-5DA3-A8556E32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2A69A3-D834-90EB-174B-029EDB28F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48F4AF-C7CC-C05B-F17E-D9BF85B7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88E4C-9C49-F8E7-696A-204F0E56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2FD07F-F0B6-AB19-0D5B-4C8AA5A6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35A0C4-1F48-AD09-DC9A-E37D5AED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1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E7215-0B15-5EF7-5FBD-AC4B705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FCE90-D244-37C2-D8E5-95CE873D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433C54-8C71-3243-BC24-0DF96F9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B71E6F-7830-E2C5-F974-5BCB9A70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1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F7389-D1D5-1E1E-FF76-D8B743D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BCE61C-C605-79E8-125D-E0663C63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FEC482-5A81-4730-C5DE-E64899FE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60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F8A26-CCDF-1F7C-4B40-FA89701E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2C241-A238-AA34-E788-E489B275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8F3D7-E711-9E6F-229B-0CFE6AE4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7C36B-DF1F-4D80-A541-29CAF49D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FB9F19-C8C5-0F75-281A-5E58073B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CD838-4006-4A46-D541-77B9D7EA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2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64C6A-4D1B-A8DE-AFF9-D31B3797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D1A7E8-69EC-2D9F-860B-EE3A09CC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E58341-B19B-0E33-AA6F-54656FAC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2BD8DB-0D22-A8E4-2540-6ADC1DF8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44B2E-1B06-F83C-F95A-82E92672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C8A8C-0E55-C1C7-C3FF-59DDCAB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7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9B2CE5-E0BB-532B-F0C6-C3D973F0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9AA3D7-705F-7C54-8740-C26D168E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AE10C-3FF8-DA51-DFB6-28A60984A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5AB5-0EB3-43E5-B891-2A7EA8974C8B}" type="datetimeFigureOut">
              <a:rPr lang="es-MX" smtClean="0"/>
              <a:t>22/03/2024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D035E-6BCC-E2D5-D20A-AC95D359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50EF5-0DC2-E5F6-E2B3-85984C87E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979C-5629-4EFA-B484-73BA9D79B2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4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ULTIMAN DETALLES EN LA UAQ - Plaza de Armas | Querétaro">
            <a:extLst>
              <a:ext uri="{FF2B5EF4-FFF2-40B4-BE49-F238E27FC236}">
                <a16:creationId xmlns:a16="http://schemas.microsoft.com/office/drawing/2014/main" id="{CD4C9563-EE86-D781-C150-94550D88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770" cy="696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35C4D71-DE26-5C23-3AAC-9799022F450D}"/>
              </a:ext>
            </a:extLst>
          </p:cNvPr>
          <p:cNvSpPr/>
          <p:nvPr/>
        </p:nvSpPr>
        <p:spPr>
          <a:xfrm>
            <a:off x="2672410" y="1268361"/>
            <a:ext cx="6847179" cy="4127090"/>
          </a:xfrm>
          <a:prstGeom prst="rect">
            <a:avLst/>
          </a:prstGeom>
          <a:solidFill>
            <a:srgbClr val="7F7F7F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Calificaciones del</a:t>
            </a:r>
          </a:p>
          <a:p>
            <a:pPr algn="ctr"/>
            <a:r>
              <a:rPr lang="es-MX" sz="4400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Propedéutico FI 2023</a:t>
            </a:r>
          </a:p>
          <a:p>
            <a:pPr algn="ctr"/>
            <a:endParaRPr lang="es-MX" sz="4400" dirty="0">
              <a:solidFill>
                <a:schemeClr val="tx1">
                  <a:lumMod val="65000"/>
                  <a:lumOff val="35000"/>
                </a:schemeClr>
              </a:solidFill>
              <a:latin typeface="Miriam" panose="020B0604020202020204" pitchFamily="34" charset="-79"/>
              <a:cs typeface="Miriam" panose="020B0604020202020204" pitchFamily="34" charset="-79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Tomás de Jesús Contreras Alvarado</a:t>
            </a:r>
          </a:p>
        </p:txBody>
      </p:sp>
    </p:spTree>
    <p:extLst>
      <p:ext uri="{BB962C8B-B14F-4D97-AF65-F5344CB8AC3E}">
        <p14:creationId xmlns:p14="http://schemas.microsoft.com/office/powerpoint/2010/main" val="188208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6052352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694225" y="477060"/>
            <a:ext cx="7371800" cy="1081608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48706-860B-3B47-23D9-C907ABF0DB4F}"/>
              </a:ext>
            </a:extLst>
          </p:cNvPr>
          <p:cNvSpPr/>
          <p:nvPr/>
        </p:nvSpPr>
        <p:spPr>
          <a:xfrm>
            <a:off x="1022556" y="1822733"/>
            <a:ext cx="4548434" cy="411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Arquitectura: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65.5%</a:t>
            </a: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Animación digital y medios interactivos: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64.6%</a:t>
            </a: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Diseño Industrial: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69%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1005667" y="462309"/>
            <a:ext cx="6748916" cy="119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Carreras no matemáticas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Índices de reprobación del promedio total</a:t>
            </a:r>
          </a:p>
        </p:txBody>
      </p:sp>
    </p:spTree>
    <p:extLst>
      <p:ext uri="{BB962C8B-B14F-4D97-AF65-F5344CB8AC3E}">
        <p14:creationId xmlns:p14="http://schemas.microsoft.com/office/powerpoint/2010/main" val="407458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6052352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694225" y="477060"/>
            <a:ext cx="7371800" cy="1081608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48706-860B-3B47-23D9-C907ABF0DB4F}"/>
              </a:ext>
            </a:extLst>
          </p:cNvPr>
          <p:cNvSpPr/>
          <p:nvPr/>
        </p:nvSpPr>
        <p:spPr>
          <a:xfrm>
            <a:off x="1022556" y="1822733"/>
            <a:ext cx="4548434" cy="411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Ingeniería Civil: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78.6%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Automatización: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70.3%</a:t>
            </a: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Ingeniería Física: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50%</a:t>
            </a: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Matemáticas Aplicadas: </a:t>
            </a:r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37%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1005667" y="462309"/>
            <a:ext cx="6748916" cy="119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Carreras matemáticas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Índices de reprobación del promedio total</a:t>
            </a:r>
          </a:p>
        </p:txBody>
      </p:sp>
    </p:spTree>
    <p:extLst>
      <p:ext uri="{BB962C8B-B14F-4D97-AF65-F5344CB8AC3E}">
        <p14:creationId xmlns:p14="http://schemas.microsoft.com/office/powerpoint/2010/main" val="156298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9606CB02-5C96-C9F0-AB46-8D1DF444295D}"/>
              </a:ext>
            </a:extLst>
          </p:cNvPr>
          <p:cNvSpPr/>
          <p:nvPr/>
        </p:nvSpPr>
        <p:spPr>
          <a:xfrm>
            <a:off x="2096311" y="3505435"/>
            <a:ext cx="1939895" cy="992428"/>
          </a:xfrm>
          <a:prstGeom prst="rect">
            <a:avLst/>
          </a:prstGeom>
          <a:solidFill>
            <a:srgbClr val="F9C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52E981-09CD-A66A-DC77-9629F3A2A91E}"/>
              </a:ext>
            </a:extLst>
          </p:cNvPr>
          <p:cNvSpPr/>
          <p:nvPr/>
        </p:nvSpPr>
        <p:spPr>
          <a:xfrm>
            <a:off x="694225" y="1938769"/>
            <a:ext cx="1686064" cy="1081608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6052352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694225" y="477060"/>
            <a:ext cx="7371800" cy="1081608"/>
          </a:xfrm>
          <a:prstGeom prst="rect">
            <a:avLst/>
          </a:prstGeom>
          <a:solidFill>
            <a:srgbClr val="57B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86BB15C-9ED1-2584-734F-1CE803F4C024}"/>
              </a:ext>
            </a:extLst>
          </p:cNvPr>
          <p:cNvSpPr/>
          <p:nvPr/>
        </p:nvSpPr>
        <p:spPr>
          <a:xfrm>
            <a:off x="3880702" y="4982921"/>
            <a:ext cx="4034265" cy="935050"/>
          </a:xfrm>
          <a:prstGeom prst="rect">
            <a:avLst/>
          </a:prstGeom>
          <a:solidFill>
            <a:srgbClr val="1EB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48706-860B-3B47-23D9-C907ABF0DB4F}"/>
              </a:ext>
            </a:extLst>
          </p:cNvPr>
          <p:cNvSpPr/>
          <p:nvPr/>
        </p:nvSpPr>
        <p:spPr>
          <a:xfrm>
            <a:off x="2218859" y="3866142"/>
            <a:ext cx="4548434" cy="641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Matemáticas</a:t>
            </a:r>
          </a:p>
          <a:p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3.82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1005667" y="462309"/>
            <a:ext cx="6748916" cy="119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Materias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Promedios totales por materia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A660EA-CB99-DE22-98AB-99DBDD823BAA}"/>
              </a:ext>
            </a:extLst>
          </p:cNvPr>
          <p:cNvSpPr/>
          <p:nvPr/>
        </p:nvSpPr>
        <p:spPr>
          <a:xfrm>
            <a:off x="4036207" y="4860635"/>
            <a:ext cx="4548434" cy="125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Habilidades del pensamiento</a:t>
            </a:r>
          </a:p>
          <a:p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6.5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B4B728-9DAB-8ABC-011E-E8A2F2EB0B66}"/>
              </a:ext>
            </a:extLst>
          </p:cNvPr>
          <p:cNvSpPr/>
          <p:nvPr/>
        </p:nvSpPr>
        <p:spPr>
          <a:xfrm>
            <a:off x="795607" y="2350306"/>
            <a:ext cx="4548434" cy="641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Física</a:t>
            </a:r>
          </a:p>
          <a:p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3.22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8457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2556" y="4919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 flipH="1">
            <a:off x="2535794" y="-51620"/>
            <a:ext cx="4691647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5437238" y="428460"/>
            <a:ext cx="5855598" cy="1081608"/>
          </a:xfrm>
          <a:prstGeom prst="rect">
            <a:avLst/>
          </a:prstGeom>
          <a:solidFill>
            <a:srgbClr val="57B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5084711" y="383167"/>
            <a:ext cx="6748916" cy="119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Conclusiones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B4B728-9DAB-8ABC-011E-E8A2F2EB0B66}"/>
              </a:ext>
            </a:extLst>
          </p:cNvPr>
          <p:cNvSpPr/>
          <p:nvPr/>
        </p:nvSpPr>
        <p:spPr>
          <a:xfrm>
            <a:off x="6090110" y="1648558"/>
            <a:ext cx="4548434" cy="166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1. Más de 2/3 de los aspirantes no logran un calificación “Aprobatoria”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3C5DAD-D4DF-17BC-9847-5E4CDFD81DB1}"/>
              </a:ext>
            </a:extLst>
          </p:cNvPr>
          <p:cNvSpPr/>
          <p:nvPr/>
        </p:nvSpPr>
        <p:spPr>
          <a:xfrm>
            <a:off x="5949434" y="2976499"/>
            <a:ext cx="4548434" cy="1661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2. ¿Si un aspirante ingresa entonces tiene bases matemáticas sólidas?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04CEE27-E4D2-143C-5A78-E2AF77B0523C}"/>
              </a:ext>
            </a:extLst>
          </p:cNvPr>
          <p:cNvSpPr/>
          <p:nvPr/>
        </p:nvSpPr>
        <p:spPr>
          <a:xfrm>
            <a:off x="5949434" y="4686791"/>
            <a:ext cx="4548434" cy="820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3. Buen promedio no implica ingreso seguro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2BD7D8A-96C5-8A5C-F02F-BB9C697A85DC}"/>
              </a:ext>
            </a:extLst>
          </p:cNvPr>
          <p:cNvSpPr/>
          <p:nvPr/>
        </p:nvSpPr>
        <p:spPr>
          <a:xfrm>
            <a:off x="5949434" y="5792925"/>
            <a:ext cx="4548434" cy="662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4. Cupo total de la facultad</a:t>
            </a:r>
          </a:p>
        </p:txBody>
      </p:sp>
    </p:spTree>
    <p:extLst>
      <p:ext uri="{BB962C8B-B14F-4D97-AF65-F5344CB8AC3E}">
        <p14:creationId xmlns:p14="http://schemas.microsoft.com/office/powerpoint/2010/main" val="36454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3C974AD-8AA6-6ACA-80E4-0AE8A93B6CA0}"/>
              </a:ext>
            </a:extLst>
          </p:cNvPr>
          <p:cNvSpPr/>
          <p:nvPr/>
        </p:nvSpPr>
        <p:spPr>
          <a:xfrm>
            <a:off x="5500598" y="2417083"/>
            <a:ext cx="4528306" cy="2692859"/>
          </a:xfrm>
          <a:prstGeom prst="rect">
            <a:avLst/>
          </a:prstGeom>
          <a:solidFill>
            <a:srgbClr val="F3A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Comunes</a:t>
            </a:r>
            <a:endParaRPr lang="es-MX" dirty="0"/>
          </a:p>
          <a:p>
            <a:r>
              <a:rPr lang="es-MX" dirty="0"/>
              <a:t>Matemáticas</a:t>
            </a:r>
          </a:p>
          <a:p>
            <a:r>
              <a:rPr lang="es-MX" dirty="0"/>
              <a:t>Física</a:t>
            </a:r>
          </a:p>
          <a:p>
            <a:r>
              <a:rPr lang="es-MX" dirty="0"/>
              <a:t>Habilidades del pensamiento</a:t>
            </a:r>
          </a:p>
          <a:p>
            <a:endParaRPr lang="es-MX" dirty="0"/>
          </a:p>
          <a:p>
            <a:pPr algn="ctr"/>
            <a:r>
              <a:rPr lang="es-MX" b="1" dirty="0"/>
              <a:t>Especializadas</a:t>
            </a:r>
          </a:p>
          <a:p>
            <a:r>
              <a:rPr lang="es-MX" dirty="0"/>
              <a:t>Lógica matemática</a:t>
            </a:r>
          </a:p>
          <a:p>
            <a:r>
              <a:rPr lang="es-MX" dirty="0"/>
              <a:t>Química</a:t>
            </a:r>
          </a:p>
          <a:p>
            <a:r>
              <a:rPr lang="es-MX" dirty="0"/>
              <a:t>Diseño</a:t>
            </a:r>
          </a:p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6366D8-7798-DF20-B649-8B725B87DF54}"/>
              </a:ext>
            </a:extLst>
          </p:cNvPr>
          <p:cNvSpPr/>
          <p:nvPr/>
        </p:nvSpPr>
        <p:spPr>
          <a:xfrm>
            <a:off x="2509073" y="2421378"/>
            <a:ext cx="2805878" cy="1494507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Materias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7B6DC1-2714-3CA7-7D52-E5B98537BFE5}"/>
              </a:ext>
            </a:extLst>
          </p:cNvPr>
          <p:cNvSpPr/>
          <p:nvPr/>
        </p:nvSpPr>
        <p:spPr>
          <a:xfrm>
            <a:off x="2509073" y="5695353"/>
            <a:ext cx="2805877" cy="796414"/>
          </a:xfrm>
          <a:prstGeom prst="rect">
            <a:avLst/>
          </a:prstGeom>
          <a:solidFill>
            <a:srgbClr val="FA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Ingreso fijo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C1A30B-1C16-036C-D57A-E951C0C52CC9}"/>
              </a:ext>
            </a:extLst>
          </p:cNvPr>
          <p:cNvSpPr/>
          <p:nvPr/>
        </p:nvSpPr>
        <p:spPr>
          <a:xfrm>
            <a:off x="5500598" y="5695352"/>
            <a:ext cx="4528306" cy="796415"/>
          </a:xfrm>
          <a:prstGeom prst="rect">
            <a:avLst/>
          </a:prstGeom>
          <a:solidFill>
            <a:srgbClr val="F9C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580697-2BE2-3EBC-515F-307F5802B7BB}"/>
              </a:ext>
            </a:extLst>
          </p:cNvPr>
          <p:cNvSpPr/>
          <p:nvPr/>
        </p:nvSpPr>
        <p:spPr>
          <a:xfrm>
            <a:off x="6214454" y="5897776"/>
            <a:ext cx="3100593" cy="422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67 puntos es ingreso </a:t>
            </a:r>
            <a:endParaRPr lang="es-MX" sz="2400" dirty="0">
              <a:solidFill>
                <a:schemeClr val="bg1"/>
              </a:solidFill>
              <a:latin typeface="Miriam" panose="020B0604020202020204" pitchFamily="34" charset="-79"/>
              <a:cs typeface="Miriam" panose="020B0604020202020204" pitchFamily="34" charset="-79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D79641-943C-8A5B-D456-5927F0D253CA}"/>
              </a:ext>
            </a:extLst>
          </p:cNvPr>
          <p:cNvSpPr/>
          <p:nvPr/>
        </p:nvSpPr>
        <p:spPr>
          <a:xfrm>
            <a:off x="5506715" y="707765"/>
            <a:ext cx="4433699" cy="1440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30% Propedéutico o examen equivalente</a:t>
            </a:r>
          </a:p>
          <a:p>
            <a:r>
              <a:rPr lang="es-MX" dirty="0"/>
              <a:t>70% </a:t>
            </a:r>
            <a:r>
              <a:rPr lang="es-MX" dirty="0" err="1"/>
              <a:t>Excoba</a:t>
            </a:r>
            <a:r>
              <a:rPr lang="es-MX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9D7E5E-4F4B-2A29-B805-F62F53580808}"/>
              </a:ext>
            </a:extLst>
          </p:cNvPr>
          <p:cNvSpPr/>
          <p:nvPr/>
        </p:nvSpPr>
        <p:spPr>
          <a:xfrm>
            <a:off x="2509073" y="707764"/>
            <a:ext cx="2805879" cy="14082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r>
              <a:rPr lang="es-MX" dirty="0"/>
              <a:t>Propedéutico de la </a:t>
            </a:r>
          </a:p>
          <a:p>
            <a:pPr algn="ctr"/>
            <a:r>
              <a:rPr lang="es-MX" dirty="0"/>
              <a:t>Facultad de Ingeniería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8069E12-1A6B-52A0-D36C-345A11A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14" y="2946042"/>
            <a:ext cx="445178" cy="44517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424D6A7-B8F7-9F55-8829-75A5C080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83" y="0"/>
            <a:ext cx="1269457" cy="12694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1A92928-3E22-7CE9-7120-74ECD175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464" y="5665684"/>
            <a:ext cx="706677" cy="70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CA83AC9-6FE6-1FA5-812A-47F37AB3C329}"/>
              </a:ext>
            </a:extLst>
          </p:cNvPr>
          <p:cNvSpPr/>
          <p:nvPr/>
        </p:nvSpPr>
        <p:spPr>
          <a:xfrm>
            <a:off x="3879150" y="648773"/>
            <a:ext cx="4433699" cy="403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VISTA DE LA BASE DE DATOS ORIGINAL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0A2DDF-ABA9-DB05-EEB5-FBE71BFE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0566"/>
            <a:ext cx="12192000" cy="46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3C974AD-8AA6-6ACA-80E4-0AE8A93B6CA0}"/>
              </a:ext>
            </a:extLst>
          </p:cNvPr>
          <p:cNvSpPr/>
          <p:nvPr/>
        </p:nvSpPr>
        <p:spPr>
          <a:xfrm>
            <a:off x="1402328" y="4084074"/>
            <a:ext cx="2805879" cy="2045110"/>
          </a:xfrm>
          <a:prstGeom prst="rect">
            <a:avLst/>
          </a:prstGeom>
          <a:solidFill>
            <a:srgbClr val="F3A3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6366D8-7798-DF20-B649-8B725B87DF54}"/>
              </a:ext>
            </a:extLst>
          </p:cNvPr>
          <p:cNvSpPr/>
          <p:nvPr/>
        </p:nvSpPr>
        <p:spPr>
          <a:xfrm>
            <a:off x="1402328" y="762000"/>
            <a:ext cx="2805879" cy="3367550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A92928-3E22-7CE9-7120-74ECD175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84" y="1162052"/>
            <a:ext cx="1049593" cy="104959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5A61368-BCD7-8B8E-2BAB-0FACD73378AB}"/>
              </a:ext>
            </a:extLst>
          </p:cNvPr>
          <p:cNvSpPr/>
          <p:nvPr/>
        </p:nvSpPr>
        <p:spPr>
          <a:xfrm>
            <a:off x="1750757" y="2263877"/>
            <a:ext cx="2109019" cy="123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TOTAL DE ASPIRANTES</a:t>
            </a:r>
            <a:endParaRPr lang="es-MX" sz="2400" dirty="0">
              <a:solidFill>
                <a:schemeClr val="bg1"/>
              </a:solidFill>
              <a:latin typeface="Miriam" panose="020B0604020202020204" pitchFamily="34" charset="-79"/>
              <a:cs typeface="Miriam" panose="020B0604020202020204" pitchFamily="34" charset="-79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C7F8BBC-B7A8-E93F-B5FD-3785262B98C3}"/>
              </a:ext>
            </a:extLst>
          </p:cNvPr>
          <p:cNvSpPr/>
          <p:nvPr/>
        </p:nvSpPr>
        <p:spPr>
          <a:xfrm>
            <a:off x="1901748" y="4529602"/>
            <a:ext cx="1885694" cy="122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2042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Considerando todas las modalidades de ingreso</a:t>
            </a:r>
            <a:endParaRPr lang="es-MX" sz="1400" dirty="0">
              <a:solidFill>
                <a:schemeClr val="bg1"/>
              </a:solidFill>
              <a:latin typeface="+mj-lt"/>
              <a:cs typeface="Miriam" panose="020B0604020202020204" pitchFamily="34" charset="-79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7B6DC1-2714-3CA7-7D52-E5B98537BFE5}"/>
              </a:ext>
            </a:extLst>
          </p:cNvPr>
          <p:cNvSpPr/>
          <p:nvPr/>
        </p:nvSpPr>
        <p:spPr>
          <a:xfrm>
            <a:off x="4465076" y="4084074"/>
            <a:ext cx="2805879" cy="2045110"/>
          </a:xfrm>
          <a:prstGeom prst="rect">
            <a:avLst/>
          </a:prstGeom>
          <a:solidFill>
            <a:srgbClr val="FA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C1A30B-1C16-036C-D57A-E951C0C52CC9}"/>
              </a:ext>
            </a:extLst>
          </p:cNvPr>
          <p:cNvSpPr/>
          <p:nvPr/>
        </p:nvSpPr>
        <p:spPr>
          <a:xfrm>
            <a:off x="4465076" y="762000"/>
            <a:ext cx="2805879" cy="3367550"/>
          </a:xfrm>
          <a:prstGeom prst="rect">
            <a:avLst/>
          </a:prstGeom>
          <a:solidFill>
            <a:srgbClr val="F9C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580697-2BE2-3EBC-515F-307F5802B7BB}"/>
              </a:ext>
            </a:extLst>
          </p:cNvPr>
          <p:cNvSpPr/>
          <p:nvPr/>
        </p:nvSpPr>
        <p:spPr>
          <a:xfrm>
            <a:off x="4813505" y="2263877"/>
            <a:ext cx="2109019" cy="123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EXAMEN</a:t>
            </a:r>
          </a:p>
          <a:p>
            <a:pPr algn="ctr"/>
            <a:r>
              <a:rPr lang="es-MX" sz="24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EQUIVALENTE</a:t>
            </a:r>
            <a:endParaRPr lang="es-MX" sz="2400" dirty="0">
              <a:solidFill>
                <a:schemeClr val="bg1"/>
              </a:solidFill>
              <a:latin typeface="Miriam" panose="020B0604020202020204" pitchFamily="34" charset="-79"/>
              <a:cs typeface="Miriam" panose="020B0604020202020204" pitchFamily="34" charset="-79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02B802-246D-7262-8F82-B2E3ED628AE1}"/>
              </a:ext>
            </a:extLst>
          </p:cNvPr>
          <p:cNvSpPr/>
          <p:nvPr/>
        </p:nvSpPr>
        <p:spPr>
          <a:xfrm>
            <a:off x="4964496" y="4529602"/>
            <a:ext cx="1885694" cy="122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104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5.1 % del total</a:t>
            </a:r>
            <a:endParaRPr lang="es-MX" dirty="0">
              <a:solidFill>
                <a:schemeClr val="bg1"/>
              </a:solidFill>
              <a:latin typeface="+mj-lt"/>
              <a:cs typeface="Miriam" panose="020B0604020202020204" pitchFamily="34" charset="-79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5D79641-943C-8A5B-D456-5927F0D253CA}"/>
              </a:ext>
            </a:extLst>
          </p:cNvPr>
          <p:cNvSpPr/>
          <p:nvPr/>
        </p:nvSpPr>
        <p:spPr>
          <a:xfrm>
            <a:off x="7421944" y="4084074"/>
            <a:ext cx="2805879" cy="2045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B9D7E5E-4F4B-2A29-B805-F62F53580808}"/>
              </a:ext>
            </a:extLst>
          </p:cNvPr>
          <p:cNvSpPr/>
          <p:nvPr/>
        </p:nvSpPr>
        <p:spPr>
          <a:xfrm>
            <a:off x="7421944" y="762000"/>
            <a:ext cx="2805879" cy="3367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A2215AB-EC9B-9972-674F-8FE01D327D26}"/>
              </a:ext>
            </a:extLst>
          </p:cNvPr>
          <p:cNvSpPr/>
          <p:nvPr/>
        </p:nvSpPr>
        <p:spPr>
          <a:xfrm>
            <a:off x="7770373" y="2263877"/>
            <a:ext cx="2109019" cy="123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solidFill>
                  <a:schemeClr val="bg1"/>
                </a:solidFill>
                <a:latin typeface="Miriam" panose="020B0604020202020204" pitchFamily="34" charset="-79"/>
                <a:cs typeface="Miriam" panose="020B0604020202020204" pitchFamily="34" charset="-79"/>
              </a:rPr>
              <a:t>CAMPUS</a:t>
            </a:r>
            <a:endParaRPr lang="es-MX" sz="2800" dirty="0">
              <a:solidFill>
                <a:schemeClr val="bg1"/>
              </a:solidFill>
              <a:latin typeface="Miriam" panose="020B0604020202020204" pitchFamily="34" charset="-79"/>
              <a:cs typeface="Miriam" panose="020B0604020202020204" pitchFamily="34" charset="-79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2F4385E-E4CA-6BC5-47A2-F48E52CDF694}"/>
              </a:ext>
            </a:extLst>
          </p:cNvPr>
          <p:cNvSpPr/>
          <p:nvPr/>
        </p:nvSpPr>
        <p:spPr>
          <a:xfrm>
            <a:off x="7527824" y="4500106"/>
            <a:ext cx="2520744" cy="1396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8</a:t>
            </a:r>
            <a:endParaRPr lang="es-MX" sz="4000" b="1" dirty="0">
              <a:solidFill>
                <a:schemeClr val="bg1"/>
              </a:solidFill>
              <a:latin typeface="+mj-lt"/>
              <a:cs typeface="Miriam" panose="020B0604020202020204" pitchFamily="34" charset="-79"/>
            </a:endParaRP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CU, Aeropuerto, Tequisquiapan, SJR, Concá, Amealco, Pinal de Amoles, Amazcala</a:t>
            </a:r>
            <a:endParaRPr lang="es-MX" sz="1400" dirty="0">
              <a:solidFill>
                <a:schemeClr val="bg1"/>
              </a:solidFill>
              <a:latin typeface="+mj-lt"/>
              <a:cs typeface="Miriam" panose="020B0604020202020204" pitchFamily="34" charset="-79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8069E12-1A6B-52A0-D36C-345A11A7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16" y="1112455"/>
            <a:ext cx="1104718" cy="1104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424D6A7-B8F7-9F55-8829-75A5C080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846" y="961852"/>
            <a:ext cx="1269457" cy="12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4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297A26-0604-B1D7-B39A-143248ED8007}"/>
              </a:ext>
            </a:extLst>
          </p:cNvPr>
          <p:cNvSpPr/>
          <p:nvPr/>
        </p:nvSpPr>
        <p:spPr>
          <a:xfrm>
            <a:off x="1241232" y="720982"/>
            <a:ext cx="2805879" cy="810918"/>
          </a:xfrm>
          <a:prstGeom prst="rect">
            <a:avLst/>
          </a:prstGeom>
          <a:solidFill>
            <a:srgbClr val="1EB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ASPIRANTES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39DCEA-7AAC-FC03-76E1-30FF90A578DE}"/>
              </a:ext>
            </a:extLst>
          </p:cNvPr>
          <p:cNvSpPr/>
          <p:nvPr/>
        </p:nvSpPr>
        <p:spPr>
          <a:xfrm>
            <a:off x="1241231" y="1561397"/>
            <a:ext cx="2805879" cy="672461"/>
          </a:xfrm>
          <a:prstGeom prst="rect">
            <a:avLst/>
          </a:prstGeom>
          <a:solidFill>
            <a:srgbClr val="77D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POR CARRERA</a:t>
            </a:r>
          </a:p>
        </p:txBody>
      </p:sp>
      <p:pic>
        <p:nvPicPr>
          <p:cNvPr id="6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99366C03-1F7B-AD38-28C1-9477504BA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2A694EB1-4D87-1E00-829A-E3D670AFB1F0}"/>
              </a:ext>
            </a:extLst>
          </p:cNvPr>
          <p:cNvSpPr/>
          <p:nvPr/>
        </p:nvSpPr>
        <p:spPr>
          <a:xfrm>
            <a:off x="4949945" y="-88488"/>
            <a:ext cx="3672945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858C5-AA26-C21D-B414-987B9E8F6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401"/>
          <a:stretch/>
        </p:blipFill>
        <p:spPr>
          <a:xfrm>
            <a:off x="676683" y="2871023"/>
            <a:ext cx="5249578" cy="25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BBDDDE7-38A6-751D-30B8-EB14229B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793619"/>
            <a:ext cx="103822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488840E-DD8B-2A07-B45F-7D35ACD57A02}"/>
              </a:ext>
            </a:extLst>
          </p:cNvPr>
          <p:cNvSpPr/>
          <p:nvPr/>
        </p:nvSpPr>
        <p:spPr>
          <a:xfrm>
            <a:off x="578787" y="368952"/>
            <a:ext cx="2805879" cy="810918"/>
          </a:xfrm>
          <a:prstGeom prst="rect">
            <a:avLst/>
          </a:prstGeom>
          <a:solidFill>
            <a:srgbClr val="1EB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ASPIRANTES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E23988-9178-095D-0A29-A716E8BA6363}"/>
              </a:ext>
            </a:extLst>
          </p:cNvPr>
          <p:cNvSpPr/>
          <p:nvPr/>
        </p:nvSpPr>
        <p:spPr>
          <a:xfrm>
            <a:off x="578786" y="1209367"/>
            <a:ext cx="2805879" cy="672461"/>
          </a:xfrm>
          <a:prstGeom prst="rect">
            <a:avLst/>
          </a:prstGeom>
          <a:solidFill>
            <a:srgbClr val="77D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Grafica de pastel</a:t>
            </a:r>
          </a:p>
        </p:txBody>
      </p:sp>
    </p:spTree>
    <p:extLst>
      <p:ext uri="{BB962C8B-B14F-4D97-AF65-F5344CB8AC3E}">
        <p14:creationId xmlns:p14="http://schemas.microsoft.com/office/powerpoint/2010/main" val="308601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71F2F17-7B34-0144-0636-D012CFD1321F}"/>
              </a:ext>
            </a:extLst>
          </p:cNvPr>
          <p:cNvSpPr/>
          <p:nvPr/>
        </p:nvSpPr>
        <p:spPr>
          <a:xfrm>
            <a:off x="942081" y="921584"/>
            <a:ext cx="1663930" cy="843932"/>
          </a:xfrm>
          <a:prstGeom prst="rect">
            <a:avLst/>
          </a:prstGeom>
          <a:solidFill>
            <a:srgbClr val="F9C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3672945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953054" y="2226235"/>
            <a:ext cx="1686064" cy="1081608"/>
          </a:xfrm>
          <a:prstGeom prst="rect">
            <a:avLst/>
          </a:prstGeom>
          <a:solidFill>
            <a:srgbClr val="F37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48706-860B-3B47-23D9-C907ABF0DB4F}"/>
              </a:ext>
            </a:extLst>
          </p:cNvPr>
          <p:cNvSpPr/>
          <p:nvPr/>
        </p:nvSpPr>
        <p:spPr>
          <a:xfrm>
            <a:off x="2690859" y="751017"/>
            <a:ext cx="2447511" cy="1081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29.6% Lograron una calificación final mayor o igual a 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1068136" y="998046"/>
            <a:ext cx="1308581" cy="631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606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8537D44-831C-2970-232C-A9FA0A3A6A33}"/>
              </a:ext>
            </a:extLst>
          </p:cNvPr>
          <p:cNvSpPr/>
          <p:nvPr/>
        </p:nvSpPr>
        <p:spPr>
          <a:xfrm>
            <a:off x="1045047" y="2357284"/>
            <a:ext cx="1308581" cy="631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1428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99CB64B-15BC-6506-1872-092CA493DF72}"/>
              </a:ext>
            </a:extLst>
          </p:cNvPr>
          <p:cNvSpPr/>
          <p:nvPr/>
        </p:nvSpPr>
        <p:spPr>
          <a:xfrm>
            <a:off x="2723751" y="2159100"/>
            <a:ext cx="2447511" cy="1081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69.9% Lograron una calificación final menor a 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26F6752-CD51-2A1E-D9DC-F58F18C276E9}"/>
              </a:ext>
            </a:extLst>
          </p:cNvPr>
          <p:cNvSpPr/>
          <p:nvPr/>
        </p:nvSpPr>
        <p:spPr>
          <a:xfrm>
            <a:off x="919947" y="3509201"/>
            <a:ext cx="1686064" cy="935050"/>
          </a:xfrm>
          <a:prstGeom prst="rect">
            <a:avLst/>
          </a:prstGeom>
          <a:solidFill>
            <a:srgbClr val="1EB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F0CF89-B080-BE4A-214D-66545FF248D5}"/>
              </a:ext>
            </a:extLst>
          </p:cNvPr>
          <p:cNvSpPr/>
          <p:nvPr/>
        </p:nvSpPr>
        <p:spPr>
          <a:xfrm>
            <a:off x="1038638" y="3628177"/>
            <a:ext cx="1308581" cy="631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104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B8344BB-FB1B-588D-B0AF-BA0A96FFC649}"/>
              </a:ext>
            </a:extLst>
          </p:cNvPr>
          <p:cNvSpPr/>
          <p:nvPr/>
        </p:nvSpPr>
        <p:spPr>
          <a:xfrm>
            <a:off x="2786617" y="3435922"/>
            <a:ext cx="2447511" cy="1081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5.1% Lograron una calificación final mayor a 8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B860D72-A4FA-419E-E2A4-DF9A1D05770B}"/>
              </a:ext>
            </a:extLst>
          </p:cNvPr>
          <p:cNvSpPr/>
          <p:nvPr/>
        </p:nvSpPr>
        <p:spPr>
          <a:xfrm>
            <a:off x="860963" y="5343813"/>
            <a:ext cx="1663930" cy="843932"/>
          </a:xfrm>
          <a:prstGeom prst="rect">
            <a:avLst/>
          </a:prstGeom>
          <a:solidFill>
            <a:srgbClr val="F9C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56943FF-9782-FDB5-E691-16E18685E356}"/>
              </a:ext>
            </a:extLst>
          </p:cNvPr>
          <p:cNvSpPr/>
          <p:nvPr/>
        </p:nvSpPr>
        <p:spPr>
          <a:xfrm>
            <a:off x="2786617" y="5224974"/>
            <a:ext cx="2680118" cy="1081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7 aspirantes del equivalente sacaron mayor o igual a 6  (6.8%)</a:t>
            </a:r>
          </a:p>
        </p:txBody>
      </p:sp>
    </p:spTree>
    <p:extLst>
      <p:ext uri="{BB962C8B-B14F-4D97-AF65-F5344CB8AC3E}">
        <p14:creationId xmlns:p14="http://schemas.microsoft.com/office/powerpoint/2010/main" val="346532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guirán clases virtuales en la facultad de ingeniería de la UAQ">
            <a:extLst>
              <a:ext uri="{FF2B5EF4-FFF2-40B4-BE49-F238E27FC236}">
                <a16:creationId xmlns:a16="http://schemas.microsoft.com/office/drawing/2014/main" id="{01810563-6578-A801-7E87-6CC1E7203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18208"/>
          <a:stretch/>
        </p:blipFill>
        <p:spPr bwMode="auto">
          <a:xfrm>
            <a:off x="4977282" y="0"/>
            <a:ext cx="7214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6052352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694225" y="477060"/>
            <a:ext cx="7371800" cy="1081608"/>
          </a:xfrm>
          <a:prstGeom prst="rect">
            <a:avLst/>
          </a:prstGeom>
          <a:solidFill>
            <a:srgbClr val="57B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48706-860B-3B47-23D9-C907ABF0DB4F}"/>
              </a:ext>
            </a:extLst>
          </p:cNvPr>
          <p:cNvSpPr/>
          <p:nvPr/>
        </p:nvSpPr>
        <p:spPr>
          <a:xfrm>
            <a:off x="694225" y="2035728"/>
            <a:ext cx="4548434" cy="641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Promedio más alto</a:t>
            </a:r>
          </a:p>
          <a:p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9.6775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  <a:p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cs typeface="Miriam" panose="020B0604020202020204" pitchFamily="34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1005667" y="462309"/>
            <a:ext cx="6748916" cy="119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Calificaciones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Máximas y mínimas (Presentando todos los exámenes)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2496AE9-F270-1F49-9F3D-4BAA9B0E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53360"/>
              </p:ext>
            </p:extLst>
          </p:nvPr>
        </p:nvGraphicFramePr>
        <p:xfrm>
          <a:off x="657956" y="2765514"/>
          <a:ext cx="9042759" cy="1199343"/>
        </p:xfrm>
        <a:graphic>
          <a:graphicData uri="http://schemas.openxmlformats.org/drawingml/2006/table">
            <a:tbl>
              <a:tblPr/>
              <a:tblGrid>
                <a:gridCol w="1004751">
                  <a:extLst>
                    <a:ext uri="{9D8B030D-6E8A-4147-A177-3AD203B41FA5}">
                      <a16:colId xmlns:a16="http://schemas.microsoft.com/office/drawing/2014/main" val="2000616870"/>
                    </a:ext>
                  </a:extLst>
                </a:gridCol>
                <a:gridCol w="1004751">
                  <a:extLst>
                    <a:ext uri="{9D8B030D-6E8A-4147-A177-3AD203B41FA5}">
                      <a16:colId xmlns:a16="http://schemas.microsoft.com/office/drawing/2014/main" val="3254806349"/>
                    </a:ext>
                  </a:extLst>
                </a:gridCol>
                <a:gridCol w="1324439">
                  <a:extLst>
                    <a:ext uri="{9D8B030D-6E8A-4147-A177-3AD203B41FA5}">
                      <a16:colId xmlns:a16="http://schemas.microsoft.com/office/drawing/2014/main" val="214593769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851429023"/>
                    </a:ext>
                  </a:extLst>
                </a:gridCol>
                <a:gridCol w="786580">
                  <a:extLst>
                    <a:ext uri="{9D8B030D-6E8A-4147-A177-3AD203B41FA5}">
                      <a16:colId xmlns:a16="http://schemas.microsoft.com/office/drawing/2014/main" val="4094094841"/>
                    </a:ext>
                  </a:extLst>
                </a:gridCol>
                <a:gridCol w="728114">
                  <a:extLst>
                    <a:ext uri="{9D8B030D-6E8A-4147-A177-3AD203B41FA5}">
                      <a16:colId xmlns:a16="http://schemas.microsoft.com/office/drawing/2014/main" val="2089508912"/>
                    </a:ext>
                  </a:extLst>
                </a:gridCol>
                <a:gridCol w="1004751">
                  <a:extLst>
                    <a:ext uri="{9D8B030D-6E8A-4147-A177-3AD203B41FA5}">
                      <a16:colId xmlns:a16="http://schemas.microsoft.com/office/drawing/2014/main" val="337518065"/>
                    </a:ext>
                  </a:extLst>
                </a:gridCol>
                <a:gridCol w="1004751">
                  <a:extLst>
                    <a:ext uri="{9D8B030D-6E8A-4147-A177-3AD203B41FA5}">
                      <a16:colId xmlns:a16="http://schemas.microsoft.com/office/drawing/2014/main" val="117823335"/>
                    </a:ext>
                  </a:extLst>
                </a:gridCol>
                <a:gridCol w="1004751">
                  <a:extLst>
                    <a:ext uri="{9D8B030D-6E8A-4147-A177-3AD203B41FA5}">
                      <a16:colId xmlns:a16="http://schemas.microsoft.com/office/drawing/2014/main" val="1062351322"/>
                    </a:ext>
                  </a:extLst>
                </a:gridCol>
              </a:tblGrid>
              <a:tr h="303131"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usuario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campus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carrera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grupoprope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D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9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matem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1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err="1">
                          <a:effectLst/>
                        </a:rPr>
                        <a:t>fisica</a:t>
                      </a:r>
                      <a:endParaRPr lang="es-MX" sz="1400" dirty="0">
                        <a:effectLst/>
                      </a:endParaRP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6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2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habpen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B026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26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err="1">
                          <a:effectLst/>
                        </a:rPr>
                        <a:t>quimica</a:t>
                      </a:r>
                      <a:endParaRPr lang="es-MX" sz="1400" dirty="0">
                        <a:effectLst/>
                      </a:endParaRP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0031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6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2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E0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Promedio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B026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032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F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74236"/>
                  </a:ext>
                </a:extLst>
              </a:tr>
              <a:tr h="896212"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prop219077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60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AEROPUERTO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A0A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A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INGENIERO BIOMEDICO (TRONCO COMÚN)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E0B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9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Qro08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60B9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1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9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9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effectLst/>
                        </a:rPr>
                        <a:t>9.46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60B1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1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1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effectLst/>
                        </a:rPr>
                        <a:t>9.58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20C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C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effectLst/>
                        </a:rPr>
                        <a:t>9.88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A0C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C5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effectLst/>
                        </a:rPr>
                        <a:t>9.79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A0CE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E0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E0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effectLst/>
                        </a:rPr>
                        <a:t>9.6775</a:t>
                      </a:r>
                    </a:p>
                  </a:txBody>
                  <a:tcPr marL="71725" marR="71725" marT="11954" marB="11954" anchor="ctr">
                    <a:lnL w="12700" cap="flat" cmpd="sng" algn="ctr">
                      <a:solidFill>
                        <a:srgbClr val="60D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F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F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FC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8344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93A660EA-CB99-DE22-98AB-99DBDD823BAA}"/>
              </a:ext>
            </a:extLst>
          </p:cNvPr>
          <p:cNvSpPr/>
          <p:nvPr/>
        </p:nvSpPr>
        <p:spPr>
          <a:xfrm>
            <a:off x="587246" y="4157688"/>
            <a:ext cx="4548434" cy="1258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Promedio más bajo</a:t>
            </a:r>
          </a:p>
          <a:p>
            <a:r>
              <a:rPr lang="es-MX" sz="4000" dirty="0">
                <a:solidFill>
                  <a:schemeClr val="tx1">
                    <a:lumMod val="65000"/>
                    <a:lumOff val="35000"/>
                  </a:schemeClr>
                </a:solidFill>
                <a:cs typeface="Miriam" panose="020B0604020202020204" pitchFamily="34" charset="-79"/>
              </a:rPr>
              <a:t>0.43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8456B85-11E4-03D8-A82B-2F0545CB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70224"/>
              </p:ext>
            </p:extLst>
          </p:nvPr>
        </p:nvGraphicFramePr>
        <p:xfrm>
          <a:off x="587245" y="5445264"/>
          <a:ext cx="9113472" cy="982396"/>
        </p:xfrm>
        <a:graphic>
          <a:graphicData uri="http://schemas.openxmlformats.org/drawingml/2006/table">
            <a:tbl>
              <a:tblPr/>
              <a:tblGrid>
                <a:gridCol w="1012608">
                  <a:extLst>
                    <a:ext uri="{9D8B030D-6E8A-4147-A177-3AD203B41FA5}">
                      <a16:colId xmlns:a16="http://schemas.microsoft.com/office/drawing/2014/main" val="248088655"/>
                    </a:ext>
                  </a:extLst>
                </a:gridCol>
                <a:gridCol w="1202341">
                  <a:extLst>
                    <a:ext uri="{9D8B030D-6E8A-4147-A177-3AD203B41FA5}">
                      <a16:colId xmlns:a16="http://schemas.microsoft.com/office/drawing/2014/main" val="1183086944"/>
                    </a:ext>
                  </a:extLst>
                </a:gridCol>
                <a:gridCol w="1474838">
                  <a:extLst>
                    <a:ext uri="{9D8B030D-6E8A-4147-A177-3AD203B41FA5}">
                      <a16:colId xmlns:a16="http://schemas.microsoft.com/office/drawing/2014/main" val="4093902130"/>
                    </a:ext>
                  </a:extLst>
                </a:gridCol>
                <a:gridCol w="1081549">
                  <a:extLst>
                    <a:ext uri="{9D8B030D-6E8A-4147-A177-3AD203B41FA5}">
                      <a16:colId xmlns:a16="http://schemas.microsoft.com/office/drawing/2014/main" val="1444467556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1409495887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25470874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0518330"/>
                    </a:ext>
                  </a:extLst>
                </a:gridCol>
                <a:gridCol w="845574">
                  <a:extLst>
                    <a:ext uri="{9D8B030D-6E8A-4147-A177-3AD203B41FA5}">
                      <a16:colId xmlns:a16="http://schemas.microsoft.com/office/drawing/2014/main" val="4126478542"/>
                    </a:ext>
                  </a:extLst>
                </a:gridCol>
                <a:gridCol w="812356">
                  <a:extLst>
                    <a:ext uri="{9D8B030D-6E8A-4147-A177-3AD203B41FA5}">
                      <a16:colId xmlns:a16="http://schemas.microsoft.com/office/drawing/2014/main" val="998092068"/>
                    </a:ext>
                  </a:extLst>
                </a:gridCol>
              </a:tblGrid>
              <a:tr h="414136"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effectLst/>
                        </a:rPr>
                        <a:t>usuario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effectLst/>
                        </a:rPr>
                        <a:t>campus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effectLst/>
                        </a:rPr>
                        <a:t>carrera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err="1">
                          <a:effectLst/>
                        </a:rPr>
                        <a:t>grupoprope</a:t>
                      </a:r>
                      <a:endParaRPr lang="es-MX" sz="1200" b="0" dirty="0">
                        <a:effectLst/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effectLst/>
                        </a:rPr>
                        <a:t>matem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effectLst/>
                        </a:rPr>
                        <a:t>fisica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effectLst/>
                        </a:rPr>
                        <a:t>habpen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effectLst/>
                        </a:rPr>
                        <a:t>diseÑo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effectLst/>
                        </a:rPr>
                        <a:t>Promedio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23178"/>
                  </a:ext>
                </a:extLst>
              </a:tr>
              <a:tr h="4917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effectLst/>
                        </a:rPr>
                        <a:t>prop217476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effectLst/>
                        </a:rPr>
                        <a:t>CU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effectLst/>
                        </a:rPr>
                        <a:t>INGENIERO CIVIL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effectLst/>
                        </a:rPr>
                        <a:t>Qro07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0.16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0.21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0.25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1.10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0.43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A11D1A17-C3CD-F7F0-10CF-8FA4F81404A4}"/>
              </a:ext>
            </a:extLst>
          </p:cNvPr>
          <p:cNvSpPr/>
          <p:nvPr/>
        </p:nvSpPr>
        <p:spPr>
          <a:xfrm>
            <a:off x="4949945" y="-88488"/>
            <a:ext cx="6052352" cy="69612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D2878-AE19-59BB-9623-5AF2FFDDE1A3}"/>
              </a:ext>
            </a:extLst>
          </p:cNvPr>
          <p:cNvSpPr/>
          <p:nvPr/>
        </p:nvSpPr>
        <p:spPr>
          <a:xfrm>
            <a:off x="2670509" y="394060"/>
            <a:ext cx="7371800" cy="1081608"/>
          </a:xfrm>
          <a:prstGeom prst="rect">
            <a:avLst/>
          </a:prstGeom>
          <a:solidFill>
            <a:srgbClr val="57B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A02057-160A-3C50-E770-EBE1BC76C526}"/>
              </a:ext>
            </a:extLst>
          </p:cNvPr>
          <p:cNvSpPr/>
          <p:nvPr/>
        </p:nvSpPr>
        <p:spPr>
          <a:xfrm>
            <a:off x="2981951" y="394060"/>
            <a:ext cx="6378359" cy="1011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Promedios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  <a:cs typeface="Miriam" panose="020B0604020202020204" pitchFamily="34" charset="-79"/>
              </a:rPr>
              <a:t>Por carrera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1F22EB-34F4-0D9D-127A-68103603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1558668"/>
            <a:ext cx="10591800" cy="5000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59E184B-0A96-0954-D89D-1260E688D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843" r="17859" b="44951"/>
          <a:stretch/>
        </p:blipFill>
        <p:spPr>
          <a:xfrm>
            <a:off x="8495071" y="2005782"/>
            <a:ext cx="760658" cy="2310580"/>
          </a:xfrm>
          <a:prstGeom prst="rect">
            <a:avLst/>
          </a:prstGeom>
        </p:spPr>
      </p:pic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FE06E238-FE32-41CD-C0C1-BD2D9C9F2B59}"/>
              </a:ext>
            </a:extLst>
          </p:cNvPr>
          <p:cNvSpPr/>
          <p:nvPr/>
        </p:nvSpPr>
        <p:spPr>
          <a:xfrm>
            <a:off x="8662219" y="1986116"/>
            <a:ext cx="2349910" cy="3578942"/>
          </a:xfrm>
          <a:custGeom>
            <a:avLst/>
            <a:gdLst>
              <a:gd name="connsiteX0" fmla="*/ 1553497 w 2349910"/>
              <a:gd name="connsiteY0" fmla="*/ 2920181 h 3578942"/>
              <a:gd name="connsiteX1" fmla="*/ 2349910 w 2349910"/>
              <a:gd name="connsiteY1" fmla="*/ 3392129 h 3578942"/>
              <a:gd name="connsiteX2" fmla="*/ 2163097 w 2349910"/>
              <a:gd name="connsiteY2" fmla="*/ 3578942 h 3578942"/>
              <a:gd name="connsiteX3" fmla="*/ 0 w 2349910"/>
              <a:gd name="connsiteY3" fmla="*/ 2271252 h 3578942"/>
              <a:gd name="connsiteX4" fmla="*/ 481781 w 2349910"/>
              <a:gd name="connsiteY4" fmla="*/ 2222090 h 3578942"/>
              <a:gd name="connsiteX5" fmla="*/ 501446 w 2349910"/>
              <a:gd name="connsiteY5" fmla="*/ 0 h 3578942"/>
              <a:gd name="connsiteX6" fmla="*/ 855407 w 2349910"/>
              <a:gd name="connsiteY6" fmla="*/ 19665 h 3578942"/>
              <a:gd name="connsiteX7" fmla="*/ 993058 w 2349910"/>
              <a:gd name="connsiteY7" fmla="*/ 58994 h 3578942"/>
              <a:gd name="connsiteX8" fmla="*/ 1061884 w 2349910"/>
              <a:gd name="connsiteY8" fmla="*/ 78658 h 3578942"/>
              <a:gd name="connsiteX9" fmla="*/ 1160207 w 2349910"/>
              <a:gd name="connsiteY9" fmla="*/ 127819 h 3578942"/>
              <a:gd name="connsiteX10" fmla="*/ 1297858 w 2349910"/>
              <a:gd name="connsiteY10" fmla="*/ 176981 h 3578942"/>
              <a:gd name="connsiteX11" fmla="*/ 1327355 w 2349910"/>
              <a:gd name="connsiteY11" fmla="*/ 167149 h 3578942"/>
              <a:gd name="connsiteX12" fmla="*/ 1327355 w 2349910"/>
              <a:gd name="connsiteY12" fmla="*/ 167149 h 3578942"/>
              <a:gd name="connsiteX13" fmla="*/ 1170039 w 2349910"/>
              <a:gd name="connsiteY13" fmla="*/ 2251587 h 3578942"/>
              <a:gd name="connsiteX14" fmla="*/ 914400 w 2349910"/>
              <a:gd name="connsiteY14" fmla="*/ 2271252 h 3578942"/>
              <a:gd name="connsiteX15" fmla="*/ 717755 w 2349910"/>
              <a:gd name="connsiteY15" fmla="*/ 2310581 h 3578942"/>
              <a:gd name="connsiteX16" fmla="*/ 629265 w 2349910"/>
              <a:gd name="connsiteY16" fmla="*/ 2330245 h 3578942"/>
              <a:gd name="connsiteX17" fmla="*/ 540775 w 2349910"/>
              <a:gd name="connsiteY17" fmla="*/ 2320413 h 3578942"/>
              <a:gd name="connsiteX18" fmla="*/ 521110 w 2349910"/>
              <a:gd name="connsiteY18" fmla="*/ 2290916 h 3578942"/>
              <a:gd name="connsiteX19" fmla="*/ 570271 w 2349910"/>
              <a:gd name="connsiteY19" fmla="*/ 2271252 h 3578942"/>
              <a:gd name="connsiteX20" fmla="*/ 619433 w 2349910"/>
              <a:gd name="connsiteY20" fmla="*/ 2241755 h 3578942"/>
              <a:gd name="connsiteX21" fmla="*/ 678426 w 2349910"/>
              <a:gd name="connsiteY21" fmla="*/ 2251587 h 3578942"/>
              <a:gd name="connsiteX22" fmla="*/ 658762 w 2349910"/>
              <a:gd name="connsiteY22" fmla="*/ 2281084 h 3578942"/>
              <a:gd name="connsiteX23" fmla="*/ 639097 w 2349910"/>
              <a:gd name="connsiteY23" fmla="*/ 2310581 h 3578942"/>
              <a:gd name="connsiteX24" fmla="*/ 1553497 w 2349910"/>
              <a:gd name="connsiteY24" fmla="*/ 2920181 h 35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9910" h="3578942">
                <a:moveTo>
                  <a:pt x="1553497" y="2920181"/>
                </a:moveTo>
                <a:lnTo>
                  <a:pt x="2349910" y="3392129"/>
                </a:lnTo>
                <a:lnTo>
                  <a:pt x="2163097" y="3578942"/>
                </a:lnTo>
                <a:lnTo>
                  <a:pt x="0" y="2271252"/>
                </a:lnTo>
                <a:lnTo>
                  <a:pt x="481781" y="2222090"/>
                </a:lnTo>
                <a:lnTo>
                  <a:pt x="501446" y="0"/>
                </a:lnTo>
                <a:cubicBezTo>
                  <a:pt x="619433" y="6555"/>
                  <a:pt x="738080" y="5586"/>
                  <a:pt x="855407" y="19665"/>
                </a:cubicBezTo>
                <a:cubicBezTo>
                  <a:pt x="902787" y="25351"/>
                  <a:pt x="947174" y="45884"/>
                  <a:pt x="993058" y="58994"/>
                </a:cubicBezTo>
                <a:lnTo>
                  <a:pt x="1061884" y="78658"/>
                </a:lnTo>
                <a:cubicBezTo>
                  <a:pt x="1135258" y="133689"/>
                  <a:pt x="1063578" y="86406"/>
                  <a:pt x="1160207" y="127819"/>
                </a:cubicBezTo>
                <a:cubicBezTo>
                  <a:pt x="1222511" y="154521"/>
                  <a:pt x="1233197" y="176981"/>
                  <a:pt x="1297858" y="176981"/>
                </a:cubicBezTo>
                <a:cubicBezTo>
                  <a:pt x="1308222" y="176981"/>
                  <a:pt x="1317523" y="170426"/>
                  <a:pt x="1327355" y="167149"/>
                </a:cubicBezTo>
                <a:lnTo>
                  <a:pt x="1327355" y="167149"/>
                </a:lnTo>
                <a:lnTo>
                  <a:pt x="1170039" y="2251587"/>
                </a:lnTo>
                <a:cubicBezTo>
                  <a:pt x="1084826" y="2258142"/>
                  <a:pt x="999147" y="2260198"/>
                  <a:pt x="914400" y="2271252"/>
                </a:cubicBezTo>
                <a:cubicBezTo>
                  <a:pt x="848115" y="2279898"/>
                  <a:pt x="783303" y="2297471"/>
                  <a:pt x="717755" y="2310581"/>
                </a:cubicBezTo>
                <a:cubicBezTo>
                  <a:pt x="655339" y="2323064"/>
                  <a:pt x="684810" y="2316359"/>
                  <a:pt x="629265" y="2330245"/>
                </a:cubicBezTo>
                <a:cubicBezTo>
                  <a:pt x="599768" y="2326968"/>
                  <a:pt x="568666" y="2330555"/>
                  <a:pt x="540775" y="2320413"/>
                </a:cubicBezTo>
                <a:cubicBezTo>
                  <a:pt x="529669" y="2316375"/>
                  <a:pt x="515030" y="2301049"/>
                  <a:pt x="521110" y="2290916"/>
                </a:cubicBezTo>
                <a:cubicBezTo>
                  <a:pt x="530190" y="2275782"/>
                  <a:pt x="554485" y="2279145"/>
                  <a:pt x="570271" y="2271252"/>
                </a:cubicBezTo>
                <a:cubicBezTo>
                  <a:pt x="587364" y="2262705"/>
                  <a:pt x="603046" y="2251587"/>
                  <a:pt x="619433" y="2241755"/>
                </a:cubicBezTo>
                <a:cubicBezTo>
                  <a:pt x="639097" y="2245032"/>
                  <a:pt x="664329" y="2237490"/>
                  <a:pt x="678426" y="2251587"/>
                </a:cubicBezTo>
                <a:cubicBezTo>
                  <a:pt x="686782" y="2259943"/>
                  <a:pt x="664047" y="2270515"/>
                  <a:pt x="658762" y="2281084"/>
                </a:cubicBezTo>
                <a:cubicBezTo>
                  <a:pt x="642459" y="2313690"/>
                  <a:pt x="661011" y="2310581"/>
                  <a:pt x="639097" y="2310581"/>
                </a:cubicBezTo>
                <a:lnTo>
                  <a:pt x="1553497" y="2920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203D53-F310-5B0E-3920-F665A8116C2B}"/>
              </a:ext>
            </a:extLst>
          </p:cNvPr>
          <p:cNvSpPr/>
          <p:nvPr/>
        </p:nvSpPr>
        <p:spPr>
          <a:xfrm rot="1761444">
            <a:off x="8937740" y="4584474"/>
            <a:ext cx="3215149" cy="609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590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312</Words>
  <Application>Microsoft Office PowerPoint</Application>
  <PresentationFormat>Panorámica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Miriam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 Contreras</dc:creator>
  <cp:lastModifiedBy>Tomás Contreras</cp:lastModifiedBy>
  <cp:revision>16</cp:revision>
  <dcterms:created xsi:type="dcterms:W3CDTF">2024-03-22T20:34:54Z</dcterms:created>
  <dcterms:modified xsi:type="dcterms:W3CDTF">2024-03-23T02:29:14Z</dcterms:modified>
</cp:coreProperties>
</file>