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203571-A817-4078-A63D-825039DC6041}">
  <a:tblStyle styleId="{38203571-A817-4078-A63D-825039DC60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slide" Target="slides/slide81.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slide" Target="slides/slide84.xml"/><Relationship Id="rId90" Type="http://schemas.openxmlformats.org/officeDocument/2006/relationships/slide" Target="slides/slide83.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26790e41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e26790e413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2d470fe8f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42d470fe8f_0_16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2d470fe8f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42d470fe8f_0_16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2d470fe8f_0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42d470fe8f_0_17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2d470fe8f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42d470fe8f_0_17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2d470fe8f_0_1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42d470fe8f_0_17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2d470fe8f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42d470fe8f_0_17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2d470fe8f_0_1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42d470fe8f_0_17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2d470fe8f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42d470fe8f_0_17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2d470fe8f_0_1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42d470fe8f_0_17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2d470fe8f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42d470fe8f_0_17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26790e41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e26790e413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2d470fe8f_0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42d470fe8f_0_17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2d470fe8f_0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42d470fe8f_0_17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42d470fe8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42d470fe8f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2d470fe8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42d470fe8f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2d470fe8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42d470fe8f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2d470fe8f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42d470fe8f_0_18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2d470fe8f_0_1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42d470fe8f_0_18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2d470fe8f_0_1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242d470fe8f_0_18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2d470fe8f_0_1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42d470fe8f_0_18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2d470fe8f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42d470fe8f_0_18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4446898a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44446898a3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2d470fe8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42d470fe8f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2d470fe8f_0_1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42d470fe8f_0_18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2d470fe8f_0_1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42d470fe8f_0_18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2d470fe8f_0_1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242d470fe8f_0_18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2d470fe8f_0_1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42d470fe8f_0_18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4446898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44446898a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4446898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44446898a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2d470fe8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42d470fe8f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42d470fe8f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42d470fe8f_0_1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42d470fe8f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242d470fe8f_0_1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2d470fe8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42d470fe8f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42d470fe8f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42d470fe8f_0_1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42d470fe8f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242d470fe8f_0_12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42d470fe8f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242d470fe8f_0_1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42d470fe8f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42d470fe8f_0_1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42d470fe8f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242d470fe8f_0_13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42d470fe8f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42d470fe8f_0_13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42d470fe8f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242d470fe8f_0_13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42d470fe8f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42d470fe8f_0_1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42d470fe8f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242d470fe8f_0_1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42d470fe8f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242d470fe8f_0_1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2d470fe8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42d470fe8f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42d470fe8f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42d470fe8f_0_13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42d470fe8f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242d470fe8f_0_1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42d470fe8f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242d470fe8f_0_1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42d470fe8f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242d470fe8f_0_1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42d470fe8f_0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242d470fe8f_0_1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42d470fe8f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242d470fe8f_0_14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42d470fe8f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242d470fe8f_0_1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42d470fe8f_0_1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242d470fe8f_0_14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42d470fe8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242d470fe8f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44446898a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244446898a3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2d470fe8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42d470fe8f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42d470fe8f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242d470fe8f_0_14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42d470fe8f_0_1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242d470fe8f_0_14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42d470fe8f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242d470fe8f_0_14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42d470fe8f_0_1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242d470fe8f_0_14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42d470fe8f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242d470fe8f_0_1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42d470fe8f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242d470fe8f_0_1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42d470fe8f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242d470fe8f_0_1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42d470fe8f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242d470fe8f_0_1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42d470fe8f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242d470fe8f_0_15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42d470fe8f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242d470fe8f_0_15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2d470fe8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42d470fe8f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42d470fe8f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242d470fe8f_0_15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42d470fe8f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242d470fe8f_0_15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42d470fe8f_0_1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242d470fe8f_0_15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42d470fe8f_0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242d470fe8f_0_15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42d470fe8f_0_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242d470fe8f_0_15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42d470fe8f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242d470fe8f_0_16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42d470fe8f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g242d470fe8f_0_16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42d470fe8f_0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242d470fe8f_0_16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42d470fe8f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242d470fe8f_0_16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42d470fe8f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g242d470fe8f_0_16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2d470fe8f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42d470fe8f_0_16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42d470fe8f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242d470fe8f_0_16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42d470fe8f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g242d470fe8f_0_16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44446898a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244446898a3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44446898a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244446898a3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e26790e413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1e26790e413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2d470fe8f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42d470fe8f_0_16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9.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8.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34.png"/><Relationship Id="rId5"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7.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7.png"/><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7.png"/><Relationship Id="rId4" Type="http://schemas.openxmlformats.org/officeDocument/2006/relationships/image" Target="../media/image46.png"/><Relationship Id="rId5" Type="http://schemas.openxmlformats.org/officeDocument/2006/relationships/image" Target="../media/image41.png"/><Relationship Id="rId6"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7.png"/><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7.png"/><Relationship Id="rId4" Type="http://schemas.openxmlformats.org/officeDocument/2006/relationships/image" Target="../media/image42.png"/><Relationship Id="rId5"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7.png"/><Relationship Id="rId4" Type="http://schemas.openxmlformats.org/officeDocument/2006/relationships/image" Target="../media/image42.png"/><Relationship Id="rId5"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7.png"/><Relationship Id="rId4" Type="http://schemas.openxmlformats.org/officeDocument/2006/relationships/image" Target="../media/image6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7.png"/><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7.png"/><Relationship Id="rId4" Type="http://schemas.openxmlformats.org/officeDocument/2006/relationships/hyperlink" Target="http://github.com/TomasFerranti/FundProgEAnalise" TargetMode="External"/><Relationship Id="rId5"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7.png"/><Relationship Id="rId4"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7.png"/><Relationship Id="rId4" Type="http://schemas.openxmlformats.org/officeDocument/2006/relationships/image" Target="../media/image6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7.png"/><Relationship Id="rId4" Type="http://schemas.openxmlformats.org/officeDocument/2006/relationships/image" Target="../media/image6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7.png"/><Relationship Id="rId4" Type="http://schemas.openxmlformats.org/officeDocument/2006/relationships/image" Target="../media/image5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7.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7.png"/><Relationship Id="rId4" Type="http://schemas.openxmlformats.org/officeDocument/2006/relationships/image" Target="../media/image5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7.png"/><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7.png"/><Relationship Id="rId4" Type="http://schemas.openxmlformats.org/officeDocument/2006/relationships/image" Target="../media/image5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image" Target="../media/image7.png"/><Relationship Id="rId4" Type="http://schemas.openxmlformats.org/officeDocument/2006/relationships/image" Target="../media/image6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7.png"/><Relationship Id="rId4" Type="http://schemas.openxmlformats.org/officeDocument/2006/relationships/image" Target="../media/image6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7.png"/><Relationship Id="rId4" Type="http://schemas.openxmlformats.org/officeDocument/2006/relationships/image" Target="../media/image5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 Id="rId3" Type="http://schemas.openxmlformats.org/officeDocument/2006/relationships/image" Target="../media/image7.png"/><Relationship Id="rId4" Type="http://schemas.openxmlformats.org/officeDocument/2006/relationships/image" Target="../media/image6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 Id="rId3" Type="http://schemas.openxmlformats.org/officeDocument/2006/relationships/image" Target="../media/image7.png"/><Relationship Id="rId4"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 Id="rId3" Type="http://schemas.openxmlformats.org/officeDocument/2006/relationships/image" Target="../media/image7.png"/><Relationship Id="rId4" Type="http://schemas.openxmlformats.org/officeDocument/2006/relationships/image" Target="../media/image6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 Id="rId3" Type="http://schemas.openxmlformats.org/officeDocument/2006/relationships/image" Target="../media/image7.png"/><Relationship Id="rId4" Type="http://schemas.openxmlformats.org/officeDocument/2006/relationships/image" Target="../media/image5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 Id="rId3" Type="http://schemas.openxmlformats.org/officeDocument/2006/relationships/image" Target="../media/image7.png"/><Relationship Id="rId4" Type="http://schemas.openxmlformats.org/officeDocument/2006/relationships/hyperlink" Target="http://github.com/TomasFerranti/FundProgEAnalise" TargetMode="External"/><Relationship Id="rId5" Type="http://schemas.openxmlformats.org/officeDocument/2006/relationships/image" Target="../media/image4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7.png"/><Relationship Id="rId4" Type="http://schemas.openxmlformats.org/officeDocument/2006/relationships/hyperlink" Target="https://www.visual-paradigm.com/guide/data-flow-diagram/what-is-data-flow-diagram/" TargetMode="External"/><Relationship Id="rId5" Type="http://schemas.openxmlformats.org/officeDocument/2006/relationships/hyperlink" Target="https://www.visual-paradigm.com/guide/uml-unified-modeling-language/what-is-use-case-diagram/" TargetMode="External"/><Relationship Id="rId6" Type="http://schemas.openxmlformats.org/officeDocument/2006/relationships/hyperlink" Target="https://www.visual-paradigm.com/guide/uml-unified-modeling-language/uml-class-diagram-tutori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pic>
        <p:nvPicPr>
          <p:cNvPr descr="Padrão do plano de fundo&#10;&#10;Descrição gerada automaticamente" id="129" name="Google Shape;129;p25"/>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30" name="Google Shape;130;p25"/>
          <p:cNvSpPr txBox="1"/>
          <p:nvPr/>
        </p:nvSpPr>
        <p:spPr>
          <a:xfrm>
            <a:off x="594825" y="1721500"/>
            <a:ext cx="33897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pt-BR" sz="2400" u="none" cap="none" strike="noStrike">
                <a:solidFill>
                  <a:srgbClr val="F2F2F2"/>
                </a:solidFill>
                <a:latin typeface="Calibri"/>
                <a:ea typeface="Calibri"/>
                <a:cs typeface="Calibri"/>
                <a:sym typeface="Calibri"/>
              </a:rPr>
              <a:t>Fundamentos para Programação e Análise</a:t>
            </a:r>
            <a:endParaRPr b="1" i="0" sz="2400" u="none" cap="none" strike="noStrike">
              <a:solidFill>
                <a:srgbClr val="F2F2F2"/>
              </a:solidFill>
              <a:latin typeface="Calibri"/>
              <a:ea typeface="Calibri"/>
              <a:cs typeface="Calibri"/>
              <a:sym typeface="Calibri"/>
            </a:endParaRPr>
          </a:p>
          <a:p>
            <a:pPr indent="0" lvl="0" marL="0" marR="0" rtl="0" algn="l">
              <a:spcBef>
                <a:spcPts val="0"/>
              </a:spcBef>
              <a:spcAft>
                <a:spcPts val="0"/>
              </a:spcAft>
              <a:buNone/>
            </a:pPr>
            <a:r>
              <a:rPr b="1" lang="pt-BR" sz="2400">
                <a:solidFill>
                  <a:srgbClr val="F2F2F2"/>
                </a:solidFill>
                <a:latin typeface="Calibri"/>
                <a:ea typeface="Calibri"/>
                <a:cs typeface="Calibri"/>
                <a:sym typeface="Calibri"/>
              </a:rPr>
              <a:t>19/05/2023 - 20/05/2023</a:t>
            </a:r>
            <a:endParaRPr b="1" sz="2400">
              <a:solidFill>
                <a:srgbClr val="F2F2F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34"/>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Princípios da solução</a:t>
            </a:r>
            <a:endParaRPr sz="1100"/>
          </a:p>
        </p:txBody>
      </p:sp>
      <p:sp>
        <p:nvSpPr>
          <p:cNvPr id="186" name="Google Shape;186;p34"/>
          <p:cNvSpPr txBox="1"/>
          <p:nvPr/>
        </p:nvSpPr>
        <p:spPr>
          <a:xfrm>
            <a:off x="1376425" y="1064925"/>
            <a:ext cx="6243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Há três princípios que possuem contribuição na solução da modelagem informacional. São eles: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pt-BR">
                <a:latin typeface="Calibri"/>
                <a:ea typeface="Calibri"/>
                <a:cs typeface="Calibri"/>
                <a:sym typeface="Calibri"/>
              </a:rPr>
              <a:t>Focar os Objetivos (e não o comportamento):</a:t>
            </a:r>
            <a:r>
              <a:rPr lang="pt-BR">
                <a:latin typeface="Calibri"/>
                <a:ea typeface="Calibri"/>
                <a:cs typeface="Calibri"/>
                <a:sym typeface="Calibri"/>
              </a:rPr>
              <a:t> </a:t>
            </a:r>
            <a:r>
              <a:rPr lang="pt-BR">
                <a:latin typeface="Calibri"/>
                <a:ea typeface="Calibri"/>
                <a:cs typeface="Calibri"/>
                <a:sym typeface="Calibri"/>
              </a:rPr>
              <a:t>O objetivo é uma representação abstrata de um processo e é adequado para a primeira representação dos requisitos do sistema, pois expressa o desejo de um ator e está relacionado ao ambiente externo e aos conceitos do domínio da aplicação.</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pt-BR">
                <a:latin typeface="Calibri"/>
                <a:ea typeface="Calibri"/>
                <a:cs typeface="Calibri"/>
                <a:sym typeface="Calibri"/>
              </a:rPr>
              <a:t>Fixar um nível de abstração para os objetivos:</a:t>
            </a:r>
            <a:r>
              <a:rPr lang="pt-BR">
                <a:latin typeface="Calibri"/>
                <a:ea typeface="Calibri"/>
                <a:cs typeface="Calibri"/>
                <a:sym typeface="Calibri"/>
              </a:rPr>
              <a:t> </a:t>
            </a:r>
            <a:r>
              <a:rPr lang="pt-BR">
                <a:latin typeface="Calibri"/>
                <a:ea typeface="Calibri"/>
                <a:cs typeface="Calibri"/>
                <a:sym typeface="Calibri"/>
              </a:rPr>
              <a:t>Os atores geram eventos que disparam processos do sistema para alcançar objetivos, seguindo restrições que garantem um nível de abstração especial para esses objetivos. Essa estratégia de particionamento funcional do sistema resulta em uma modelagem concisa, interfaces mínimas e processos fiéis à essência do sistema.</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pt-BR">
                <a:latin typeface="Calibri"/>
                <a:ea typeface="Calibri"/>
                <a:cs typeface="Calibri"/>
                <a:sym typeface="Calibri"/>
              </a:rPr>
              <a:t>Focar o detalhamento da informação (e não do comportamento):</a:t>
            </a:r>
            <a:r>
              <a:rPr lang="pt-BR">
                <a:latin typeface="Calibri"/>
                <a:ea typeface="Calibri"/>
                <a:cs typeface="Calibri"/>
                <a:sym typeface="Calibri"/>
              </a:rPr>
              <a:t> </a:t>
            </a:r>
            <a:r>
              <a:rPr lang="pt-BR">
                <a:latin typeface="Calibri"/>
                <a:ea typeface="Calibri"/>
                <a:cs typeface="Calibri"/>
                <a:sym typeface="Calibri"/>
              </a:rPr>
              <a:t>detalhar os fluxos de informação que entram e saem do sistema durante a execução dos processos.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Denominaremos esses fluxos de </a:t>
            </a:r>
            <a:r>
              <a:rPr b="1" lang="pt-BR">
                <a:latin typeface="Calibri"/>
                <a:ea typeface="Calibri"/>
                <a:cs typeface="Calibri"/>
                <a:sym typeface="Calibri"/>
              </a:rPr>
              <a:t>interface informacional do objetivo</a:t>
            </a:r>
            <a:r>
              <a:rPr lang="pt-BR">
                <a:latin typeface="Calibri"/>
                <a:ea typeface="Calibri"/>
                <a:cs typeface="Calibri"/>
                <a:sym typeface="Calibri"/>
              </a:rPr>
              <a:t>. Por extensão, passaremos também a denominar os objetivos de </a:t>
            </a:r>
            <a:r>
              <a:rPr b="1" lang="pt-BR">
                <a:latin typeface="Calibri"/>
                <a:ea typeface="Calibri"/>
                <a:cs typeface="Calibri"/>
                <a:sym typeface="Calibri"/>
              </a:rPr>
              <a:t>objetivos informacionais</a:t>
            </a:r>
            <a:r>
              <a:rPr lang="pt-BR">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5"/>
          <p:cNvSpPr txBox="1"/>
          <p:nvPr/>
        </p:nvSpPr>
        <p:spPr>
          <a:xfrm>
            <a:off x="1336574" y="440875"/>
            <a:ext cx="6059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Modelagem Informacional de Requisitos (MIR)</a:t>
            </a:r>
            <a:endParaRPr sz="1100"/>
          </a:p>
        </p:txBody>
      </p:sp>
      <p:sp>
        <p:nvSpPr>
          <p:cNvPr id="192" name="Google Shape;192;p35"/>
          <p:cNvSpPr txBox="1"/>
          <p:nvPr/>
        </p:nvSpPr>
        <p:spPr>
          <a:xfrm>
            <a:off x="1376425" y="1064925"/>
            <a:ext cx="62430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A </a:t>
            </a:r>
            <a:r>
              <a:rPr b="1" lang="pt-BR" sz="1600">
                <a:latin typeface="Calibri"/>
                <a:ea typeface="Calibri"/>
                <a:cs typeface="Calibri"/>
                <a:sym typeface="Calibri"/>
              </a:rPr>
              <a:t>Modelagem Informacional de Requisitos (MIR)</a:t>
            </a:r>
            <a:r>
              <a:rPr lang="pt-BR" sz="1600">
                <a:latin typeface="Calibri"/>
                <a:ea typeface="Calibri"/>
                <a:cs typeface="Calibri"/>
                <a:sym typeface="Calibri"/>
              </a:rPr>
              <a:t> está baseada nos princípios apresentados anteriormente, devendo ser realizada preferencialmente com</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a participação ativa dos atores, ou pelo menos, com suas validações.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A MIR é composta de três elementos: </a:t>
            </a:r>
            <a:r>
              <a:rPr b="1" lang="pt-BR" sz="1600">
                <a:latin typeface="Calibri"/>
                <a:ea typeface="Calibri"/>
                <a:cs typeface="Calibri"/>
                <a:sym typeface="Calibri"/>
              </a:rPr>
              <a:t>Objetivos Informacionais</a:t>
            </a:r>
            <a:r>
              <a:rPr lang="pt-BR" sz="1600">
                <a:latin typeface="Calibri"/>
                <a:ea typeface="Calibri"/>
                <a:cs typeface="Calibri"/>
                <a:sym typeface="Calibri"/>
              </a:rPr>
              <a:t>; </a:t>
            </a:r>
            <a:r>
              <a:rPr b="1" lang="pt-BR" sz="1600">
                <a:latin typeface="Calibri"/>
                <a:ea typeface="Calibri"/>
                <a:cs typeface="Calibri"/>
                <a:sym typeface="Calibri"/>
              </a:rPr>
              <a:t>Interface Informacional</a:t>
            </a:r>
            <a:r>
              <a:rPr lang="pt-BR" sz="1600">
                <a:latin typeface="Calibri"/>
                <a:ea typeface="Calibri"/>
                <a:cs typeface="Calibri"/>
                <a:sym typeface="Calibri"/>
              </a:rPr>
              <a:t> e </a:t>
            </a:r>
            <a:r>
              <a:rPr b="1" lang="pt-BR" sz="1600">
                <a:latin typeface="Calibri"/>
                <a:ea typeface="Calibri"/>
                <a:cs typeface="Calibri"/>
                <a:sym typeface="Calibri"/>
              </a:rPr>
              <a:t>Objetivos Organizacionais</a:t>
            </a:r>
            <a:r>
              <a:rPr lang="pt-BR"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Como elicitar os requisitos do sistema? “Que eventos originados no ambiente externo (pelos atores) exigem trocas de informações (entre o sistema e o ambiente) capazes de mudar o estado do ambiente, do sistema, ou de ambos?”</a:t>
            </a:r>
            <a:r>
              <a:rPr lang="pt-BR" sz="1600">
                <a:latin typeface="Calibri"/>
                <a:ea typeface="Calibri"/>
                <a:cs typeface="Calibri"/>
                <a:sym typeface="Calibri"/>
              </a:rPr>
              <a:t>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Esses eventos disparam processos do sistema responsáveis pela realização dos </a:t>
            </a:r>
            <a:r>
              <a:rPr b="1" lang="pt-BR" sz="1600">
                <a:latin typeface="Calibri"/>
                <a:ea typeface="Calibri"/>
                <a:cs typeface="Calibri"/>
                <a:sym typeface="Calibri"/>
              </a:rPr>
              <a:t>objetivos informacionais dos atores</a:t>
            </a:r>
            <a:r>
              <a:rPr lang="pt-BR"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36"/>
          <p:cNvSpPr txBox="1"/>
          <p:nvPr/>
        </p:nvSpPr>
        <p:spPr>
          <a:xfrm>
            <a:off x="1336574" y="440875"/>
            <a:ext cx="6059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Objetivos informacionais</a:t>
            </a:r>
            <a:endParaRPr sz="1100"/>
          </a:p>
        </p:txBody>
      </p:sp>
      <p:pic>
        <p:nvPicPr>
          <p:cNvPr id="198" name="Google Shape;198;p36"/>
          <p:cNvPicPr preferRelativeResize="0"/>
          <p:nvPr/>
        </p:nvPicPr>
        <p:blipFill>
          <a:blip r:embed="rId4">
            <a:alphaModFix/>
          </a:blip>
          <a:stretch>
            <a:fillRect/>
          </a:stretch>
        </p:blipFill>
        <p:spPr>
          <a:xfrm>
            <a:off x="171450" y="879463"/>
            <a:ext cx="8801100" cy="2200275"/>
          </a:xfrm>
          <a:prstGeom prst="rect">
            <a:avLst/>
          </a:prstGeom>
          <a:noFill/>
          <a:ln>
            <a:noFill/>
          </a:ln>
        </p:spPr>
      </p:pic>
      <p:sp>
        <p:nvSpPr>
          <p:cNvPr id="199" name="Google Shape;199;p36"/>
          <p:cNvSpPr txBox="1"/>
          <p:nvPr/>
        </p:nvSpPr>
        <p:spPr>
          <a:xfrm>
            <a:off x="1192400" y="3147475"/>
            <a:ext cx="7310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Normalmente a MIR é iniciada com a identificação de </a:t>
            </a:r>
            <a:r>
              <a:rPr b="1" lang="pt-BR" sz="1600">
                <a:latin typeface="Calibri"/>
                <a:ea typeface="Calibri"/>
                <a:cs typeface="Calibri"/>
                <a:sym typeface="Calibri"/>
              </a:rPr>
              <a:t>pelo menos um ator</a:t>
            </a:r>
            <a:r>
              <a:rPr lang="pt-BR" sz="1600">
                <a:latin typeface="Calibri"/>
                <a:ea typeface="Calibri"/>
                <a:cs typeface="Calibri"/>
                <a:sym typeface="Calibri"/>
              </a:rPr>
              <a:t> e seus objetivos informacionais. Os atores e objetivos mais relevantes costumam ser rapidamente elicitados.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Qualquer dificuldade para descobrir novos objetivos pode servir de indicador da necessidade de se identificar e detalhar a </a:t>
            </a:r>
            <a:r>
              <a:rPr b="1" lang="pt-BR" sz="1600">
                <a:latin typeface="Calibri"/>
                <a:ea typeface="Calibri"/>
                <a:cs typeface="Calibri"/>
                <a:sym typeface="Calibri"/>
              </a:rPr>
              <a:t>interface informacional</a:t>
            </a:r>
            <a:r>
              <a:rPr lang="pt-BR" sz="1600">
                <a:latin typeface="Calibri"/>
                <a:ea typeface="Calibri"/>
                <a:cs typeface="Calibri"/>
                <a:sym typeface="Calibri"/>
              </a:rPr>
              <a:t> dos objetivos já listados.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37"/>
          <p:cNvSpPr txBox="1"/>
          <p:nvPr/>
        </p:nvSpPr>
        <p:spPr>
          <a:xfrm>
            <a:off x="1336574" y="440875"/>
            <a:ext cx="6059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Interface informacional</a:t>
            </a:r>
            <a:endParaRPr sz="1100"/>
          </a:p>
        </p:txBody>
      </p:sp>
      <p:sp>
        <p:nvSpPr>
          <p:cNvPr id="205" name="Google Shape;205;p37"/>
          <p:cNvSpPr txBox="1"/>
          <p:nvPr/>
        </p:nvSpPr>
        <p:spPr>
          <a:xfrm>
            <a:off x="1336575" y="879475"/>
            <a:ext cx="7310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A </a:t>
            </a:r>
            <a:r>
              <a:rPr b="1" lang="pt-BR" sz="1600">
                <a:latin typeface="Calibri"/>
                <a:ea typeface="Calibri"/>
                <a:cs typeface="Calibri"/>
                <a:sym typeface="Calibri"/>
              </a:rPr>
              <a:t>interface informacional</a:t>
            </a:r>
            <a:r>
              <a:rPr lang="pt-BR" sz="1600">
                <a:latin typeface="Calibri"/>
                <a:ea typeface="Calibri"/>
                <a:cs typeface="Calibri"/>
                <a:sym typeface="Calibri"/>
              </a:rPr>
              <a:t> (de um objetivo) descreve, em detalhe, os fluxos de informações que entram e saem durante o processamento do objetivo pelo sistema. Sua especificação é dividida em duas partes:</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b="1" lang="pt-BR" sz="1600">
                <a:latin typeface="Calibri"/>
                <a:ea typeface="Calibri"/>
                <a:cs typeface="Calibri"/>
                <a:sym typeface="Calibri"/>
              </a:rPr>
              <a:t>especificação dos fluxos (imagem abaixo)</a:t>
            </a:r>
            <a:endParaRPr b="1"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b="1" lang="pt-BR" sz="1600">
                <a:latin typeface="Calibri"/>
                <a:ea typeface="Calibri"/>
                <a:cs typeface="Calibri"/>
                <a:sym typeface="Calibri"/>
              </a:rPr>
              <a:t>dicionário de itens elementares</a:t>
            </a:r>
            <a:endParaRPr b="1" sz="1600">
              <a:latin typeface="Calibri"/>
              <a:ea typeface="Calibri"/>
              <a:cs typeface="Calibri"/>
              <a:sym typeface="Calibri"/>
            </a:endParaRPr>
          </a:p>
        </p:txBody>
      </p:sp>
      <p:pic>
        <p:nvPicPr>
          <p:cNvPr id="206" name="Google Shape;206;p37"/>
          <p:cNvPicPr preferRelativeResize="0"/>
          <p:nvPr/>
        </p:nvPicPr>
        <p:blipFill>
          <a:blip r:embed="rId4">
            <a:alphaModFix/>
          </a:blip>
          <a:stretch>
            <a:fillRect/>
          </a:stretch>
        </p:blipFill>
        <p:spPr>
          <a:xfrm>
            <a:off x="466500" y="2295475"/>
            <a:ext cx="8210985" cy="254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8"/>
          <p:cNvSpPr txBox="1"/>
          <p:nvPr/>
        </p:nvSpPr>
        <p:spPr>
          <a:xfrm>
            <a:off x="1336574" y="440875"/>
            <a:ext cx="6059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Dicionário de itens elementares</a:t>
            </a:r>
            <a:endParaRPr sz="1100"/>
          </a:p>
        </p:txBody>
      </p:sp>
      <p:pic>
        <p:nvPicPr>
          <p:cNvPr id="212" name="Google Shape;212;p38"/>
          <p:cNvPicPr preferRelativeResize="0"/>
          <p:nvPr/>
        </p:nvPicPr>
        <p:blipFill>
          <a:blip r:embed="rId4">
            <a:alphaModFix/>
          </a:blip>
          <a:stretch>
            <a:fillRect/>
          </a:stretch>
        </p:blipFill>
        <p:spPr>
          <a:xfrm>
            <a:off x="152400" y="1415788"/>
            <a:ext cx="8839201" cy="23119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39"/>
          <p:cNvSpPr txBox="1"/>
          <p:nvPr/>
        </p:nvSpPr>
        <p:spPr>
          <a:xfrm>
            <a:off x="1336574" y="440875"/>
            <a:ext cx="6059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Notação da </a:t>
            </a:r>
            <a:r>
              <a:rPr b="1" lang="pt-BR" sz="2400">
                <a:solidFill>
                  <a:srgbClr val="595959"/>
                </a:solidFill>
                <a:latin typeface="Calibri"/>
                <a:ea typeface="Calibri"/>
                <a:cs typeface="Calibri"/>
                <a:sym typeface="Calibri"/>
              </a:rPr>
              <a:t>Interface informacional</a:t>
            </a:r>
            <a:endParaRPr sz="1100"/>
          </a:p>
        </p:txBody>
      </p:sp>
      <p:sp>
        <p:nvSpPr>
          <p:cNvPr id="218" name="Google Shape;218;p39"/>
          <p:cNvSpPr txBox="1"/>
          <p:nvPr/>
        </p:nvSpPr>
        <p:spPr>
          <a:xfrm>
            <a:off x="1336575" y="879475"/>
            <a:ext cx="7310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A interface informacional usa as seguintes notações: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pt-BR" sz="1600">
                <a:latin typeface="Calibri"/>
                <a:ea typeface="Calibri"/>
                <a:cs typeface="Calibri"/>
                <a:sym typeface="Calibri"/>
              </a:rPr>
              <a:t>Os sinais __ e __ representam, respectivamente, fluxo de </a:t>
            </a:r>
            <a:r>
              <a:rPr b="1" lang="pt-BR" sz="1600">
                <a:latin typeface="Calibri"/>
                <a:ea typeface="Calibri"/>
                <a:cs typeface="Calibri"/>
                <a:sym typeface="Calibri"/>
              </a:rPr>
              <a:t>entrada </a:t>
            </a:r>
            <a:r>
              <a:rPr lang="pt-BR" sz="1600">
                <a:latin typeface="Calibri"/>
                <a:ea typeface="Calibri"/>
                <a:cs typeface="Calibri"/>
                <a:sym typeface="Calibri"/>
              </a:rPr>
              <a:t>e fluxo de </a:t>
            </a:r>
            <a:r>
              <a:rPr b="1" lang="pt-BR" sz="1600">
                <a:latin typeface="Calibri"/>
                <a:ea typeface="Calibri"/>
                <a:cs typeface="Calibri"/>
                <a:sym typeface="Calibri"/>
              </a:rPr>
              <a:t>saída </a:t>
            </a:r>
            <a:r>
              <a:rPr lang="pt-BR" sz="1600">
                <a:latin typeface="Calibri"/>
                <a:ea typeface="Calibri"/>
                <a:cs typeface="Calibri"/>
                <a:sym typeface="Calibri"/>
              </a:rPr>
              <a:t>de informações, do ponto de vista do sistema.</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pt-BR" sz="1600">
                <a:latin typeface="Calibri"/>
                <a:ea typeface="Calibri"/>
                <a:cs typeface="Calibri"/>
                <a:sym typeface="Calibri"/>
              </a:rPr>
              <a:t>Uma informação contida em um fluxo pode ser </a:t>
            </a:r>
            <a:r>
              <a:rPr b="1" lang="pt-BR" sz="1600">
                <a:latin typeface="Calibri"/>
                <a:ea typeface="Calibri"/>
                <a:cs typeface="Calibri"/>
                <a:sym typeface="Calibri"/>
              </a:rPr>
              <a:t>elementar </a:t>
            </a:r>
            <a:r>
              <a:rPr lang="pt-BR" sz="1600">
                <a:latin typeface="Calibri"/>
                <a:ea typeface="Calibri"/>
                <a:cs typeface="Calibri"/>
                <a:sym typeface="Calibri"/>
              </a:rPr>
              <a:t>(indivisível) ou </a:t>
            </a:r>
            <a:r>
              <a:rPr b="1" lang="pt-BR" sz="1600">
                <a:latin typeface="Calibri"/>
                <a:ea typeface="Calibri"/>
                <a:cs typeface="Calibri"/>
                <a:sym typeface="Calibri"/>
              </a:rPr>
              <a:t>composta </a:t>
            </a:r>
            <a:r>
              <a:rPr lang="pt-BR" sz="1600">
                <a:latin typeface="Calibri"/>
                <a:ea typeface="Calibri"/>
                <a:cs typeface="Calibri"/>
                <a:sym typeface="Calibri"/>
              </a:rPr>
              <a:t>(agregado de outras informações elementares ou compostas). As informações compostas também são chamadas de </a:t>
            </a:r>
            <a:r>
              <a:rPr b="1" lang="pt-BR" sz="1600">
                <a:latin typeface="Calibri"/>
                <a:ea typeface="Calibri"/>
                <a:cs typeface="Calibri"/>
                <a:sym typeface="Calibri"/>
              </a:rPr>
              <a:t>pacotes</a:t>
            </a:r>
            <a:r>
              <a:rPr lang="pt-BR" sz="1600">
                <a:latin typeface="Calibri"/>
                <a:ea typeface="Calibri"/>
                <a:cs typeface="Calibri"/>
                <a:sym typeface="Calibri"/>
              </a:rPr>
              <a:t>, e são indicadas pelo símbolo __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pt-BR" sz="1600">
                <a:latin typeface="Calibri"/>
                <a:ea typeface="Calibri"/>
                <a:cs typeface="Calibri"/>
                <a:sym typeface="Calibri"/>
              </a:rPr>
              <a:t>A notação utilizada para descrever a composição de um pacote é a seguinte: + significa </a:t>
            </a:r>
            <a:r>
              <a:rPr b="1" lang="pt-BR" sz="1600">
                <a:latin typeface="Calibri"/>
                <a:ea typeface="Calibri"/>
                <a:cs typeface="Calibri"/>
                <a:sym typeface="Calibri"/>
              </a:rPr>
              <a:t>composição</a:t>
            </a:r>
            <a:r>
              <a:rPr lang="pt-BR" sz="1600">
                <a:latin typeface="Calibri"/>
                <a:ea typeface="Calibri"/>
                <a:cs typeface="Calibri"/>
                <a:sym typeface="Calibri"/>
              </a:rPr>
              <a:t>, ____    significa de n a m </a:t>
            </a:r>
            <a:r>
              <a:rPr b="1" lang="pt-BR" sz="1600">
                <a:latin typeface="Calibri"/>
                <a:ea typeface="Calibri"/>
                <a:cs typeface="Calibri"/>
                <a:sym typeface="Calibri"/>
              </a:rPr>
              <a:t>ocorrências </a:t>
            </a:r>
            <a:r>
              <a:rPr lang="pt-BR" sz="1600">
                <a:latin typeface="Calibri"/>
                <a:ea typeface="Calibri"/>
                <a:cs typeface="Calibri"/>
                <a:sym typeface="Calibri"/>
              </a:rPr>
              <a:t>de x, ( ) é utilizado para </a:t>
            </a:r>
            <a:r>
              <a:rPr b="1" lang="pt-BR" sz="1600">
                <a:latin typeface="Calibri"/>
                <a:ea typeface="Calibri"/>
                <a:cs typeface="Calibri"/>
                <a:sym typeface="Calibri"/>
              </a:rPr>
              <a:t>agrupar </a:t>
            </a:r>
            <a:r>
              <a:rPr lang="pt-BR" sz="1600">
                <a:latin typeface="Calibri"/>
                <a:ea typeface="Calibri"/>
                <a:cs typeface="Calibri"/>
                <a:sym typeface="Calibri"/>
              </a:rPr>
              <a:t>itens, | significa </a:t>
            </a:r>
            <a:r>
              <a:rPr b="1" lang="pt-BR" sz="1600">
                <a:latin typeface="Calibri"/>
                <a:ea typeface="Calibri"/>
                <a:cs typeface="Calibri"/>
                <a:sym typeface="Calibri"/>
              </a:rPr>
              <a:t>ou </a:t>
            </a:r>
            <a:r>
              <a:rPr lang="pt-BR" sz="1600">
                <a:latin typeface="Calibri"/>
                <a:ea typeface="Calibri"/>
                <a:cs typeface="Calibri"/>
                <a:sym typeface="Calibri"/>
              </a:rPr>
              <a:t>e [ ] delimita informações que nem sempre estarão presentes (podem não ser </a:t>
            </a:r>
            <a:r>
              <a:rPr b="1" lang="pt-BR" sz="1600">
                <a:latin typeface="Calibri"/>
                <a:ea typeface="Calibri"/>
                <a:cs typeface="Calibri"/>
                <a:sym typeface="Calibri"/>
              </a:rPr>
              <a:t>pertinentes</a:t>
            </a:r>
            <a:r>
              <a:rPr lang="pt-BR" sz="1600">
                <a:latin typeface="Calibri"/>
                <a:ea typeface="Calibri"/>
                <a:cs typeface="Calibri"/>
                <a:sym typeface="Calibri"/>
              </a:rPr>
              <a:t>, dependendo do contexto).</a:t>
            </a:r>
            <a:endParaRPr sz="1600">
              <a:latin typeface="Calibri"/>
              <a:ea typeface="Calibri"/>
              <a:cs typeface="Calibri"/>
              <a:sym typeface="Calibri"/>
            </a:endParaRPr>
          </a:p>
        </p:txBody>
      </p:sp>
      <p:pic>
        <p:nvPicPr>
          <p:cNvPr id="219" name="Google Shape;219;p39"/>
          <p:cNvPicPr preferRelativeResize="0"/>
          <p:nvPr/>
        </p:nvPicPr>
        <p:blipFill>
          <a:blip r:embed="rId4">
            <a:alphaModFix/>
          </a:blip>
          <a:stretch>
            <a:fillRect/>
          </a:stretch>
        </p:blipFill>
        <p:spPr>
          <a:xfrm>
            <a:off x="2561375" y="2676288"/>
            <a:ext cx="290475" cy="281675"/>
          </a:xfrm>
          <a:prstGeom prst="rect">
            <a:avLst/>
          </a:prstGeom>
          <a:noFill/>
          <a:ln>
            <a:noFill/>
          </a:ln>
        </p:spPr>
      </p:pic>
      <p:pic>
        <p:nvPicPr>
          <p:cNvPr id="220" name="Google Shape;220;p39"/>
          <p:cNvPicPr preferRelativeResize="0"/>
          <p:nvPr/>
        </p:nvPicPr>
        <p:blipFill>
          <a:blip r:embed="rId5">
            <a:alphaModFix/>
          </a:blip>
          <a:stretch>
            <a:fillRect/>
          </a:stretch>
        </p:blipFill>
        <p:spPr>
          <a:xfrm>
            <a:off x="2599146" y="1451000"/>
            <a:ext cx="290475" cy="246272"/>
          </a:xfrm>
          <a:prstGeom prst="rect">
            <a:avLst/>
          </a:prstGeom>
          <a:noFill/>
          <a:ln>
            <a:noFill/>
          </a:ln>
        </p:spPr>
      </p:pic>
      <p:pic>
        <p:nvPicPr>
          <p:cNvPr id="221" name="Google Shape;221;p39"/>
          <p:cNvPicPr preferRelativeResize="0"/>
          <p:nvPr/>
        </p:nvPicPr>
        <p:blipFill>
          <a:blip r:embed="rId5">
            <a:alphaModFix/>
          </a:blip>
          <a:stretch>
            <a:fillRect/>
          </a:stretch>
        </p:blipFill>
        <p:spPr>
          <a:xfrm flipH="1">
            <a:off x="2993375" y="1451000"/>
            <a:ext cx="290475" cy="246275"/>
          </a:xfrm>
          <a:prstGeom prst="rect">
            <a:avLst/>
          </a:prstGeom>
          <a:noFill/>
          <a:ln>
            <a:noFill/>
          </a:ln>
        </p:spPr>
      </p:pic>
      <p:pic>
        <p:nvPicPr>
          <p:cNvPr id="222" name="Google Shape;222;p39"/>
          <p:cNvPicPr preferRelativeResize="0"/>
          <p:nvPr/>
        </p:nvPicPr>
        <p:blipFill>
          <a:blip r:embed="rId6">
            <a:alphaModFix/>
          </a:blip>
          <a:stretch>
            <a:fillRect/>
          </a:stretch>
        </p:blipFill>
        <p:spPr>
          <a:xfrm>
            <a:off x="3621700" y="3175475"/>
            <a:ext cx="591051" cy="24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40"/>
          <p:cNvSpPr txBox="1"/>
          <p:nvPr/>
        </p:nvSpPr>
        <p:spPr>
          <a:xfrm>
            <a:off x="1336574" y="440875"/>
            <a:ext cx="6059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Notação da Interface informacional (aplicada)</a:t>
            </a:r>
            <a:endParaRPr sz="1100"/>
          </a:p>
        </p:txBody>
      </p:sp>
      <p:pic>
        <p:nvPicPr>
          <p:cNvPr id="228" name="Google Shape;228;p40"/>
          <p:cNvPicPr preferRelativeResize="0"/>
          <p:nvPr/>
        </p:nvPicPr>
        <p:blipFill>
          <a:blip r:embed="rId4">
            <a:alphaModFix/>
          </a:blip>
          <a:stretch>
            <a:fillRect/>
          </a:stretch>
        </p:blipFill>
        <p:spPr>
          <a:xfrm>
            <a:off x="480200" y="879475"/>
            <a:ext cx="7772448" cy="395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41"/>
          <p:cNvSpPr txBox="1"/>
          <p:nvPr/>
        </p:nvSpPr>
        <p:spPr>
          <a:xfrm>
            <a:off x="1336574" y="440875"/>
            <a:ext cx="60597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1100"/>
              <a:buFont typeface="Arial"/>
              <a:buNone/>
            </a:pPr>
            <a:r>
              <a:rPr b="1" lang="pt-BR" sz="2400">
                <a:solidFill>
                  <a:srgbClr val="595959"/>
                </a:solidFill>
                <a:latin typeface="Calibri"/>
                <a:ea typeface="Calibri"/>
                <a:cs typeface="Calibri"/>
                <a:sym typeface="Calibri"/>
              </a:rPr>
              <a:t>Objetivos organizacionais</a:t>
            </a:r>
            <a:endParaRPr b="1" sz="2400">
              <a:solidFill>
                <a:srgbClr val="595959"/>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b="1" sz="2400">
              <a:solidFill>
                <a:srgbClr val="595959"/>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595959"/>
              </a:solidFill>
              <a:latin typeface="Calibri"/>
              <a:ea typeface="Calibri"/>
              <a:cs typeface="Calibri"/>
              <a:sym typeface="Calibri"/>
            </a:endParaRPr>
          </a:p>
        </p:txBody>
      </p:sp>
      <p:sp>
        <p:nvSpPr>
          <p:cNvPr id="234" name="Google Shape;234;p41"/>
          <p:cNvSpPr txBox="1"/>
          <p:nvPr/>
        </p:nvSpPr>
        <p:spPr>
          <a:xfrm>
            <a:off x="1336575" y="879475"/>
            <a:ext cx="73107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Um </a:t>
            </a:r>
            <a:r>
              <a:rPr b="1" lang="pt-BR" sz="1600">
                <a:latin typeface="Calibri"/>
                <a:ea typeface="Calibri"/>
                <a:cs typeface="Calibri"/>
                <a:sym typeface="Calibri"/>
              </a:rPr>
              <a:t>objetivo organizacional</a:t>
            </a:r>
            <a:r>
              <a:rPr lang="pt-BR" sz="1600">
                <a:latin typeface="Calibri"/>
                <a:ea typeface="Calibri"/>
                <a:cs typeface="Calibri"/>
                <a:sym typeface="Calibri"/>
              </a:rPr>
              <a:t> é um conjunto de “sequências admissíveis” de objetivos informacionais, que representa uma “linha de trabalho” ou um “objetivo de negócio” relevante no domínio da aplicação, para um ou mais atores.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Por exemplo, no caso da aplicação de gerência de restaurante, os conjuntos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Tomar refeição</a:t>
            </a:r>
            <a:r>
              <a:rPr lang="pt-BR" sz="1600">
                <a:latin typeface="Calibri"/>
                <a:ea typeface="Calibri"/>
                <a:cs typeface="Calibri"/>
                <a:sym typeface="Calibri"/>
              </a:rPr>
              <a:t> = {(1-Abrir pedido, 3-Pedir a conta, 5-Pendurar a conta), (1-Abrir pedido, 3-Pedir a conta, 5-Pendurar a conta, 4-Pagar a conta)}</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Cancelar refeição</a:t>
            </a:r>
            <a:r>
              <a:rPr lang="pt-BR" sz="1600">
                <a:latin typeface="Calibri"/>
                <a:ea typeface="Calibri"/>
                <a:cs typeface="Calibri"/>
                <a:sym typeface="Calibri"/>
              </a:rPr>
              <a:t> = {(1-Abrir pedido, 2-Cancelar pedido)}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representam objetivos organizacionais do ator Cliente.</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Geralmente cada objetivo organizacional é representado por meio de um fluxograma.</a:t>
            </a:r>
            <a:endParaRPr sz="16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42"/>
          <p:cNvSpPr txBox="1"/>
          <p:nvPr/>
        </p:nvSpPr>
        <p:spPr>
          <a:xfrm>
            <a:off x="1336574" y="440875"/>
            <a:ext cx="60597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Objetivo organizacional: tomar refeição</a:t>
            </a:r>
            <a:endParaRPr b="1" sz="2400">
              <a:solidFill>
                <a:srgbClr val="595959"/>
              </a:solidFill>
              <a:latin typeface="Calibri"/>
              <a:ea typeface="Calibri"/>
              <a:cs typeface="Calibri"/>
              <a:sym typeface="Calibri"/>
            </a:endParaRPr>
          </a:p>
          <a:p>
            <a:pPr indent="0" lvl="0" marL="0" marR="0" rtl="0" algn="l">
              <a:spcBef>
                <a:spcPts val="0"/>
              </a:spcBef>
              <a:spcAft>
                <a:spcPts val="0"/>
              </a:spcAft>
              <a:buSzPts val="1100"/>
              <a:buNone/>
            </a:pPr>
            <a:r>
              <a:t/>
            </a:r>
            <a:endParaRPr b="1" sz="2400">
              <a:solidFill>
                <a:srgbClr val="595959"/>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595959"/>
              </a:solidFill>
              <a:latin typeface="Calibri"/>
              <a:ea typeface="Calibri"/>
              <a:cs typeface="Calibri"/>
              <a:sym typeface="Calibri"/>
            </a:endParaRPr>
          </a:p>
        </p:txBody>
      </p:sp>
      <p:pic>
        <p:nvPicPr>
          <p:cNvPr id="240" name="Google Shape;240;p42"/>
          <p:cNvPicPr preferRelativeResize="0"/>
          <p:nvPr/>
        </p:nvPicPr>
        <p:blipFill>
          <a:blip r:embed="rId4">
            <a:alphaModFix/>
          </a:blip>
          <a:stretch>
            <a:fillRect/>
          </a:stretch>
        </p:blipFill>
        <p:spPr>
          <a:xfrm>
            <a:off x="2313750" y="2681400"/>
            <a:ext cx="4516503" cy="2462099"/>
          </a:xfrm>
          <a:prstGeom prst="rect">
            <a:avLst/>
          </a:prstGeom>
          <a:noFill/>
          <a:ln>
            <a:noFill/>
          </a:ln>
        </p:spPr>
      </p:pic>
      <p:pic>
        <p:nvPicPr>
          <p:cNvPr id="241" name="Google Shape;241;p42"/>
          <p:cNvPicPr preferRelativeResize="0"/>
          <p:nvPr/>
        </p:nvPicPr>
        <p:blipFill>
          <a:blip r:embed="rId5">
            <a:alphaModFix/>
          </a:blip>
          <a:stretch>
            <a:fillRect/>
          </a:stretch>
        </p:blipFill>
        <p:spPr>
          <a:xfrm>
            <a:off x="1612749" y="868600"/>
            <a:ext cx="5507349" cy="181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43"/>
          <p:cNvSpPr txBox="1"/>
          <p:nvPr/>
        </p:nvSpPr>
        <p:spPr>
          <a:xfrm>
            <a:off x="1336574" y="440875"/>
            <a:ext cx="60597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Exemplos de MIR - Aplicativo de corrida</a:t>
            </a:r>
            <a:endParaRPr b="1" sz="2400">
              <a:solidFill>
                <a:srgbClr val="595959"/>
              </a:solidFill>
              <a:latin typeface="Calibri"/>
              <a:ea typeface="Calibri"/>
              <a:cs typeface="Calibri"/>
              <a:sym typeface="Calibri"/>
            </a:endParaRPr>
          </a:p>
          <a:p>
            <a:pPr indent="0" lvl="0" marL="0" marR="0" rtl="0" algn="l">
              <a:spcBef>
                <a:spcPts val="0"/>
              </a:spcBef>
              <a:spcAft>
                <a:spcPts val="0"/>
              </a:spcAft>
              <a:buNone/>
            </a:pPr>
            <a:r>
              <a:rPr b="1" lang="pt-BR" sz="2400">
                <a:solidFill>
                  <a:srgbClr val="595959"/>
                </a:solidFill>
                <a:latin typeface="Calibri"/>
                <a:ea typeface="Calibri"/>
                <a:cs typeface="Calibri"/>
                <a:sym typeface="Calibri"/>
              </a:rPr>
              <a:t>Objetivos informacionais</a:t>
            </a:r>
            <a:endParaRPr b="1" sz="2400">
              <a:solidFill>
                <a:srgbClr val="595959"/>
              </a:solidFill>
              <a:latin typeface="Calibri"/>
              <a:ea typeface="Calibri"/>
              <a:cs typeface="Calibri"/>
              <a:sym typeface="Calibri"/>
            </a:endParaRPr>
          </a:p>
        </p:txBody>
      </p:sp>
      <p:pic>
        <p:nvPicPr>
          <p:cNvPr id="247" name="Google Shape;247;p43"/>
          <p:cNvPicPr preferRelativeResize="0"/>
          <p:nvPr/>
        </p:nvPicPr>
        <p:blipFill>
          <a:blip r:embed="rId4">
            <a:alphaModFix/>
          </a:blip>
          <a:stretch>
            <a:fillRect/>
          </a:stretch>
        </p:blipFill>
        <p:spPr>
          <a:xfrm>
            <a:off x="523875" y="1340775"/>
            <a:ext cx="8096250" cy="264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pic>
        <p:nvPicPr>
          <p:cNvPr descr="Padrão do plano de fundo&#10;&#10;Descrição gerada automaticamente" id="135" name="Google Shape;135;p2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36" name="Google Shape;136;p26"/>
          <p:cNvSpPr txBox="1"/>
          <p:nvPr/>
        </p:nvSpPr>
        <p:spPr>
          <a:xfrm>
            <a:off x="594825" y="1721500"/>
            <a:ext cx="39771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F2F2F2"/>
                </a:solidFill>
                <a:latin typeface="Calibri"/>
                <a:ea typeface="Calibri"/>
                <a:cs typeface="Calibri"/>
                <a:sym typeface="Calibri"/>
              </a:rPr>
              <a:t>II - Análise de sistemas: análises estruturadas e orientada a objetos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44"/>
          <p:cNvSpPr txBox="1"/>
          <p:nvPr/>
        </p:nvSpPr>
        <p:spPr>
          <a:xfrm>
            <a:off x="1336574" y="440875"/>
            <a:ext cx="60597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Exemplos de MIR - Aplicativo de corrida</a:t>
            </a:r>
            <a:endParaRPr b="1" sz="2400">
              <a:solidFill>
                <a:srgbClr val="595959"/>
              </a:solidFill>
              <a:latin typeface="Calibri"/>
              <a:ea typeface="Calibri"/>
              <a:cs typeface="Calibri"/>
              <a:sym typeface="Calibri"/>
            </a:endParaRPr>
          </a:p>
          <a:p>
            <a:pPr indent="0" lvl="0" marL="0" marR="0" rtl="0" algn="l">
              <a:spcBef>
                <a:spcPts val="0"/>
              </a:spcBef>
              <a:spcAft>
                <a:spcPts val="0"/>
              </a:spcAft>
              <a:buNone/>
            </a:pPr>
            <a:r>
              <a:rPr b="1" lang="pt-BR" sz="2400">
                <a:solidFill>
                  <a:srgbClr val="595959"/>
                </a:solidFill>
                <a:latin typeface="Calibri"/>
                <a:ea typeface="Calibri"/>
                <a:cs typeface="Calibri"/>
                <a:sym typeface="Calibri"/>
              </a:rPr>
              <a:t>Interfaces informacionais</a:t>
            </a:r>
            <a:endParaRPr b="1" sz="2400">
              <a:solidFill>
                <a:srgbClr val="595959"/>
              </a:solidFill>
              <a:latin typeface="Calibri"/>
              <a:ea typeface="Calibri"/>
              <a:cs typeface="Calibri"/>
              <a:sym typeface="Calibri"/>
            </a:endParaRPr>
          </a:p>
        </p:txBody>
      </p:sp>
      <p:pic>
        <p:nvPicPr>
          <p:cNvPr id="253" name="Google Shape;253;p44"/>
          <p:cNvPicPr preferRelativeResize="0"/>
          <p:nvPr/>
        </p:nvPicPr>
        <p:blipFill>
          <a:blip r:embed="rId4">
            <a:alphaModFix/>
          </a:blip>
          <a:stretch>
            <a:fillRect/>
          </a:stretch>
        </p:blipFill>
        <p:spPr>
          <a:xfrm>
            <a:off x="2038761" y="1249075"/>
            <a:ext cx="4655325" cy="1398025"/>
          </a:xfrm>
          <a:prstGeom prst="rect">
            <a:avLst/>
          </a:prstGeom>
          <a:noFill/>
          <a:ln>
            <a:noFill/>
          </a:ln>
        </p:spPr>
      </p:pic>
      <p:pic>
        <p:nvPicPr>
          <p:cNvPr id="254" name="Google Shape;254;p44"/>
          <p:cNvPicPr preferRelativeResize="0"/>
          <p:nvPr/>
        </p:nvPicPr>
        <p:blipFill>
          <a:blip r:embed="rId5">
            <a:alphaModFix/>
          </a:blip>
          <a:stretch>
            <a:fillRect/>
          </a:stretch>
        </p:blipFill>
        <p:spPr>
          <a:xfrm>
            <a:off x="2038763" y="2805225"/>
            <a:ext cx="4655326" cy="18416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45"/>
          <p:cNvSpPr txBox="1"/>
          <p:nvPr/>
        </p:nvSpPr>
        <p:spPr>
          <a:xfrm>
            <a:off x="1336574" y="440875"/>
            <a:ext cx="60597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Exemplos de MIR - Aplicativo de corrida</a:t>
            </a:r>
            <a:endParaRPr b="1" sz="2400">
              <a:solidFill>
                <a:srgbClr val="595959"/>
              </a:solidFill>
              <a:latin typeface="Calibri"/>
              <a:ea typeface="Calibri"/>
              <a:cs typeface="Calibri"/>
              <a:sym typeface="Calibri"/>
            </a:endParaRPr>
          </a:p>
          <a:p>
            <a:pPr indent="0" lvl="0" marL="0" marR="0" rtl="0" algn="l">
              <a:spcBef>
                <a:spcPts val="0"/>
              </a:spcBef>
              <a:spcAft>
                <a:spcPts val="0"/>
              </a:spcAft>
              <a:buNone/>
            </a:pPr>
            <a:r>
              <a:rPr b="1" lang="pt-BR" sz="2400">
                <a:solidFill>
                  <a:srgbClr val="595959"/>
                </a:solidFill>
                <a:latin typeface="Calibri"/>
                <a:ea typeface="Calibri"/>
                <a:cs typeface="Calibri"/>
                <a:sym typeface="Calibri"/>
              </a:rPr>
              <a:t>Objetivo organizacional: Atender passageiro</a:t>
            </a:r>
            <a:endParaRPr b="1" sz="2400">
              <a:solidFill>
                <a:srgbClr val="595959"/>
              </a:solidFill>
              <a:latin typeface="Calibri"/>
              <a:ea typeface="Calibri"/>
              <a:cs typeface="Calibri"/>
              <a:sym typeface="Calibri"/>
            </a:endParaRPr>
          </a:p>
        </p:txBody>
      </p:sp>
      <p:pic>
        <p:nvPicPr>
          <p:cNvPr id="260" name="Google Shape;260;p45"/>
          <p:cNvPicPr preferRelativeResize="0"/>
          <p:nvPr/>
        </p:nvPicPr>
        <p:blipFill>
          <a:blip r:embed="rId4">
            <a:alphaModFix/>
          </a:blip>
          <a:stretch>
            <a:fillRect/>
          </a:stretch>
        </p:blipFill>
        <p:spPr>
          <a:xfrm>
            <a:off x="765975" y="1249075"/>
            <a:ext cx="7200900" cy="3448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46"/>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u="sng">
                <a:solidFill>
                  <a:srgbClr val="595959"/>
                </a:solidFill>
                <a:latin typeface="Calibri"/>
                <a:ea typeface="Calibri"/>
                <a:cs typeface="Calibri"/>
                <a:sym typeface="Calibri"/>
              </a:rPr>
              <a:t>A Análise Estruturada </a:t>
            </a:r>
            <a:endParaRPr sz="1100" u="sng"/>
          </a:p>
        </p:txBody>
      </p:sp>
      <p:sp>
        <p:nvSpPr>
          <p:cNvPr id="266" name="Google Shape;266;p46"/>
          <p:cNvSpPr txBox="1"/>
          <p:nvPr/>
        </p:nvSpPr>
        <p:spPr>
          <a:xfrm>
            <a:off x="1376425" y="1064925"/>
            <a:ext cx="68895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A</a:t>
            </a:r>
            <a:r>
              <a:rPr b="1" lang="pt-BR" sz="1600">
                <a:latin typeface="Calibri"/>
                <a:ea typeface="Calibri"/>
                <a:cs typeface="Calibri"/>
                <a:sym typeface="Calibri"/>
              </a:rPr>
              <a:t> análise estruturada</a:t>
            </a:r>
            <a:r>
              <a:rPr lang="pt-BR" sz="1600">
                <a:latin typeface="Calibri"/>
                <a:ea typeface="Calibri"/>
                <a:cs typeface="Calibri"/>
                <a:sym typeface="Calibri"/>
              </a:rPr>
              <a:t> é uma </a:t>
            </a:r>
            <a:r>
              <a:rPr b="1" lang="pt-BR" sz="1600">
                <a:latin typeface="Calibri"/>
                <a:ea typeface="Calibri"/>
                <a:cs typeface="Calibri"/>
                <a:sym typeface="Calibri"/>
              </a:rPr>
              <a:t>metodologia </a:t>
            </a:r>
            <a:r>
              <a:rPr lang="pt-BR" sz="1600">
                <a:latin typeface="Calibri"/>
                <a:ea typeface="Calibri"/>
                <a:cs typeface="Calibri"/>
                <a:sym typeface="Calibri"/>
              </a:rPr>
              <a:t>de análise de sistemas que se concentra na </a:t>
            </a:r>
            <a:r>
              <a:rPr b="1" lang="pt-BR" sz="1600">
                <a:latin typeface="Calibri"/>
                <a:ea typeface="Calibri"/>
                <a:cs typeface="Calibri"/>
                <a:sym typeface="Calibri"/>
              </a:rPr>
              <a:t>decomposição do sistema em componentes menores</a:t>
            </a:r>
            <a:r>
              <a:rPr lang="pt-BR" sz="1600">
                <a:latin typeface="Calibri"/>
                <a:ea typeface="Calibri"/>
                <a:cs typeface="Calibri"/>
                <a:sym typeface="Calibri"/>
              </a:rPr>
              <a:t> e em sua estrutura hierárquica.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Seu objetivo é formar um quadro claro e geral do sistema e de como suas partes se encaixam para atender às necessidades dos usuários.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Ela permite ao analista entender o sistema e suas atividades de uma maneira </a:t>
            </a:r>
            <a:r>
              <a:rPr b="1" lang="pt-BR" sz="1600">
                <a:latin typeface="Calibri"/>
                <a:ea typeface="Calibri"/>
                <a:cs typeface="Calibri"/>
                <a:sym typeface="Calibri"/>
              </a:rPr>
              <a:t>mais lógica que física</a:t>
            </a:r>
            <a:r>
              <a:rPr lang="pt-BR" sz="1600">
                <a:latin typeface="Calibri"/>
                <a:ea typeface="Calibri"/>
                <a:cs typeface="Calibri"/>
                <a:sym typeface="Calibri"/>
              </a:rPr>
              <a:t>, funcionando desde alto nível até baixo nível.</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É uma abordagem gráfica, usando ferramentas de construção de</a:t>
            </a:r>
            <a:r>
              <a:rPr b="1" lang="pt-BR" sz="1600">
                <a:latin typeface="Calibri"/>
                <a:ea typeface="Calibri"/>
                <a:cs typeface="Calibri"/>
                <a:sym typeface="Calibri"/>
              </a:rPr>
              <a:t> diagramas</a:t>
            </a:r>
            <a:r>
              <a:rPr lang="pt-BR" sz="1600">
                <a:latin typeface="Calibri"/>
                <a:ea typeface="Calibri"/>
                <a:cs typeface="Calibri"/>
                <a:sym typeface="Calibri"/>
              </a:rPr>
              <a:t> para analisar e refinar os objetivos de um sistema de modo a ser</a:t>
            </a:r>
            <a:r>
              <a:rPr b="1" lang="pt-BR" sz="1600">
                <a:latin typeface="Calibri"/>
                <a:ea typeface="Calibri"/>
                <a:cs typeface="Calibri"/>
                <a:sym typeface="Calibri"/>
              </a:rPr>
              <a:t> facilmente compreendido pelo usuário</a:t>
            </a:r>
            <a:r>
              <a:rPr lang="pt-BR" sz="1600">
                <a:latin typeface="Calibri"/>
                <a:ea typeface="Calibri"/>
                <a:cs typeface="Calibri"/>
                <a:sym typeface="Calibri"/>
              </a:rPr>
              <a:t>.</a:t>
            </a:r>
            <a:endParaRPr sz="16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47"/>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Dificuldades da</a:t>
            </a:r>
            <a:r>
              <a:rPr b="1" lang="pt-BR" sz="2400">
                <a:solidFill>
                  <a:srgbClr val="595959"/>
                </a:solidFill>
                <a:latin typeface="Calibri"/>
                <a:ea typeface="Calibri"/>
                <a:cs typeface="Calibri"/>
                <a:sym typeface="Calibri"/>
              </a:rPr>
              <a:t> Análise Estruturada </a:t>
            </a:r>
            <a:endParaRPr sz="1100"/>
          </a:p>
        </p:txBody>
      </p:sp>
      <p:sp>
        <p:nvSpPr>
          <p:cNvPr id="272" name="Google Shape;272;p47"/>
          <p:cNvSpPr txBox="1"/>
          <p:nvPr/>
        </p:nvSpPr>
        <p:spPr>
          <a:xfrm>
            <a:off x="1376425" y="1064925"/>
            <a:ext cx="68895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O analista serve de intermediário entre a comunidade de usuários e a comunidade de programadores. A </a:t>
            </a:r>
            <a:r>
              <a:rPr b="1" lang="pt-BR" sz="1500">
                <a:latin typeface="Calibri"/>
                <a:ea typeface="Calibri"/>
                <a:cs typeface="Calibri"/>
                <a:sym typeface="Calibri"/>
              </a:rPr>
              <a:t>comunicação </a:t>
            </a:r>
            <a:r>
              <a:rPr lang="pt-BR" sz="1500">
                <a:latin typeface="Calibri"/>
                <a:ea typeface="Calibri"/>
                <a:cs typeface="Calibri"/>
                <a:sym typeface="Calibri"/>
              </a:rPr>
              <a:t>é de extrema importância.</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Não existe ferramenta analítica que possibilite ao analista saber o que o usuário pensa, mas não diz.</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Criar um documento que define os detalhes do novo sistema, de forma </a:t>
            </a:r>
            <a:r>
              <a:rPr b="1" lang="pt-BR" sz="1500">
                <a:latin typeface="Calibri"/>
                <a:ea typeface="Calibri"/>
                <a:cs typeface="Calibri"/>
                <a:sym typeface="Calibri"/>
              </a:rPr>
              <a:t>útil para os projetistas e programadores</a:t>
            </a:r>
            <a:r>
              <a:rPr lang="pt-BR" sz="1500">
                <a:latin typeface="Calibri"/>
                <a:ea typeface="Calibri"/>
                <a:cs typeface="Calibri"/>
                <a:sym typeface="Calibri"/>
              </a:rPr>
              <a:t> que irão construir o sistema.</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sz="1500">
                <a:solidFill>
                  <a:schemeClr val="dk1"/>
                </a:solidFill>
                <a:latin typeface="Calibri"/>
                <a:ea typeface="Calibri"/>
                <a:cs typeface="Calibri"/>
                <a:sym typeface="Calibri"/>
              </a:rPr>
              <a:t>Existe um conjunto enorme de técnicas e ferramentas para entender e descrever o sistema. Vimos anteriormente a análise de requisitos seguindo o formato do MIR. A seguir veremos os </a:t>
            </a:r>
            <a:r>
              <a:rPr b="1" lang="pt-BR" sz="1500">
                <a:solidFill>
                  <a:schemeClr val="dk1"/>
                </a:solidFill>
                <a:latin typeface="Calibri"/>
                <a:ea typeface="Calibri"/>
                <a:cs typeface="Calibri"/>
                <a:sym typeface="Calibri"/>
              </a:rPr>
              <a:t>diagramas</a:t>
            </a:r>
            <a:r>
              <a:rPr lang="pt-BR" sz="1500">
                <a:solidFill>
                  <a:schemeClr val="dk1"/>
                </a:solidFill>
                <a:latin typeface="Calibri"/>
                <a:ea typeface="Calibri"/>
                <a:cs typeface="Calibri"/>
                <a:sym typeface="Calibri"/>
              </a:rPr>
              <a:t> </a:t>
            </a:r>
            <a:r>
              <a:rPr b="1" lang="pt-BR" sz="1500">
                <a:solidFill>
                  <a:schemeClr val="dk1"/>
                </a:solidFill>
                <a:latin typeface="Calibri"/>
                <a:ea typeface="Calibri"/>
                <a:cs typeface="Calibri"/>
                <a:sym typeface="Calibri"/>
              </a:rPr>
              <a:t>de fluxo de dados (DFD)</a:t>
            </a:r>
            <a:r>
              <a:rPr lang="pt-BR" sz="1500">
                <a:solidFill>
                  <a:schemeClr val="dk1"/>
                </a:solidFill>
                <a:latin typeface="Calibri"/>
                <a:ea typeface="Calibri"/>
                <a:cs typeface="Calibri"/>
                <a:sym typeface="Calibri"/>
              </a:rPr>
              <a:t> e </a:t>
            </a:r>
            <a:r>
              <a:rPr b="1" lang="pt-BR" sz="1500">
                <a:solidFill>
                  <a:schemeClr val="dk1"/>
                </a:solidFill>
                <a:latin typeface="Calibri"/>
                <a:ea typeface="Calibri"/>
                <a:cs typeface="Calibri"/>
                <a:sym typeface="Calibri"/>
              </a:rPr>
              <a:t>diagramas de entidade-relacionamento (DER)</a:t>
            </a:r>
            <a:r>
              <a:rPr lang="pt-BR" sz="1500">
                <a:solidFill>
                  <a:schemeClr val="dk1"/>
                </a:solidFill>
                <a:latin typeface="Calibri"/>
                <a:ea typeface="Calibri"/>
                <a:cs typeface="Calibri"/>
                <a:sym typeface="Calibri"/>
              </a:rPr>
              <a:t>.</a:t>
            </a:r>
            <a:endParaRPr sz="15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48"/>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u="sng">
                <a:solidFill>
                  <a:srgbClr val="595959"/>
                </a:solidFill>
                <a:latin typeface="Calibri"/>
                <a:ea typeface="Calibri"/>
                <a:cs typeface="Calibri"/>
                <a:sym typeface="Calibri"/>
              </a:rPr>
              <a:t>Principais </a:t>
            </a:r>
            <a:r>
              <a:rPr b="1" lang="pt-BR" sz="2400" u="sng">
                <a:solidFill>
                  <a:srgbClr val="595959"/>
                </a:solidFill>
                <a:latin typeface="Calibri"/>
                <a:ea typeface="Calibri"/>
                <a:cs typeface="Calibri"/>
                <a:sym typeface="Calibri"/>
              </a:rPr>
              <a:t>Diagramas: fluxo de dados (DFD)</a:t>
            </a:r>
            <a:endParaRPr sz="1100" u="sng"/>
          </a:p>
        </p:txBody>
      </p:sp>
      <p:sp>
        <p:nvSpPr>
          <p:cNvPr id="278" name="Google Shape;278;p48"/>
          <p:cNvSpPr txBox="1"/>
          <p:nvPr/>
        </p:nvSpPr>
        <p:spPr>
          <a:xfrm>
            <a:off x="1376425" y="1064925"/>
            <a:ext cx="6889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Os </a:t>
            </a:r>
            <a:r>
              <a:rPr b="1" lang="pt-BR" sz="1500">
                <a:latin typeface="Calibri"/>
                <a:ea typeface="Calibri"/>
                <a:cs typeface="Calibri"/>
                <a:sym typeface="Calibri"/>
              </a:rPr>
              <a:t>diagramas de fluxo de dados (DFD)</a:t>
            </a:r>
            <a:r>
              <a:rPr lang="pt-BR" sz="1500">
                <a:latin typeface="Calibri"/>
                <a:ea typeface="Calibri"/>
                <a:cs typeface="Calibri"/>
                <a:sym typeface="Calibri"/>
              </a:rPr>
              <a:t> representam graficamente </a:t>
            </a:r>
            <a:r>
              <a:rPr b="1" lang="pt-BR" sz="1500">
                <a:latin typeface="Calibri"/>
                <a:ea typeface="Calibri"/>
                <a:cs typeface="Calibri"/>
                <a:sym typeface="Calibri"/>
              </a:rPr>
              <a:t>como os dados fluem através do sistema</a:t>
            </a:r>
            <a:r>
              <a:rPr lang="pt-BR" sz="1500">
                <a:latin typeface="Calibri"/>
                <a:ea typeface="Calibri"/>
                <a:cs typeface="Calibri"/>
                <a:sym typeface="Calibri"/>
              </a:rPr>
              <a:t> e como eles são transformados em diferentes etapas. </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Eles podem</a:t>
            </a:r>
            <a:r>
              <a:rPr lang="pt-BR" sz="1500">
                <a:latin typeface="Calibri"/>
                <a:ea typeface="Calibri"/>
                <a:cs typeface="Calibri"/>
                <a:sym typeface="Calibri"/>
              </a:rPr>
              <a:t> ser divididos em lógicos e físicos: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pt-BR" sz="1500">
                <a:latin typeface="Calibri"/>
                <a:ea typeface="Calibri"/>
                <a:cs typeface="Calibri"/>
                <a:sym typeface="Calibri"/>
              </a:rPr>
              <a:t>Lógico:</a:t>
            </a:r>
            <a:r>
              <a:rPr lang="pt-BR" sz="1500">
                <a:latin typeface="Calibri"/>
                <a:ea typeface="Calibri"/>
                <a:cs typeface="Calibri"/>
                <a:sym typeface="Calibri"/>
              </a:rPr>
              <a:t> descreve o fluxo de dados por meio de um sistema para executar determinadas funcionalidades de um negócio. Visão de negócio.</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pt-BR" sz="1500">
                <a:latin typeface="Calibri"/>
                <a:ea typeface="Calibri"/>
                <a:cs typeface="Calibri"/>
                <a:sym typeface="Calibri"/>
              </a:rPr>
              <a:t>Físico:</a:t>
            </a:r>
            <a:r>
              <a:rPr lang="pt-BR" sz="1500">
                <a:latin typeface="Calibri"/>
                <a:ea typeface="Calibri"/>
                <a:cs typeface="Calibri"/>
                <a:sym typeface="Calibri"/>
              </a:rPr>
              <a:t> descreve a implementação do fluxo de dados lógicos. Visão de operação.</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Seus principais elementos são as </a:t>
            </a:r>
            <a:r>
              <a:rPr b="1" lang="pt-BR" sz="1500">
                <a:solidFill>
                  <a:schemeClr val="dk1"/>
                </a:solidFill>
                <a:latin typeface="Calibri"/>
                <a:ea typeface="Calibri"/>
                <a:cs typeface="Calibri"/>
                <a:sym typeface="Calibri"/>
              </a:rPr>
              <a:t>entidades externas, </a:t>
            </a:r>
            <a:r>
              <a:rPr lang="pt-BR" sz="1500">
                <a:solidFill>
                  <a:schemeClr val="dk1"/>
                </a:solidFill>
                <a:latin typeface="Calibri"/>
                <a:ea typeface="Calibri"/>
                <a:cs typeface="Calibri"/>
                <a:sym typeface="Calibri"/>
              </a:rPr>
              <a:t>os</a:t>
            </a:r>
            <a:r>
              <a:rPr lang="pt-BR" sz="1500">
                <a:latin typeface="Calibri"/>
                <a:ea typeface="Calibri"/>
                <a:cs typeface="Calibri"/>
                <a:sym typeface="Calibri"/>
              </a:rPr>
              <a:t> </a:t>
            </a:r>
            <a:r>
              <a:rPr b="1" lang="pt-BR" sz="1500">
                <a:latin typeface="Calibri"/>
                <a:ea typeface="Calibri"/>
                <a:cs typeface="Calibri"/>
                <a:sym typeface="Calibri"/>
              </a:rPr>
              <a:t>processos</a:t>
            </a:r>
            <a:r>
              <a:rPr lang="pt-BR" sz="1500">
                <a:latin typeface="Calibri"/>
                <a:ea typeface="Calibri"/>
                <a:cs typeface="Calibri"/>
                <a:sym typeface="Calibri"/>
              </a:rPr>
              <a:t>, os</a:t>
            </a:r>
            <a:r>
              <a:rPr lang="pt-BR" sz="1500">
                <a:latin typeface="Calibri"/>
                <a:ea typeface="Calibri"/>
                <a:cs typeface="Calibri"/>
                <a:sym typeface="Calibri"/>
              </a:rPr>
              <a:t> </a:t>
            </a:r>
            <a:r>
              <a:rPr b="1" lang="pt-BR" sz="1500">
                <a:latin typeface="Calibri"/>
                <a:ea typeface="Calibri"/>
                <a:cs typeface="Calibri"/>
                <a:sym typeface="Calibri"/>
              </a:rPr>
              <a:t>armazenamentos de dados </a:t>
            </a:r>
            <a:r>
              <a:rPr lang="pt-BR" sz="1500">
                <a:latin typeface="Calibri"/>
                <a:ea typeface="Calibri"/>
                <a:cs typeface="Calibri"/>
                <a:sym typeface="Calibri"/>
              </a:rPr>
              <a:t>e os</a:t>
            </a:r>
            <a:r>
              <a:rPr b="1" lang="pt-BR" sz="1500">
                <a:latin typeface="Calibri"/>
                <a:ea typeface="Calibri"/>
                <a:cs typeface="Calibri"/>
                <a:sym typeface="Calibri"/>
              </a:rPr>
              <a:t> </a:t>
            </a:r>
            <a:r>
              <a:rPr b="1" lang="pt-BR" sz="1500">
                <a:solidFill>
                  <a:schemeClr val="dk1"/>
                </a:solidFill>
                <a:latin typeface="Calibri"/>
                <a:ea typeface="Calibri"/>
                <a:cs typeface="Calibri"/>
                <a:sym typeface="Calibri"/>
              </a:rPr>
              <a:t>fluxos de dados</a:t>
            </a:r>
            <a:r>
              <a:rPr lang="pt-BR" sz="1500">
                <a:latin typeface="Calibri"/>
                <a:ea typeface="Calibri"/>
                <a:cs typeface="Calibri"/>
                <a:sym typeface="Calibri"/>
              </a:rPr>
              <a:t>.</a:t>
            </a:r>
            <a:endParaRPr sz="15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49"/>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DFD: Entidades externas</a:t>
            </a:r>
            <a:endParaRPr sz="1100"/>
          </a:p>
        </p:txBody>
      </p:sp>
      <p:sp>
        <p:nvSpPr>
          <p:cNvPr id="284" name="Google Shape;284;p49"/>
          <p:cNvSpPr txBox="1"/>
          <p:nvPr/>
        </p:nvSpPr>
        <p:spPr>
          <a:xfrm>
            <a:off x="1376425" y="1064925"/>
            <a:ext cx="68895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Uma</a:t>
            </a:r>
            <a:r>
              <a:rPr b="1" lang="pt-BR" sz="1500">
                <a:latin typeface="Calibri"/>
                <a:ea typeface="Calibri"/>
                <a:cs typeface="Calibri"/>
                <a:sym typeface="Calibri"/>
              </a:rPr>
              <a:t> entidade externa</a:t>
            </a:r>
            <a:r>
              <a:rPr lang="pt-BR" sz="1500">
                <a:latin typeface="Calibri"/>
                <a:ea typeface="Calibri"/>
                <a:cs typeface="Calibri"/>
                <a:sym typeface="Calibri"/>
              </a:rPr>
              <a:t> é uma pessoa, departamento, organização externa ou outro sistema de informação que fornece dados ao sistema ou recebe saídas do sistema. </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Entidades externas são componentes </a:t>
            </a:r>
            <a:r>
              <a:rPr b="1" lang="pt-BR" sz="1500">
                <a:latin typeface="Calibri"/>
                <a:ea typeface="Calibri"/>
                <a:cs typeface="Calibri"/>
                <a:sym typeface="Calibri"/>
              </a:rPr>
              <a:t>fora dos limites</a:t>
            </a:r>
            <a:r>
              <a:rPr lang="pt-BR" sz="1500">
                <a:latin typeface="Calibri"/>
                <a:ea typeface="Calibri"/>
                <a:cs typeface="Calibri"/>
                <a:sym typeface="Calibri"/>
              </a:rPr>
              <a:t> dos sistemas de informação. Eles representam como o sistema de informação interage com o </a:t>
            </a:r>
            <a:r>
              <a:rPr b="1" lang="pt-BR" sz="1500">
                <a:latin typeface="Calibri"/>
                <a:ea typeface="Calibri"/>
                <a:cs typeface="Calibri"/>
                <a:sym typeface="Calibri"/>
              </a:rPr>
              <a:t>mundo exterior</a:t>
            </a:r>
            <a:r>
              <a:rPr lang="pt-BR" sz="1500">
                <a:latin typeface="Calibri"/>
                <a:ea typeface="Calibri"/>
                <a:cs typeface="Calibri"/>
                <a:sym typeface="Calibri"/>
              </a:rPr>
              <a:t>.</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São representadas por um retângulo comum e sua função é fornecer ou receber dados: elas </a:t>
            </a:r>
            <a:r>
              <a:rPr b="1" lang="pt-BR" sz="1500">
                <a:latin typeface="Calibri"/>
                <a:ea typeface="Calibri"/>
                <a:cs typeface="Calibri"/>
                <a:sym typeface="Calibri"/>
              </a:rPr>
              <a:t>nunca processam nem armazenam dados</a:t>
            </a:r>
            <a:r>
              <a:rPr lang="pt-BR" sz="1500">
                <a:latin typeface="Calibri"/>
                <a:ea typeface="Calibri"/>
                <a:cs typeface="Calibri"/>
                <a:sym typeface="Calibri"/>
              </a:rPr>
              <a:t>.</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Exemplos: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vendedor</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cliente</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fornecedor</a:t>
            </a:r>
            <a:endParaRPr sz="15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50"/>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DFD: Processos</a:t>
            </a:r>
            <a:endParaRPr sz="1100"/>
          </a:p>
        </p:txBody>
      </p:sp>
      <p:sp>
        <p:nvSpPr>
          <p:cNvPr id="290" name="Google Shape;290;p50"/>
          <p:cNvSpPr txBox="1"/>
          <p:nvPr/>
        </p:nvSpPr>
        <p:spPr>
          <a:xfrm>
            <a:off x="1376425" y="1064925"/>
            <a:ext cx="68895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Um </a:t>
            </a:r>
            <a:r>
              <a:rPr b="1" lang="pt-BR" sz="1500">
                <a:latin typeface="Calibri"/>
                <a:ea typeface="Calibri"/>
                <a:cs typeface="Calibri"/>
                <a:sym typeface="Calibri"/>
              </a:rPr>
              <a:t>processo </a:t>
            </a:r>
            <a:r>
              <a:rPr lang="pt-BR" sz="1500">
                <a:latin typeface="Calibri"/>
                <a:ea typeface="Calibri"/>
                <a:cs typeface="Calibri"/>
                <a:sym typeface="Calibri"/>
              </a:rPr>
              <a:t>recebe dados de entrada e produz uma saída com um conteúdo ou forma diferente. Podem ser tão </a:t>
            </a:r>
            <a:r>
              <a:rPr b="1" lang="pt-BR" sz="1500">
                <a:latin typeface="Calibri"/>
                <a:ea typeface="Calibri"/>
                <a:cs typeface="Calibri"/>
                <a:sym typeface="Calibri"/>
              </a:rPr>
              <a:t>simples </a:t>
            </a:r>
            <a:r>
              <a:rPr lang="pt-BR" sz="1500">
                <a:latin typeface="Calibri"/>
                <a:ea typeface="Calibri"/>
                <a:cs typeface="Calibri"/>
                <a:sym typeface="Calibri"/>
              </a:rPr>
              <a:t>quanto coletar dados de entrada e salvá-los no banco de dados, ou podem ser </a:t>
            </a:r>
            <a:r>
              <a:rPr b="1" lang="pt-BR" sz="1500">
                <a:latin typeface="Calibri"/>
                <a:ea typeface="Calibri"/>
                <a:cs typeface="Calibri"/>
                <a:sym typeface="Calibri"/>
              </a:rPr>
              <a:t>complexos </a:t>
            </a:r>
            <a:r>
              <a:rPr lang="pt-BR" sz="1500">
                <a:latin typeface="Calibri"/>
                <a:ea typeface="Calibri"/>
                <a:cs typeface="Calibri"/>
                <a:sym typeface="Calibri"/>
              </a:rPr>
              <a:t>como produzir um relatório contendo as vendas mensais de todas as lojas de varejo da região noroeste.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Todo processo tem um nome que identifica a função que executa. Geralmente os nomes consistem de um verbo seguido por um substantivo singular.</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Exemplos: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Aplicar pagamento</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Calcular Comissão</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Verificar pedido</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pic>
        <p:nvPicPr>
          <p:cNvPr id="291" name="Google Shape;291;p50"/>
          <p:cNvPicPr preferRelativeResize="0"/>
          <p:nvPr/>
        </p:nvPicPr>
        <p:blipFill>
          <a:blip r:embed="rId4">
            <a:alphaModFix/>
          </a:blip>
          <a:stretch>
            <a:fillRect/>
          </a:stretch>
        </p:blipFill>
        <p:spPr>
          <a:xfrm>
            <a:off x="3648350" y="3082850"/>
            <a:ext cx="4689125" cy="883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51"/>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DFD: Armazenamento de dados</a:t>
            </a:r>
            <a:endParaRPr sz="1100"/>
          </a:p>
        </p:txBody>
      </p:sp>
      <p:sp>
        <p:nvSpPr>
          <p:cNvPr id="297" name="Google Shape;297;p51"/>
          <p:cNvSpPr txBox="1"/>
          <p:nvPr/>
        </p:nvSpPr>
        <p:spPr>
          <a:xfrm>
            <a:off x="1376425" y="1064925"/>
            <a:ext cx="6889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Um </a:t>
            </a:r>
            <a:r>
              <a:rPr b="1" lang="pt-BR" sz="1500">
                <a:latin typeface="Calibri"/>
                <a:ea typeface="Calibri"/>
                <a:cs typeface="Calibri"/>
                <a:sym typeface="Calibri"/>
              </a:rPr>
              <a:t>armazenamento de dado</a:t>
            </a:r>
            <a:r>
              <a:rPr lang="pt-BR" sz="1500">
                <a:latin typeface="Calibri"/>
                <a:ea typeface="Calibri"/>
                <a:cs typeface="Calibri"/>
                <a:sym typeface="Calibri"/>
              </a:rPr>
              <a:t>s ou repositório de dados é usado em um diagrama de fluxo de dados para representar uma situação em que o sistema deve </a:t>
            </a:r>
            <a:r>
              <a:rPr b="1" lang="pt-BR" sz="1500">
                <a:latin typeface="Calibri"/>
                <a:ea typeface="Calibri"/>
                <a:cs typeface="Calibri"/>
                <a:sym typeface="Calibri"/>
              </a:rPr>
              <a:t>reter dados </a:t>
            </a:r>
            <a:r>
              <a:rPr lang="pt-BR" sz="1500">
                <a:latin typeface="Calibri"/>
                <a:ea typeface="Calibri"/>
                <a:cs typeface="Calibri"/>
                <a:sym typeface="Calibri"/>
              </a:rPr>
              <a:t>porque um ou mais processos precisam </a:t>
            </a:r>
            <a:r>
              <a:rPr b="1" lang="pt-BR" sz="1500">
                <a:latin typeface="Calibri"/>
                <a:ea typeface="Calibri"/>
                <a:cs typeface="Calibri"/>
                <a:sym typeface="Calibri"/>
              </a:rPr>
              <a:t>usar os dados armazenados posteriormente</a:t>
            </a:r>
            <a:r>
              <a:rPr lang="pt-BR" sz="1500">
                <a:latin typeface="Calibri"/>
                <a:ea typeface="Calibri"/>
                <a:cs typeface="Calibri"/>
                <a:sym typeface="Calibri"/>
              </a:rPr>
              <a:t>.</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Dados podem ser adicionados ao armazenamento, denotado por uma seta de entrada. Dados também podem ser lidos do armazenamento, denotado por uma seta de saída.</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Exemplos: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inventório</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contas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pedidos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pagamentos diários</a:t>
            </a:r>
            <a:endParaRPr sz="1500">
              <a:latin typeface="Calibri"/>
              <a:ea typeface="Calibri"/>
              <a:cs typeface="Calibri"/>
              <a:sym typeface="Calibri"/>
            </a:endParaRPr>
          </a:p>
        </p:txBody>
      </p:sp>
      <p:pic>
        <p:nvPicPr>
          <p:cNvPr id="298" name="Google Shape;298;p51"/>
          <p:cNvPicPr preferRelativeResize="0"/>
          <p:nvPr/>
        </p:nvPicPr>
        <p:blipFill>
          <a:blip r:embed="rId4">
            <a:alphaModFix/>
          </a:blip>
          <a:stretch>
            <a:fillRect/>
          </a:stretch>
        </p:blipFill>
        <p:spPr>
          <a:xfrm>
            <a:off x="4572000" y="3149525"/>
            <a:ext cx="3981450" cy="390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52"/>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DFD: Fluxos de dados</a:t>
            </a:r>
            <a:endParaRPr sz="1100"/>
          </a:p>
        </p:txBody>
      </p:sp>
      <p:sp>
        <p:nvSpPr>
          <p:cNvPr id="304" name="Google Shape;304;p52"/>
          <p:cNvSpPr txBox="1"/>
          <p:nvPr/>
        </p:nvSpPr>
        <p:spPr>
          <a:xfrm>
            <a:off x="1376425" y="1064925"/>
            <a:ext cx="6889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Um </a:t>
            </a:r>
            <a:r>
              <a:rPr b="1" lang="pt-BR" sz="1500">
                <a:latin typeface="Calibri"/>
                <a:ea typeface="Calibri"/>
                <a:cs typeface="Calibri"/>
                <a:sym typeface="Calibri"/>
              </a:rPr>
              <a:t>fluxo de dados </a:t>
            </a:r>
            <a:r>
              <a:rPr lang="pt-BR" sz="1500">
                <a:latin typeface="Calibri"/>
                <a:ea typeface="Calibri"/>
                <a:cs typeface="Calibri"/>
                <a:sym typeface="Calibri"/>
              </a:rPr>
              <a:t>é um caminho para os </a:t>
            </a:r>
            <a:r>
              <a:rPr b="1" lang="pt-BR" sz="1500">
                <a:latin typeface="Calibri"/>
                <a:ea typeface="Calibri"/>
                <a:cs typeface="Calibri"/>
                <a:sym typeface="Calibri"/>
              </a:rPr>
              <a:t>dados se</a:t>
            </a:r>
            <a:r>
              <a:rPr lang="pt-BR" sz="1500">
                <a:latin typeface="Calibri"/>
                <a:ea typeface="Calibri"/>
                <a:cs typeface="Calibri"/>
                <a:sym typeface="Calibri"/>
              </a:rPr>
              <a:t> </a:t>
            </a:r>
            <a:r>
              <a:rPr b="1" lang="pt-BR" sz="1500">
                <a:latin typeface="Calibri"/>
                <a:ea typeface="Calibri"/>
                <a:cs typeface="Calibri"/>
                <a:sym typeface="Calibri"/>
              </a:rPr>
              <a:t>moverem </a:t>
            </a:r>
            <a:r>
              <a:rPr lang="pt-BR" sz="1500">
                <a:latin typeface="Calibri"/>
                <a:ea typeface="Calibri"/>
                <a:cs typeface="Calibri"/>
                <a:sym typeface="Calibri"/>
              </a:rPr>
              <a:t>de uma parte do sistema de informação para outra. Ele pode representar um único elemento de dados, como o ID do cliente, ou pode representar um conjunto de elementos de dados (ou uma estrutura de dados).</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Exemplo:</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Informações cliente (Último nome, primeiro nome, telefone, etc.)</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Informações pedido (Id do pedido, itens, data do pedido, id do cliente, etc.).</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pic>
        <p:nvPicPr>
          <p:cNvPr id="305" name="Google Shape;305;p52"/>
          <p:cNvPicPr preferRelativeResize="0"/>
          <p:nvPr/>
        </p:nvPicPr>
        <p:blipFill>
          <a:blip r:embed="rId4">
            <a:alphaModFix/>
          </a:blip>
          <a:stretch>
            <a:fillRect/>
          </a:stretch>
        </p:blipFill>
        <p:spPr>
          <a:xfrm>
            <a:off x="2995613" y="3289475"/>
            <a:ext cx="3152775" cy="133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53"/>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DFD: Regras de Fluxos de dados</a:t>
            </a:r>
            <a:endParaRPr sz="1100"/>
          </a:p>
        </p:txBody>
      </p:sp>
      <p:pic>
        <p:nvPicPr>
          <p:cNvPr id="311" name="Google Shape;311;p53"/>
          <p:cNvPicPr preferRelativeResize="0"/>
          <p:nvPr/>
        </p:nvPicPr>
        <p:blipFill>
          <a:blip r:embed="rId4">
            <a:alphaModFix/>
          </a:blip>
          <a:stretch>
            <a:fillRect/>
          </a:stretch>
        </p:blipFill>
        <p:spPr>
          <a:xfrm>
            <a:off x="1353388" y="879473"/>
            <a:ext cx="6437237" cy="39592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7"/>
          <p:cNvSpPr txBox="1"/>
          <p:nvPr/>
        </p:nvSpPr>
        <p:spPr>
          <a:xfrm>
            <a:off x="1336610" y="440871"/>
            <a:ext cx="2300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Sumário</a:t>
            </a:r>
            <a:endParaRPr sz="1100"/>
          </a:p>
        </p:txBody>
      </p:sp>
      <p:sp>
        <p:nvSpPr>
          <p:cNvPr id="142" name="Google Shape;142;p27"/>
          <p:cNvSpPr txBox="1"/>
          <p:nvPr/>
        </p:nvSpPr>
        <p:spPr>
          <a:xfrm>
            <a:off x="1376425" y="1064925"/>
            <a:ext cx="68895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AutoNum type="arabicPeriod"/>
            </a:pPr>
            <a:r>
              <a:rPr lang="pt-BR" sz="2200">
                <a:latin typeface="Calibri"/>
                <a:ea typeface="Calibri"/>
                <a:cs typeface="Calibri"/>
                <a:sym typeface="Calibri"/>
              </a:rPr>
              <a:t>Motivação</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pt-BR" sz="2200">
                <a:latin typeface="Calibri"/>
                <a:ea typeface="Calibri"/>
                <a:cs typeface="Calibri"/>
                <a:sym typeface="Calibri"/>
              </a:rPr>
              <a:t>Análise de Sistemas</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pt-BR" sz="2200">
                <a:latin typeface="Calibri"/>
                <a:ea typeface="Calibri"/>
                <a:cs typeface="Calibri"/>
                <a:sym typeface="Calibri"/>
              </a:rPr>
              <a:t>Análise de requisitos</a:t>
            </a:r>
            <a:endParaRPr sz="2200">
              <a:latin typeface="Calibri"/>
              <a:ea typeface="Calibri"/>
              <a:cs typeface="Calibri"/>
              <a:sym typeface="Calibri"/>
            </a:endParaRPr>
          </a:p>
          <a:p>
            <a:pPr indent="-368300" lvl="1" marL="914400" rtl="0" algn="l">
              <a:spcBef>
                <a:spcPts val="0"/>
              </a:spcBef>
              <a:spcAft>
                <a:spcPts val="0"/>
              </a:spcAft>
              <a:buSzPts val="2200"/>
              <a:buFont typeface="Calibri"/>
              <a:buAutoNum type="alphaLcPeriod"/>
            </a:pPr>
            <a:r>
              <a:rPr lang="pt-BR" sz="2200">
                <a:latin typeface="Calibri"/>
                <a:ea typeface="Calibri"/>
                <a:cs typeface="Calibri"/>
                <a:sym typeface="Calibri"/>
              </a:rPr>
              <a:t>Modelagem Informacional de Requisitos (MIR)</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pt-BR" sz="2200">
                <a:latin typeface="Calibri"/>
                <a:ea typeface="Calibri"/>
                <a:cs typeface="Calibri"/>
                <a:sym typeface="Calibri"/>
              </a:rPr>
              <a:t>Análise estruturada</a:t>
            </a:r>
            <a:endParaRPr sz="2200">
              <a:latin typeface="Calibri"/>
              <a:ea typeface="Calibri"/>
              <a:cs typeface="Calibri"/>
              <a:sym typeface="Calibri"/>
            </a:endParaRPr>
          </a:p>
          <a:p>
            <a:pPr indent="-368300" lvl="1" marL="914400" rtl="0" algn="l">
              <a:spcBef>
                <a:spcPts val="0"/>
              </a:spcBef>
              <a:spcAft>
                <a:spcPts val="0"/>
              </a:spcAft>
              <a:buSzPts val="2200"/>
              <a:buFont typeface="Calibri"/>
              <a:buAutoNum type="alphaLcPeriod"/>
            </a:pPr>
            <a:r>
              <a:rPr lang="pt-BR" sz="2200">
                <a:latin typeface="Calibri"/>
                <a:ea typeface="Calibri"/>
                <a:cs typeface="Calibri"/>
                <a:sym typeface="Calibri"/>
              </a:rPr>
              <a:t>Diagramas de Fluxo de Dados (DFD)</a:t>
            </a:r>
            <a:endParaRPr sz="2200">
              <a:latin typeface="Calibri"/>
              <a:ea typeface="Calibri"/>
              <a:cs typeface="Calibri"/>
              <a:sym typeface="Calibri"/>
            </a:endParaRPr>
          </a:p>
          <a:p>
            <a:pPr indent="-368300" lvl="1" marL="914400" rtl="0" algn="l">
              <a:spcBef>
                <a:spcPts val="0"/>
              </a:spcBef>
              <a:spcAft>
                <a:spcPts val="0"/>
              </a:spcAft>
              <a:buSzPts val="2200"/>
              <a:buFont typeface="Calibri"/>
              <a:buAutoNum type="alphaLcPeriod"/>
            </a:pPr>
            <a:r>
              <a:rPr lang="pt-BR" sz="2200">
                <a:latin typeface="Calibri"/>
                <a:ea typeface="Calibri"/>
                <a:cs typeface="Calibri"/>
                <a:sym typeface="Calibri"/>
              </a:rPr>
              <a:t>Diagramas de Entidades-Relacionamentos (DER)</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pt-BR" sz="2200">
                <a:latin typeface="Calibri"/>
                <a:ea typeface="Calibri"/>
                <a:cs typeface="Calibri"/>
                <a:sym typeface="Calibri"/>
              </a:rPr>
              <a:t>Análise orientada a objetos</a:t>
            </a:r>
            <a:endParaRPr sz="2200">
              <a:latin typeface="Calibri"/>
              <a:ea typeface="Calibri"/>
              <a:cs typeface="Calibri"/>
              <a:sym typeface="Calibri"/>
            </a:endParaRPr>
          </a:p>
          <a:p>
            <a:pPr indent="-368300" lvl="1" marL="914400" rtl="0" algn="l">
              <a:spcBef>
                <a:spcPts val="0"/>
              </a:spcBef>
              <a:spcAft>
                <a:spcPts val="0"/>
              </a:spcAft>
              <a:buSzPts val="2200"/>
              <a:buFont typeface="Calibri"/>
              <a:buAutoNum type="alphaLcPeriod"/>
            </a:pPr>
            <a:r>
              <a:rPr lang="pt-BR" sz="2200">
                <a:latin typeface="Calibri"/>
                <a:ea typeface="Calibri"/>
                <a:cs typeface="Calibri"/>
                <a:sym typeface="Calibri"/>
              </a:rPr>
              <a:t>Diagramas de Casos de Uso</a:t>
            </a:r>
            <a:endParaRPr sz="2200">
              <a:latin typeface="Calibri"/>
              <a:ea typeface="Calibri"/>
              <a:cs typeface="Calibri"/>
              <a:sym typeface="Calibri"/>
            </a:endParaRPr>
          </a:p>
          <a:p>
            <a:pPr indent="-368300" lvl="1" marL="914400" rtl="0" algn="l">
              <a:spcBef>
                <a:spcPts val="0"/>
              </a:spcBef>
              <a:spcAft>
                <a:spcPts val="0"/>
              </a:spcAft>
              <a:buSzPts val="2200"/>
              <a:buFont typeface="Calibri"/>
              <a:buAutoNum type="alphaLcPeriod"/>
            </a:pPr>
            <a:r>
              <a:rPr lang="pt-BR" sz="2200">
                <a:latin typeface="Calibri"/>
                <a:ea typeface="Calibri"/>
                <a:cs typeface="Calibri"/>
                <a:sym typeface="Calibri"/>
              </a:rPr>
              <a:t>Diagramas de Classes</a:t>
            </a:r>
            <a:endParaRPr sz="22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54"/>
          <p:cNvSpPr txBox="1"/>
          <p:nvPr/>
        </p:nvSpPr>
        <p:spPr>
          <a:xfrm>
            <a:off x="7395725" y="2167650"/>
            <a:ext cx="17484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DFD: </a:t>
            </a:r>
            <a:r>
              <a:rPr b="1" lang="pt-BR" sz="2400">
                <a:solidFill>
                  <a:srgbClr val="595959"/>
                </a:solidFill>
                <a:latin typeface="Calibri"/>
                <a:ea typeface="Calibri"/>
                <a:cs typeface="Calibri"/>
                <a:sym typeface="Calibri"/>
              </a:rPr>
              <a:t>nível</a:t>
            </a:r>
            <a:r>
              <a:rPr b="1" lang="pt-BR" sz="2400">
                <a:solidFill>
                  <a:srgbClr val="595959"/>
                </a:solidFill>
                <a:latin typeface="Calibri"/>
                <a:ea typeface="Calibri"/>
                <a:cs typeface="Calibri"/>
                <a:sym typeface="Calibri"/>
              </a:rPr>
              <a:t> do diagrama</a:t>
            </a:r>
            <a:endParaRPr b="1" sz="2400">
              <a:solidFill>
                <a:srgbClr val="595959"/>
              </a:solidFill>
              <a:latin typeface="Calibri"/>
              <a:ea typeface="Calibri"/>
              <a:cs typeface="Calibri"/>
              <a:sym typeface="Calibri"/>
            </a:endParaRPr>
          </a:p>
        </p:txBody>
      </p:sp>
      <p:pic>
        <p:nvPicPr>
          <p:cNvPr id="317" name="Google Shape;317;p54"/>
          <p:cNvPicPr preferRelativeResize="0"/>
          <p:nvPr/>
        </p:nvPicPr>
        <p:blipFill>
          <a:blip r:embed="rId4">
            <a:alphaModFix/>
          </a:blip>
          <a:stretch>
            <a:fillRect/>
          </a:stretch>
        </p:blipFill>
        <p:spPr>
          <a:xfrm>
            <a:off x="-4" y="0"/>
            <a:ext cx="7395728"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55"/>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DFD: Diagrama de contexto (nível 0)</a:t>
            </a:r>
            <a:endParaRPr sz="1100"/>
          </a:p>
        </p:txBody>
      </p:sp>
      <p:sp>
        <p:nvSpPr>
          <p:cNvPr id="323" name="Google Shape;323;p55"/>
          <p:cNvSpPr txBox="1"/>
          <p:nvPr/>
        </p:nvSpPr>
        <p:spPr>
          <a:xfrm>
            <a:off x="1376425" y="1064925"/>
            <a:ext cx="6889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Um diagrama de contexto fornece uma</a:t>
            </a:r>
            <a:r>
              <a:rPr b="1" lang="pt-BR">
                <a:latin typeface="Calibri"/>
                <a:ea typeface="Calibri"/>
                <a:cs typeface="Calibri"/>
                <a:sym typeface="Calibri"/>
              </a:rPr>
              <a:t> visão geral</a:t>
            </a:r>
            <a:r>
              <a:rPr lang="pt-BR">
                <a:latin typeface="Calibri"/>
                <a:ea typeface="Calibri"/>
                <a:cs typeface="Calibri"/>
                <a:sym typeface="Calibri"/>
              </a:rPr>
              <a:t> e é o nível mais alto em um diagrama de fluxo de dados, contendo</a:t>
            </a:r>
            <a:r>
              <a:rPr b="1" lang="pt-BR">
                <a:latin typeface="Calibri"/>
                <a:ea typeface="Calibri"/>
                <a:cs typeface="Calibri"/>
                <a:sym typeface="Calibri"/>
              </a:rPr>
              <a:t> apenas um processo</a:t>
            </a:r>
            <a:r>
              <a:rPr lang="pt-BR">
                <a:latin typeface="Calibri"/>
                <a:ea typeface="Calibri"/>
                <a:cs typeface="Calibri"/>
                <a:sym typeface="Calibri"/>
              </a:rPr>
              <a:t> que representa todo o sistema.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Todas as entidades externas são mostradas no diagrama de contexto, bem como os principais fluxos de dados de e para elas. Ele não contém </a:t>
            </a:r>
            <a:r>
              <a:rPr b="1" lang="pt-BR">
                <a:latin typeface="Calibri"/>
                <a:ea typeface="Calibri"/>
                <a:cs typeface="Calibri"/>
                <a:sym typeface="Calibri"/>
              </a:rPr>
              <a:t>nenhum armazenamento de dados.</a:t>
            </a:r>
            <a:endParaRPr b="1">
              <a:latin typeface="Calibri"/>
              <a:ea typeface="Calibri"/>
              <a:cs typeface="Calibri"/>
              <a:sym typeface="Calibri"/>
            </a:endParaRPr>
          </a:p>
        </p:txBody>
      </p:sp>
      <p:pic>
        <p:nvPicPr>
          <p:cNvPr id="324" name="Google Shape;324;p55"/>
          <p:cNvPicPr preferRelativeResize="0"/>
          <p:nvPr/>
        </p:nvPicPr>
        <p:blipFill>
          <a:blip r:embed="rId4">
            <a:alphaModFix/>
          </a:blip>
          <a:stretch>
            <a:fillRect/>
          </a:stretch>
        </p:blipFill>
        <p:spPr>
          <a:xfrm>
            <a:off x="1933075" y="2438325"/>
            <a:ext cx="5277850" cy="2705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56"/>
          <p:cNvSpPr txBox="1"/>
          <p:nvPr/>
        </p:nvSpPr>
        <p:spPr>
          <a:xfrm>
            <a:off x="5614674" y="865496"/>
            <a:ext cx="3529200" cy="438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pt-BR" sz="2400">
                <a:solidFill>
                  <a:srgbClr val="595959"/>
                </a:solidFill>
                <a:latin typeface="Calibri"/>
                <a:ea typeface="Calibri"/>
                <a:cs typeface="Calibri"/>
                <a:sym typeface="Calibri"/>
              </a:rPr>
              <a:t>DFD: nível 1</a:t>
            </a:r>
            <a:endParaRPr b="1" sz="2400">
              <a:solidFill>
                <a:srgbClr val="595959"/>
              </a:solidFill>
              <a:latin typeface="Calibri"/>
              <a:ea typeface="Calibri"/>
              <a:cs typeface="Calibri"/>
              <a:sym typeface="Calibri"/>
            </a:endParaRPr>
          </a:p>
        </p:txBody>
      </p:sp>
      <p:pic>
        <p:nvPicPr>
          <p:cNvPr id="330" name="Google Shape;330;p56"/>
          <p:cNvPicPr preferRelativeResize="0"/>
          <p:nvPr/>
        </p:nvPicPr>
        <p:blipFill>
          <a:blip r:embed="rId4">
            <a:alphaModFix/>
          </a:blip>
          <a:stretch>
            <a:fillRect/>
          </a:stretch>
        </p:blipFill>
        <p:spPr>
          <a:xfrm>
            <a:off x="0" y="26038"/>
            <a:ext cx="5557825" cy="5091425"/>
          </a:xfrm>
          <a:prstGeom prst="rect">
            <a:avLst/>
          </a:prstGeom>
          <a:noFill/>
          <a:ln>
            <a:noFill/>
          </a:ln>
        </p:spPr>
      </p:pic>
      <p:sp>
        <p:nvSpPr>
          <p:cNvPr id="331" name="Google Shape;331;p56"/>
          <p:cNvSpPr txBox="1"/>
          <p:nvPr/>
        </p:nvSpPr>
        <p:spPr>
          <a:xfrm>
            <a:off x="5614675" y="1304100"/>
            <a:ext cx="3529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O diagrama de contexto pode ser expandido para representar detalhes das atividades de processamento (</a:t>
            </a:r>
            <a:r>
              <a:rPr b="1" lang="pt-BR" sz="1500">
                <a:latin typeface="Calibri"/>
                <a:ea typeface="Calibri"/>
                <a:cs typeface="Calibri"/>
                <a:sym typeface="Calibri"/>
              </a:rPr>
              <a:t>explosão de processos</a:t>
            </a:r>
            <a:r>
              <a:rPr lang="pt-BR" sz="1500">
                <a:latin typeface="Calibri"/>
                <a:ea typeface="Calibri"/>
                <a:cs typeface="Calibri"/>
                <a:sym typeface="Calibri"/>
              </a:rPr>
              <a:t>).</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Embora o DFD de nível 1 ao lado tenha apenas três processos, existem muitas entradas dos processos para as entidades externas e isso pode acabar sendo algumas linhas cruzadas entre eles no diagrama.</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Para evitar esse problema, poderíamos </a:t>
            </a:r>
            <a:r>
              <a:rPr b="1" lang="pt-BR" sz="1500">
                <a:latin typeface="Calibri"/>
                <a:ea typeface="Calibri"/>
                <a:cs typeface="Calibri"/>
                <a:sym typeface="Calibri"/>
              </a:rPr>
              <a:t>repetir exibições</a:t>
            </a:r>
            <a:r>
              <a:rPr lang="pt-BR" sz="1500">
                <a:latin typeface="Calibri"/>
                <a:ea typeface="Calibri"/>
                <a:cs typeface="Calibri"/>
                <a:sym typeface="Calibri"/>
              </a:rPr>
              <a:t> da mesma entidade externa no DFD representando-as por um asterisco.</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57"/>
          <p:cNvSpPr txBox="1"/>
          <p:nvPr/>
        </p:nvSpPr>
        <p:spPr>
          <a:xfrm>
            <a:off x="5614674" y="865496"/>
            <a:ext cx="3529200" cy="808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DFD: preparação para o nível 2</a:t>
            </a:r>
            <a:endParaRPr b="1" sz="2400">
              <a:solidFill>
                <a:srgbClr val="595959"/>
              </a:solidFill>
              <a:latin typeface="Calibri"/>
              <a:ea typeface="Calibri"/>
              <a:cs typeface="Calibri"/>
              <a:sym typeface="Calibri"/>
            </a:endParaRPr>
          </a:p>
        </p:txBody>
      </p:sp>
      <p:sp>
        <p:nvSpPr>
          <p:cNvPr id="337" name="Google Shape;337;p57"/>
          <p:cNvSpPr txBox="1"/>
          <p:nvPr/>
        </p:nvSpPr>
        <p:spPr>
          <a:xfrm>
            <a:off x="5614675" y="1673700"/>
            <a:ext cx="35292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Se um processo possui muitos fluxos de dados entre algumas entidades externas, podemos primeiro extrair esse processo específico e as entidades externas associadas em um diagrama separado semelhante a um diagrama de contexto, antes de refinar o processo em um nível 2.</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Desta forma você pode garantir a </a:t>
            </a:r>
            <a:r>
              <a:rPr b="1" lang="pt-BR" sz="1500">
                <a:latin typeface="Calibri"/>
                <a:ea typeface="Calibri"/>
                <a:cs typeface="Calibri"/>
                <a:sym typeface="Calibri"/>
              </a:rPr>
              <a:t>consistência </a:t>
            </a:r>
            <a:r>
              <a:rPr lang="pt-BR" sz="1500">
                <a:latin typeface="Calibri"/>
                <a:ea typeface="Calibri"/>
                <a:cs typeface="Calibri"/>
                <a:sym typeface="Calibri"/>
              </a:rPr>
              <a:t>entre eles muito mais facilmente.</a:t>
            </a:r>
            <a:endParaRPr sz="1500">
              <a:latin typeface="Calibri"/>
              <a:ea typeface="Calibri"/>
              <a:cs typeface="Calibri"/>
              <a:sym typeface="Calibri"/>
            </a:endParaRPr>
          </a:p>
        </p:txBody>
      </p:sp>
      <p:pic>
        <p:nvPicPr>
          <p:cNvPr id="338" name="Google Shape;338;p57"/>
          <p:cNvPicPr preferRelativeResize="0"/>
          <p:nvPr/>
        </p:nvPicPr>
        <p:blipFill>
          <a:blip r:embed="rId4">
            <a:alphaModFix/>
          </a:blip>
          <a:stretch>
            <a:fillRect/>
          </a:stretch>
        </p:blipFill>
        <p:spPr>
          <a:xfrm>
            <a:off x="0" y="0"/>
            <a:ext cx="5614672"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58"/>
          <p:cNvSpPr txBox="1"/>
          <p:nvPr/>
        </p:nvSpPr>
        <p:spPr>
          <a:xfrm>
            <a:off x="5614674" y="344646"/>
            <a:ext cx="3529200" cy="438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DFD: nível 2</a:t>
            </a:r>
            <a:endParaRPr b="1" sz="2400">
              <a:solidFill>
                <a:srgbClr val="595959"/>
              </a:solidFill>
              <a:latin typeface="Calibri"/>
              <a:ea typeface="Calibri"/>
              <a:cs typeface="Calibri"/>
              <a:sym typeface="Calibri"/>
            </a:endParaRPr>
          </a:p>
        </p:txBody>
      </p:sp>
      <p:sp>
        <p:nvSpPr>
          <p:cNvPr id="344" name="Google Shape;344;p58"/>
          <p:cNvSpPr txBox="1"/>
          <p:nvPr/>
        </p:nvSpPr>
        <p:spPr>
          <a:xfrm>
            <a:off x="5614675" y="783250"/>
            <a:ext cx="3529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O processo </a:t>
            </a:r>
            <a:r>
              <a:rPr lang="pt-BR" u="sng">
                <a:latin typeface="Calibri"/>
                <a:ea typeface="Calibri"/>
                <a:cs typeface="Calibri"/>
                <a:sym typeface="Calibri"/>
              </a:rPr>
              <a:t>“stores issues and control system”</a:t>
            </a:r>
            <a:r>
              <a:rPr lang="pt-BR">
                <a:latin typeface="Calibri"/>
                <a:ea typeface="Calibri"/>
                <a:cs typeface="Calibri"/>
                <a:sym typeface="Calibri"/>
              </a:rPr>
              <a:t> representa duas tarefas:</a:t>
            </a:r>
            <a:r>
              <a:rPr b="1" lang="pt-BR">
                <a:latin typeface="Calibri"/>
                <a:ea typeface="Calibri"/>
                <a:cs typeface="Calibri"/>
                <a:sym typeface="Calibri"/>
              </a:rPr>
              <a:t> armazenar pedidos</a:t>
            </a:r>
            <a:r>
              <a:rPr lang="pt-BR">
                <a:latin typeface="Calibri"/>
                <a:ea typeface="Calibri"/>
                <a:cs typeface="Calibri"/>
                <a:sym typeface="Calibri"/>
              </a:rPr>
              <a:t> e </a:t>
            </a:r>
            <a:r>
              <a:rPr b="1" lang="pt-BR">
                <a:latin typeface="Calibri"/>
                <a:ea typeface="Calibri"/>
                <a:cs typeface="Calibri"/>
                <a:sym typeface="Calibri"/>
              </a:rPr>
              <a:t>controlar o sistema de estoque</a:t>
            </a:r>
            <a:r>
              <a:rPr lang="pt-BR">
                <a:latin typeface="Calibri"/>
                <a:ea typeface="Calibri"/>
                <a:cs typeface="Calibri"/>
                <a:sym typeface="Calibri"/>
              </a:rPr>
              <a:t> (disponibilidade, atualização, pedidos).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pt-BR">
                <a:solidFill>
                  <a:schemeClr val="dk1"/>
                </a:solidFill>
                <a:latin typeface="Calibri"/>
                <a:ea typeface="Calibri"/>
                <a:cs typeface="Calibri"/>
                <a:sym typeface="Calibri"/>
              </a:rPr>
              <a:t>Fluxo de dados do nível 1:</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pt-BR">
                <a:solidFill>
                  <a:schemeClr val="dk1"/>
                </a:solidFill>
                <a:latin typeface="Calibri"/>
                <a:ea typeface="Calibri"/>
                <a:cs typeface="Calibri"/>
                <a:sym typeface="Calibri"/>
              </a:rPr>
              <a:t>Entidades</a:t>
            </a:r>
            <a:r>
              <a:rPr lang="pt-BR">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pt-BR">
                <a:solidFill>
                  <a:schemeClr val="dk1"/>
                </a:solidFill>
                <a:latin typeface="Calibri"/>
                <a:ea typeface="Calibri"/>
                <a:cs typeface="Calibri"/>
                <a:sym typeface="Calibri"/>
              </a:rPr>
              <a:t>Fornecedor: fornece produtos e recebe pedidos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pt-BR">
                <a:solidFill>
                  <a:schemeClr val="dk1"/>
                </a:solidFill>
                <a:latin typeface="Calibri"/>
                <a:ea typeface="Calibri"/>
                <a:cs typeface="Calibri"/>
                <a:sym typeface="Calibri"/>
              </a:rPr>
              <a:t>Gerente: recebe informações de estoque para contabilidade, envia pedidos ao fornecedor</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pt-BR">
                <a:solidFill>
                  <a:schemeClr val="dk1"/>
                </a:solidFill>
                <a:latin typeface="Calibri"/>
                <a:ea typeface="Calibri"/>
                <a:cs typeface="Calibri"/>
                <a:sym typeface="Calibri"/>
              </a:rPr>
              <a:t>Secretária: envia pedidos ao fornecedor</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b="1" lang="pt-BR">
                <a:solidFill>
                  <a:schemeClr val="dk1"/>
                </a:solidFill>
                <a:latin typeface="Calibri"/>
                <a:ea typeface="Calibri"/>
                <a:cs typeface="Calibri"/>
                <a:sym typeface="Calibri"/>
              </a:rPr>
              <a:t>Armazenamento de dados</a:t>
            </a:r>
            <a:r>
              <a:rPr lang="pt-BR">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pt-BR">
                <a:solidFill>
                  <a:schemeClr val="dk1"/>
                </a:solidFill>
                <a:latin typeface="Calibri"/>
                <a:ea typeface="Calibri"/>
                <a:cs typeface="Calibri"/>
                <a:sym typeface="Calibri"/>
              </a:rPr>
              <a:t>Fornecedor</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pt-BR">
                <a:solidFill>
                  <a:schemeClr val="dk1"/>
                </a:solidFill>
                <a:latin typeface="Calibri"/>
                <a:ea typeface="Calibri"/>
                <a:cs typeface="Calibri"/>
                <a:sym typeface="Calibri"/>
              </a:rPr>
              <a:t>Estoque das lojas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pt-BR">
                <a:solidFill>
                  <a:schemeClr val="dk1"/>
                </a:solidFill>
                <a:latin typeface="Calibri"/>
                <a:ea typeface="Calibri"/>
                <a:cs typeface="Calibri"/>
                <a:sym typeface="Calibri"/>
              </a:rPr>
              <a:t>Pedidos</a:t>
            </a:r>
            <a:endParaRPr>
              <a:solidFill>
                <a:schemeClr val="dk1"/>
              </a:solidFill>
              <a:latin typeface="Calibri"/>
              <a:ea typeface="Calibri"/>
              <a:cs typeface="Calibri"/>
              <a:sym typeface="Calibri"/>
            </a:endParaRPr>
          </a:p>
        </p:txBody>
      </p:sp>
      <p:pic>
        <p:nvPicPr>
          <p:cNvPr id="345" name="Google Shape;345;p58"/>
          <p:cNvPicPr preferRelativeResize="0"/>
          <p:nvPr/>
        </p:nvPicPr>
        <p:blipFill>
          <a:blip r:embed="rId4">
            <a:alphaModFix/>
          </a:blip>
          <a:stretch>
            <a:fillRect/>
          </a:stretch>
        </p:blipFill>
        <p:spPr>
          <a:xfrm>
            <a:off x="0" y="132125"/>
            <a:ext cx="5614676" cy="487925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p59"/>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DFD: Lógico e Físico</a:t>
            </a:r>
            <a:endParaRPr sz="1100"/>
          </a:p>
        </p:txBody>
      </p:sp>
      <p:sp>
        <p:nvSpPr>
          <p:cNvPr id="351" name="Google Shape;351;p59"/>
          <p:cNvSpPr txBox="1"/>
          <p:nvPr/>
        </p:nvSpPr>
        <p:spPr>
          <a:xfrm>
            <a:off x="1396800" y="879475"/>
            <a:ext cx="6889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DFD Lógico: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pt-BR">
                <a:latin typeface="Calibri"/>
                <a:ea typeface="Calibri"/>
                <a:cs typeface="Calibri"/>
                <a:sym typeface="Calibri"/>
              </a:rPr>
              <a:t>O lógico foca </a:t>
            </a:r>
            <a:r>
              <a:rPr b="1" lang="pt-BR">
                <a:latin typeface="Calibri"/>
                <a:ea typeface="Calibri"/>
                <a:cs typeface="Calibri"/>
                <a:sym typeface="Calibri"/>
              </a:rPr>
              <a:t>atenção ao negócio</a:t>
            </a:r>
            <a:r>
              <a:rPr lang="pt-BR">
                <a:latin typeface="Calibri"/>
                <a:ea typeface="Calibri"/>
                <a:cs typeface="Calibri"/>
                <a:sym typeface="Calibri"/>
              </a:rPr>
              <a:t> e como ele opera, centrado em suas atividades. É uma ferramenta de comunicação ideal quando usada na comunicação com os usuários do projeto.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pt-BR">
                <a:latin typeface="Calibri"/>
                <a:ea typeface="Calibri"/>
                <a:cs typeface="Calibri"/>
                <a:sym typeface="Calibri"/>
              </a:rPr>
              <a:t>Os sistemas implementados com base no DFD lógico serão mais fáceis de manter porque as </a:t>
            </a:r>
            <a:r>
              <a:rPr b="1" lang="pt-BR">
                <a:latin typeface="Calibri"/>
                <a:ea typeface="Calibri"/>
                <a:cs typeface="Calibri"/>
                <a:sym typeface="Calibri"/>
              </a:rPr>
              <a:t>funções de negócios não estão sujeitas a mudanças frequentes.</a:t>
            </a:r>
            <a:r>
              <a:rPr lang="pt-BR">
                <a:latin typeface="Calibri"/>
                <a:ea typeface="Calibri"/>
                <a:cs typeface="Calibri"/>
                <a:sym typeface="Calibri"/>
              </a:rPr>
              <a:t> O DFD físico pode ser facilmente formado modificando um DFD lógico.</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DFD Físico: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pt-BR">
                <a:latin typeface="Calibri"/>
                <a:ea typeface="Calibri"/>
                <a:cs typeface="Calibri"/>
                <a:sym typeface="Calibri"/>
              </a:rPr>
              <a:t>Esclarece quais processos são </a:t>
            </a:r>
            <a:r>
              <a:rPr b="1" lang="pt-BR">
                <a:latin typeface="Calibri"/>
                <a:ea typeface="Calibri"/>
                <a:cs typeface="Calibri"/>
                <a:sym typeface="Calibri"/>
              </a:rPr>
              <a:t>manuais </a:t>
            </a:r>
            <a:r>
              <a:rPr lang="pt-BR">
                <a:latin typeface="Calibri"/>
                <a:ea typeface="Calibri"/>
                <a:cs typeface="Calibri"/>
                <a:sym typeface="Calibri"/>
              </a:rPr>
              <a:t>e quais são </a:t>
            </a:r>
            <a:r>
              <a:rPr b="1" lang="pt-BR">
                <a:latin typeface="Calibri"/>
                <a:ea typeface="Calibri"/>
                <a:cs typeface="Calibri"/>
                <a:sym typeface="Calibri"/>
              </a:rPr>
              <a:t>automatizados</a:t>
            </a:r>
            <a:r>
              <a:rPr lang="pt-BR">
                <a:latin typeface="Calibri"/>
                <a:ea typeface="Calibri"/>
                <a:cs typeface="Calibri"/>
                <a:sym typeface="Calibri"/>
              </a:rPr>
              <a:t>, descrevendo processos com mais detalhes do que DFDs lógicos.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pt-BR">
                <a:latin typeface="Calibri"/>
                <a:ea typeface="Calibri"/>
                <a:cs typeface="Calibri"/>
                <a:sym typeface="Calibri"/>
              </a:rPr>
              <a:t>Nele são descritas as sequências de atividades que levam a um </a:t>
            </a:r>
            <a:r>
              <a:rPr b="1" lang="pt-BR">
                <a:latin typeface="Calibri"/>
                <a:ea typeface="Calibri"/>
                <a:cs typeface="Calibri"/>
                <a:sym typeface="Calibri"/>
              </a:rPr>
              <a:t>resultado significativo</a:t>
            </a:r>
            <a:r>
              <a:rPr lang="pt-BR">
                <a:latin typeface="Calibri"/>
                <a:ea typeface="Calibri"/>
                <a:cs typeface="Calibri"/>
                <a:sym typeface="Calibri"/>
              </a:rPr>
              <a:t>, como o armazenamento temporário (ex: um arquivo de transação de vendas para um recibo do cliente em uma mercearia, etc).</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pt-BR">
                <a:latin typeface="Calibri"/>
                <a:ea typeface="Calibri"/>
                <a:cs typeface="Calibri"/>
                <a:sym typeface="Calibri"/>
              </a:rPr>
              <a:t>Ao utilizar como base um diagrama de fluxo de dados lógico, podem usar a </a:t>
            </a:r>
            <a:r>
              <a:rPr b="1" lang="pt-BR">
                <a:latin typeface="Calibri"/>
                <a:ea typeface="Calibri"/>
                <a:cs typeface="Calibri"/>
                <a:sym typeface="Calibri"/>
              </a:rPr>
              <a:t>mesma nomenclatura </a:t>
            </a:r>
            <a:r>
              <a:rPr lang="pt-BR">
                <a:latin typeface="Calibri"/>
                <a:ea typeface="Calibri"/>
                <a:cs typeface="Calibri"/>
                <a:sym typeface="Calibri"/>
              </a:rPr>
              <a:t>de nomes de arquivos e relatórios reais, criando uma relação para os programadores usarem durante a fase de desenvolvimento do sistema.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pt-BR">
                <a:latin typeface="Calibri"/>
                <a:ea typeface="Calibri"/>
                <a:cs typeface="Calibri"/>
                <a:sym typeface="Calibri"/>
              </a:rPr>
              <a:t>Adiciona </a:t>
            </a:r>
            <a:r>
              <a:rPr b="1" lang="pt-BR">
                <a:latin typeface="Calibri"/>
                <a:ea typeface="Calibri"/>
                <a:cs typeface="Calibri"/>
                <a:sym typeface="Calibri"/>
              </a:rPr>
              <a:t>controles </a:t>
            </a:r>
            <a:r>
              <a:rPr lang="pt-BR">
                <a:latin typeface="Calibri"/>
                <a:ea typeface="Calibri"/>
                <a:cs typeface="Calibri"/>
                <a:sym typeface="Calibri"/>
              </a:rPr>
              <a:t>para garantir que os processos sejam executados corretamente. Geralmente são </a:t>
            </a:r>
            <a:r>
              <a:rPr b="1" lang="pt-BR">
                <a:latin typeface="Calibri"/>
                <a:ea typeface="Calibri"/>
                <a:cs typeface="Calibri"/>
                <a:sym typeface="Calibri"/>
              </a:rPr>
              <a:t>condições ou validações </a:t>
            </a:r>
            <a:r>
              <a:rPr lang="pt-BR">
                <a:latin typeface="Calibri"/>
                <a:ea typeface="Calibri"/>
                <a:cs typeface="Calibri"/>
                <a:sym typeface="Calibri"/>
              </a:rPr>
              <a:t>de dados que devem ser atendidas durante a entrada, atualização, exclusão e outros processamentos de dados.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60"/>
          <p:cNvSpPr txBox="1"/>
          <p:nvPr/>
        </p:nvSpPr>
        <p:spPr>
          <a:xfrm>
            <a:off x="1336585" y="440873"/>
            <a:ext cx="57195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DFD: Exemplo Lógico e Físico</a:t>
            </a:r>
            <a:endParaRPr b="1" sz="2400">
              <a:solidFill>
                <a:srgbClr val="595959"/>
              </a:solidFill>
              <a:latin typeface="Calibri"/>
              <a:ea typeface="Calibri"/>
              <a:cs typeface="Calibri"/>
              <a:sym typeface="Calibri"/>
            </a:endParaRPr>
          </a:p>
          <a:p>
            <a:pPr indent="0" lvl="0" marL="0" marR="0" rtl="0" algn="l">
              <a:spcBef>
                <a:spcPts val="0"/>
              </a:spcBef>
              <a:spcAft>
                <a:spcPts val="0"/>
              </a:spcAft>
              <a:buNone/>
            </a:pPr>
            <a:r>
              <a:rPr b="1" lang="pt-BR" sz="2400">
                <a:solidFill>
                  <a:srgbClr val="595959"/>
                </a:solidFill>
                <a:latin typeface="Calibri"/>
                <a:ea typeface="Calibri"/>
                <a:cs typeface="Calibri"/>
                <a:sym typeface="Calibri"/>
              </a:rPr>
              <a:t>Loja de conveniência</a:t>
            </a:r>
            <a:endParaRPr b="1" sz="2400">
              <a:solidFill>
                <a:srgbClr val="595959"/>
              </a:solidFill>
              <a:latin typeface="Calibri"/>
              <a:ea typeface="Calibri"/>
              <a:cs typeface="Calibri"/>
              <a:sym typeface="Calibri"/>
            </a:endParaRPr>
          </a:p>
        </p:txBody>
      </p:sp>
      <p:pic>
        <p:nvPicPr>
          <p:cNvPr id="357" name="Google Shape;357;p60"/>
          <p:cNvPicPr preferRelativeResize="0"/>
          <p:nvPr/>
        </p:nvPicPr>
        <p:blipFill>
          <a:blip r:embed="rId4">
            <a:alphaModFix/>
          </a:blip>
          <a:stretch>
            <a:fillRect/>
          </a:stretch>
        </p:blipFill>
        <p:spPr>
          <a:xfrm>
            <a:off x="1390650" y="1249073"/>
            <a:ext cx="6362700" cy="1619250"/>
          </a:xfrm>
          <a:prstGeom prst="rect">
            <a:avLst/>
          </a:prstGeom>
          <a:noFill/>
          <a:ln>
            <a:noFill/>
          </a:ln>
        </p:spPr>
      </p:pic>
      <p:pic>
        <p:nvPicPr>
          <p:cNvPr id="358" name="Google Shape;358;p60"/>
          <p:cNvPicPr preferRelativeResize="0"/>
          <p:nvPr/>
        </p:nvPicPr>
        <p:blipFill>
          <a:blip r:embed="rId5">
            <a:alphaModFix/>
          </a:blip>
          <a:stretch>
            <a:fillRect/>
          </a:stretch>
        </p:blipFill>
        <p:spPr>
          <a:xfrm>
            <a:off x="1472063" y="3091998"/>
            <a:ext cx="6420225" cy="1970377"/>
          </a:xfrm>
          <a:prstGeom prst="rect">
            <a:avLst/>
          </a:prstGeom>
          <a:noFill/>
          <a:ln>
            <a:noFill/>
          </a:ln>
        </p:spPr>
      </p:pic>
      <p:cxnSp>
        <p:nvCxnSpPr>
          <p:cNvPr id="359" name="Google Shape;359;p60"/>
          <p:cNvCxnSpPr/>
          <p:nvPr/>
        </p:nvCxnSpPr>
        <p:spPr>
          <a:xfrm>
            <a:off x="521475" y="2927200"/>
            <a:ext cx="8321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61"/>
          <p:cNvSpPr txBox="1"/>
          <p:nvPr/>
        </p:nvSpPr>
        <p:spPr>
          <a:xfrm>
            <a:off x="1336574" y="440875"/>
            <a:ext cx="60504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u="sng">
                <a:solidFill>
                  <a:srgbClr val="595959"/>
                </a:solidFill>
                <a:latin typeface="Calibri"/>
                <a:ea typeface="Calibri"/>
                <a:cs typeface="Calibri"/>
                <a:sym typeface="Calibri"/>
              </a:rPr>
              <a:t>Principais Diagramas: entidade-relacionamento (DER)</a:t>
            </a:r>
            <a:endParaRPr sz="1100" u="sng"/>
          </a:p>
        </p:txBody>
      </p:sp>
      <p:sp>
        <p:nvSpPr>
          <p:cNvPr id="365" name="Google Shape;365;p61"/>
          <p:cNvSpPr txBox="1"/>
          <p:nvPr/>
        </p:nvSpPr>
        <p:spPr>
          <a:xfrm>
            <a:off x="1376425" y="1249075"/>
            <a:ext cx="6889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O </a:t>
            </a:r>
            <a:r>
              <a:rPr b="1" lang="pt-BR" sz="1600">
                <a:latin typeface="Calibri"/>
                <a:ea typeface="Calibri"/>
                <a:cs typeface="Calibri"/>
                <a:sym typeface="Calibri"/>
              </a:rPr>
              <a:t>Diagramas de entidade-relacionamento (DER)</a:t>
            </a:r>
            <a:r>
              <a:rPr lang="pt-BR" sz="1600">
                <a:latin typeface="Calibri"/>
                <a:ea typeface="Calibri"/>
                <a:cs typeface="Calibri"/>
                <a:sym typeface="Calibri"/>
              </a:rPr>
              <a:t> é uma ferramenta de modelagem de dados usada para representar </a:t>
            </a:r>
            <a:r>
              <a:rPr b="1" lang="pt-BR" sz="1600">
                <a:latin typeface="Calibri"/>
                <a:ea typeface="Calibri"/>
                <a:cs typeface="Calibri"/>
                <a:sym typeface="Calibri"/>
              </a:rPr>
              <a:t>relacionamentos entre entidades</a:t>
            </a:r>
            <a:r>
              <a:rPr lang="pt-BR" sz="1600">
                <a:latin typeface="Calibri"/>
                <a:ea typeface="Calibri"/>
                <a:cs typeface="Calibri"/>
                <a:sym typeface="Calibri"/>
              </a:rPr>
              <a:t> em um sistema.</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Ele é composto por três componentes principais: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entidades</a:t>
            </a:r>
            <a:r>
              <a:rPr lang="pt-BR" sz="1600">
                <a:latin typeface="Calibri"/>
                <a:ea typeface="Calibri"/>
                <a:cs typeface="Calibri"/>
                <a:sym typeface="Calibri"/>
              </a:rPr>
              <a:t>: </a:t>
            </a:r>
            <a:r>
              <a:rPr lang="pt-BR" sz="1600">
                <a:solidFill>
                  <a:schemeClr val="dk1"/>
                </a:solidFill>
                <a:latin typeface="Calibri"/>
                <a:ea typeface="Calibri"/>
                <a:cs typeface="Calibri"/>
                <a:sym typeface="Calibri"/>
              </a:rPr>
              <a:t>são objetos ou conceitos dentro do sistema, como clientes, produtos ou pedidos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relacionamentos</a:t>
            </a:r>
            <a:r>
              <a:rPr lang="pt-BR" sz="1600">
                <a:latin typeface="Calibri"/>
                <a:ea typeface="Calibri"/>
                <a:cs typeface="Calibri"/>
                <a:sym typeface="Calibri"/>
              </a:rPr>
              <a:t>: </a:t>
            </a:r>
            <a:r>
              <a:rPr lang="pt-BR" sz="1600">
                <a:solidFill>
                  <a:schemeClr val="dk1"/>
                </a:solidFill>
                <a:latin typeface="Calibri"/>
                <a:ea typeface="Calibri"/>
                <a:cs typeface="Calibri"/>
                <a:sym typeface="Calibri"/>
              </a:rPr>
              <a:t>mostram como as entidades estão conectadas umas às outras</a:t>
            </a:r>
            <a:endParaRPr sz="1600">
              <a:solidFill>
                <a:schemeClr val="dk1"/>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solidFill>
                  <a:schemeClr val="dk1"/>
                </a:solidFill>
                <a:latin typeface="Calibri"/>
                <a:ea typeface="Calibri"/>
                <a:cs typeface="Calibri"/>
                <a:sym typeface="Calibri"/>
              </a:rPr>
              <a:t>atributos</a:t>
            </a:r>
            <a:r>
              <a:rPr lang="pt-BR" sz="1600">
                <a:solidFill>
                  <a:schemeClr val="dk1"/>
                </a:solidFill>
                <a:latin typeface="Calibri"/>
                <a:ea typeface="Calibri"/>
                <a:cs typeface="Calibri"/>
                <a:sym typeface="Calibri"/>
              </a:rPr>
              <a:t>: são as características das entidades, como nome, preço ou quantidade em estoque</a:t>
            </a:r>
            <a:endParaRPr sz="1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62"/>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Entidades</a:t>
            </a:r>
            <a:endParaRPr sz="1100"/>
          </a:p>
        </p:txBody>
      </p:sp>
      <p:pic>
        <p:nvPicPr>
          <p:cNvPr id="371" name="Google Shape;371;p62"/>
          <p:cNvPicPr preferRelativeResize="0"/>
          <p:nvPr/>
        </p:nvPicPr>
        <p:blipFill>
          <a:blip r:embed="rId4">
            <a:alphaModFix/>
          </a:blip>
          <a:stretch>
            <a:fillRect/>
          </a:stretch>
        </p:blipFill>
        <p:spPr>
          <a:xfrm>
            <a:off x="4572000" y="879475"/>
            <a:ext cx="3767862" cy="3959225"/>
          </a:xfrm>
          <a:prstGeom prst="rect">
            <a:avLst/>
          </a:prstGeom>
          <a:noFill/>
          <a:ln>
            <a:noFill/>
          </a:ln>
        </p:spPr>
      </p:pic>
      <p:sp>
        <p:nvSpPr>
          <p:cNvPr id="372" name="Google Shape;372;p62"/>
          <p:cNvSpPr txBox="1"/>
          <p:nvPr/>
        </p:nvSpPr>
        <p:spPr>
          <a:xfrm>
            <a:off x="1211000" y="1064925"/>
            <a:ext cx="3360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As entidades formam um conjunto de coisas com conceitos comuns onde desejamos armazenar os dados. As ocorrências de uma entidade são chamadas de </a:t>
            </a:r>
            <a:r>
              <a:rPr b="1" lang="pt-BR" sz="1600">
                <a:latin typeface="Calibri"/>
                <a:ea typeface="Calibri"/>
                <a:cs typeface="Calibri"/>
                <a:sym typeface="Calibri"/>
              </a:rPr>
              <a:t>instâncias</a:t>
            </a:r>
            <a:r>
              <a:rPr lang="pt-BR"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As entidades são representadas em diagramas ER, enquanto as instâncias são eventualmente gravadas em um </a:t>
            </a:r>
            <a:r>
              <a:rPr b="1" lang="pt-BR" sz="1600">
                <a:latin typeface="Calibri"/>
                <a:ea typeface="Calibri"/>
                <a:cs typeface="Calibri"/>
                <a:sym typeface="Calibri"/>
              </a:rPr>
              <a:t>banco de dados</a:t>
            </a:r>
            <a:r>
              <a:rPr lang="pt-BR" sz="1600">
                <a:latin typeface="Calibri"/>
                <a:ea typeface="Calibri"/>
                <a:cs typeface="Calibri"/>
                <a:sym typeface="Calibri"/>
              </a:rPr>
              <a:t> modelado pelo diagrama ER. Exemplo:</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pt-BR" sz="1600">
                <a:latin typeface="Calibri"/>
                <a:ea typeface="Calibri"/>
                <a:cs typeface="Calibri"/>
                <a:sym typeface="Calibri"/>
              </a:rPr>
              <a:t>Entidade: banco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pt-BR" sz="1600">
                <a:latin typeface="Calibri"/>
                <a:ea typeface="Calibri"/>
                <a:cs typeface="Calibri"/>
                <a:sym typeface="Calibri"/>
              </a:rPr>
              <a:t>Instâncias:</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pt-BR" sz="1600">
                <a:latin typeface="Calibri"/>
                <a:ea typeface="Calibri"/>
                <a:cs typeface="Calibri"/>
                <a:sym typeface="Calibri"/>
              </a:rPr>
              <a:t>Banco do Brasil</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pt-BR" sz="1600">
                <a:latin typeface="Calibri"/>
                <a:ea typeface="Calibri"/>
                <a:cs typeface="Calibri"/>
                <a:sym typeface="Calibri"/>
              </a:rPr>
              <a:t>Caixa Econômica Federal</a:t>
            </a:r>
            <a:endParaRPr sz="16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63"/>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Relações entre entidades</a:t>
            </a:r>
            <a:endParaRPr sz="1100"/>
          </a:p>
        </p:txBody>
      </p:sp>
      <p:sp>
        <p:nvSpPr>
          <p:cNvPr id="378" name="Google Shape;378;p63"/>
          <p:cNvSpPr txBox="1"/>
          <p:nvPr/>
        </p:nvSpPr>
        <p:spPr>
          <a:xfrm>
            <a:off x="1211000" y="1064925"/>
            <a:ext cx="3360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Os </a:t>
            </a:r>
            <a:r>
              <a:rPr b="1" lang="pt-BR" sz="1600">
                <a:latin typeface="Calibri"/>
                <a:ea typeface="Calibri"/>
                <a:cs typeface="Calibri"/>
                <a:sym typeface="Calibri"/>
              </a:rPr>
              <a:t>relacionamentos </a:t>
            </a:r>
            <a:r>
              <a:rPr lang="pt-BR" sz="1600">
                <a:latin typeface="Calibri"/>
                <a:ea typeface="Calibri"/>
                <a:cs typeface="Calibri"/>
                <a:sym typeface="Calibri"/>
              </a:rPr>
              <a:t>nascem da necessidade de associação entre as entidades, assim como ocorre no mundo real.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Quando uma pessoa ingressa numa empresa, ela precisa ser classificada em algum cargo.</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Um empregado não necessariamente precisa ter um dependente, por isso trata-se de um relacionamento opcional (fraco).</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p:txBody>
      </p:sp>
      <p:pic>
        <p:nvPicPr>
          <p:cNvPr id="379" name="Google Shape;379;p63"/>
          <p:cNvPicPr preferRelativeResize="0"/>
          <p:nvPr/>
        </p:nvPicPr>
        <p:blipFill>
          <a:blip r:embed="rId4">
            <a:alphaModFix/>
          </a:blip>
          <a:stretch>
            <a:fillRect/>
          </a:stretch>
        </p:blipFill>
        <p:spPr>
          <a:xfrm>
            <a:off x="4571900" y="1064925"/>
            <a:ext cx="4267301" cy="3069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8"/>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Complexidade dos sistemas</a:t>
            </a:r>
            <a:endParaRPr sz="1100"/>
          </a:p>
        </p:txBody>
      </p:sp>
      <p:sp>
        <p:nvSpPr>
          <p:cNvPr id="148" name="Google Shape;148;p28"/>
          <p:cNvSpPr txBox="1"/>
          <p:nvPr/>
        </p:nvSpPr>
        <p:spPr>
          <a:xfrm>
            <a:off x="4572000" y="1064925"/>
            <a:ext cx="3693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Como vimos na seção anterior, os algoritmos podem ser objetos bem </a:t>
            </a:r>
            <a:r>
              <a:rPr b="1" lang="pt-BR">
                <a:latin typeface="Calibri"/>
                <a:ea typeface="Calibri"/>
                <a:cs typeface="Calibri"/>
                <a:sym typeface="Calibri"/>
              </a:rPr>
              <a:t>complexos</a:t>
            </a:r>
            <a:r>
              <a:rPr lang="pt-BR">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Um sistema composto de vários algoritmos é definitivamente </a:t>
            </a:r>
            <a:r>
              <a:rPr b="1" lang="pt-BR">
                <a:latin typeface="Calibri"/>
                <a:ea typeface="Calibri"/>
                <a:cs typeface="Calibri"/>
                <a:sym typeface="Calibri"/>
              </a:rPr>
              <a:t>mais complexo</a:t>
            </a:r>
            <a:r>
              <a:rPr lang="pt-BR">
                <a:latin typeface="Calibri"/>
                <a:ea typeface="Calibri"/>
                <a:cs typeface="Calibri"/>
                <a:sym typeface="Calibri"/>
              </a:rPr>
              <a:t> ainda.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Geralmente a construção destes sistemas é </a:t>
            </a:r>
            <a:r>
              <a:rPr lang="pt-BR">
                <a:latin typeface="Calibri"/>
                <a:ea typeface="Calibri"/>
                <a:cs typeface="Calibri"/>
                <a:sym typeface="Calibri"/>
              </a:rPr>
              <a:t>atribuída</a:t>
            </a:r>
            <a:r>
              <a:rPr lang="pt-BR">
                <a:latin typeface="Calibri"/>
                <a:ea typeface="Calibri"/>
                <a:cs typeface="Calibri"/>
                <a:sym typeface="Calibri"/>
              </a:rPr>
              <a:t> a um </a:t>
            </a:r>
            <a:r>
              <a:rPr b="1" lang="pt-BR">
                <a:latin typeface="Calibri"/>
                <a:ea typeface="Calibri"/>
                <a:cs typeface="Calibri"/>
                <a:sym typeface="Calibri"/>
              </a:rPr>
              <a:t>analista de sistemas</a:t>
            </a:r>
            <a:r>
              <a:rPr lang="pt-BR">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Este precisa concordar em formatos e restrições do sistema, identificando possíveis oportunidades de automação e riscos de implementação.</a:t>
            </a:r>
            <a:endParaRPr>
              <a:latin typeface="Calibri"/>
              <a:ea typeface="Calibri"/>
              <a:cs typeface="Calibri"/>
              <a:sym typeface="Calibri"/>
            </a:endParaRPr>
          </a:p>
        </p:txBody>
      </p:sp>
      <p:pic>
        <p:nvPicPr>
          <p:cNvPr id="149" name="Google Shape;149;p28"/>
          <p:cNvPicPr preferRelativeResize="0"/>
          <p:nvPr/>
        </p:nvPicPr>
        <p:blipFill>
          <a:blip r:embed="rId4">
            <a:alphaModFix/>
          </a:blip>
          <a:stretch>
            <a:fillRect/>
          </a:stretch>
        </p:blipFill>
        <p:spPr>
          <a:xfrm>
            <a:off x="172775" y="1064925"/>
            <a:ext cx="4399226" cy="358535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64"/>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Classificação das </a:t>
            </a:r>
            <a:r>
              <a:rPr b="1" lang="pt-BR" sz="2400">
                <a:solidFill>
                  <a:srgbClr val="595959"/>
                </a:solidFill>
                <a:latin typeface="Calibri"/>
                <a:ea typeface="Calibri"/>
                <a:cs typeface="Calibri"/>
                <a:sym typeface="Calibri"/>
              </a:rPr>
              <a:t>Relações</a:t>
            </a:r>
            <a:endParaRPr sz="1100"/>
          </a:p>
        </p:txBody>
      </p:sp>
      <p:sp>
        <p:nvSpPr>
          <p:cNvPr id="385" name="Google Shape;385;p64"/>
          <p:cNvSpPr txBox="1"/>
          <p:nvPr/>
        </p:nvSpPr>
        <p:spPr>
          <a:xfrm>
            <a:off x="1211000" y="1064925"/>
            <a:ext cx="33609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solidFill>
                  <a:schemeClr val="dk1"/>
                </a:solidFill>
                <a:latin typeface="Calibri"/>
                <a:ea typeface="Calibri"/>
                <a:cs typeface="Calibri"/>
                <a:sym typeface="Calibri"/>
              </a:rPr>
              <a:t>Dada a quantidade de entidades associadas, um relacionamento pode ocorrer em </a:t>
            </a:r>
            <a:r>
              <a:rPr b="1" lang="pt-BR" sz="1600">
                <a:solidFill>
                  <a:schemeClr val="dk1"/>
                </a:solidFill>
                <a:latin typeface="Calibri"/>
                <a:ea typeface="Calibri"/>
                <a:cs typeface="Calibri"/>
                <a:sym typeface="Calibri"/>
              </a:rPr>
              <a:t>graus distintos</a:t>
            </a:r>
            <a:r>
              <a:rPr lang="pt-BR" sz="1600">
                <a:solidFill>
                  <a:schemeClr val="dk1"/>
                </a:solidFill>
                <a:latin typeface="Calibri"/>
                <a:ea typeface="Calibri"/>
                <a:cs typeface="Calibri"/>
                <a:sym typeface="Calibri"/>
              </a:rPr>
              <a:t>:</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pt-BR" sz="1600">
                <a:latin typeface="Calibri"/>
                <a:ea typeface="Calibri"/>
                <a:cs typeface="Calibri"/>
                <a:sym typeface="Calibri"/>
              </a:rPr>
              <a:t>unário (autorelacionamento)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pt-BR" sz="1600">
                <a:latin typeface="Calibri"/>
                <a:ea typeface="Calibri"/>
                <a:cs typeface="Calibri"/>
                <a:sym typeface="Calibri"/>
              </a:rPr>
              <a:t>binário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pt-BR" sz="1600">
                <a:latin typeface="Calibri"/>
                <a:ea typeface="Calibri"/>
                <a:cs typeface="Calibri"/>
                <a:sym typeface="Calibri"/>
              </a:rPr>
              <a:t>ternário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pt-BR" sz="1600">
                <a:latin typeface="Calibri"/>
                <a:ea typeface="Calibri"/>
                <a:cs typeface="Calibri"/>
                <a:sym typeface="Calibri"/>
              </a:rPr>
              <a:t>n-ário</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p:txBody>
      </p:sp>
      <p:pic>
        <p:nvPicPr>
          <p:cNvPr id="386" name="Google Shape;386;p64"/>
          <p:cNvPicPr preferRelativeResize="0"/>
          <p:nvPr/>
        </p:nvPicPr>
        <p:blipFill>
          <a:blip r:embed="rId4">
            <a:alphaModFix/>
          </a:blip>
          <a:stretch>
            <a:fillRect/>
          </a:stretch>
        </p:blipFill>
        <p:spPr>
          <a:xfrm>
            <a:off x="4887063" y="1139325"/>
            <a:ext cx="3419475" cy="1619250"/>
          </a:xfrm>
          <a:prstGeom prst="rect">
            <a:avLst/>
          </a:prstGeom>
          <a:noFill/>
          <a:ln>
            <a:noFill/>
          </a:ln>
        </p:spPr>
      </p:pic>
      <p:pic>
        <p:nvPicPr>
          <p:cNvPr id="387" name="Google Shape;387;p64"/>
          <p:cNvPicPr preferRelativeResize="0"/>
          <p:nvPr/>
        </p:nvPicPr>
        <p:blipFill>
          <a:blip r:embed="rId5">
            <a:alphaModFix/>
          </a:blip>
          <a:stretch>
            <a:fillRect/>
          </a:stretch>
        </p:blipFill>
        <p:spPr>
          <a:xfrm>
            <a:off x="1857375" y="3421788"/>
            <a:ext cx="5429250" cy="695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p65"/>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Classificação das Relações (ternário)</a:t>
            </a:r>
            <a:endParaRPr sz="1100"/>
          </a:p>
        </p:txBody>
      </p:sp>
      <p:pic>
        <p:nvPicPr>
          <p:cNvPr id="393" name="Google Shape;393;p65"/>
          <p:cNvPicPr preferRelativeResize="0"/>
          <p:nvPr/>
        </p:nvPicPr>
        <p:blipFill>
          <a:blip r:embed="rId4">
            <a:alphaModFix/>
          </a:blip>
          <a:stretch>
            <a:fillRect/>
          </a:stretch>
        </p:blipFill>
        <p:spPr>
          <a:xfrm>
            <a:off x="161250" y="1004888"/>
            <a:ext cx="8401050" cy="3133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66"/>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Classificação das Relações (n-ário)</a:t>
            </a:r>
            <a:endParaRPr sz="1100"/>
          </a:p>
        </p:txBody>
      </p:sp>
      <p:pic>
        <p:nvPicPr>
          <p:cNvPr id="399" name="Google Shape;399;p66"/>
          <p:cNvPicPr preferRelativeResize="0"/>
          <p:nvPr/>
        </p:nvPicPr>
        <p:blipFill>
          <a:blip r:embed="rId4">
            <a:alphaModFix/>
          </a:blip>
          <a:stretch>
            <a:fillRect/>
          </a:stretch>
        </p:blipFill>
        <p:spPr>
          <a:xfrm>
            <a:off x="1562838" y="879475"/>
            <a:ext cx="6018325" cy="3959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67"/>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Atributos de entidades</a:t>
            </a:r>
            <a:endParaRPr sz="1100"/>
          </a:p>
        </p:txBody>
      </p:sp>
      <p:sp>
        <p:nvSpPr>
          <p:cNvPr id="405" name="Google Shape;405;p67"/>
          <p:cNvSpPr txBox="1"/>
          <p:nvPr/>
        </p:nvSpPr>
        <p:spPr>
          <a:xfrm>
            <a:off x="1211000" y="1064925"/>
            <a:ext cx="33609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Um atributo retrata as </a:t>
            </a:r>
            <a:r>
              <a:rPr b="1" lang="pt-BR" sz="1600">
                <a:latin typeface="Calibri"/>
                <a:ea typeface="Calibri"/>
                <a:cs typeface="Calibri"/>
                <a:sym typeface="Calibri"/>
              </a:rPr>
              <a:t>características </a:t>
            </a:r>
            <a:r>
              <a:rPr lang="pt-BR" sz="1600">
                <a:latin typeface="Calibri"/>
                <a:ea typeface="Calibri"/>
                <a:cs typeface="Calibri"/>
                <a:sym typeface="Calibri"/>
              </a:rPr>
              <a:t>de uma entidade, representando os detalhes que serão registrados para </a:t>
            </a:r>
            <a:r>
              <a:rPr b="1" lang="pt-BR" sz="1600">
                <a:latin typeface="Calibri"/>
                <a:ea typeface="Calibri"/>
                <a:cs typeface="Calibri"/>
                <a:sym typeface="Calibri"/>
              </a:rPr>
              <a:t>cada instância</a:t>
            </a:r>
            <a:r>
              <a:rPr lang="pt-BR" sz="1600">
                <a:latin typeface="Calibri"/>
                <a:ea typeface="Calibri"/>
                <a:cs typeface="Calibri"/>
                <a:sym typeface="Calibri"/>
              </a:rPr>
              <a:t> da entidade.</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Em uma entidade cada atributo deve possuir um </a:t>
            </a:r>
            <a:r>
              <a:rPr b="1" lang="pt-BR" sz="1600">
                <a:latin typeface="Calibri"/>
                <a:ea typeface="Calibri"/>
                <a:cs typeface="Calibri"/>
                <a:sym typeface="Calibri"/>
              </a:rPr>
              <a:t>nome distinto</a:t>
            </a:r>
            <a:r>
              <a:rPr lang="pt-BR"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Um atributo único possui um </a:t>
            </a:r>
            <a:r>
              <a:rPr b="1" lang="pt-BR" sz="1600">
                <a:latin typeface="Calibri"/>
                <a:ea typeface="Calibri"/>
                <a:cs typeface="Calibri"/>
                <a:sym typeface="Calibri"/>
              </a:rPr>
              <a:t>valor distinto para cada instância</a:t>
            </a:r>
            <a:r>
              <a:rPr lang="pt-BR" sz="1600">
                <a:latin typeface="Calibri"/>
                <a:ea typeface="Calibri"/>
                <a:cs typeface="Calibri"/>
                <a:sym typeface="Calibri"/>
              </a:rPr>
              <a:t> da entidade.</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Cada entidade normal deve</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possuir </a:t>
            </a:r>
            <a:r>
              <a:rPr b="1" lang="pt-BR" sz="1600">
                <a:latin typeface="Calibri"/>
                <a:ea typeface="Calibri"/>
                <a:cs typeface="Calibri"/>
                <a:sym typeface="Calibri"/>
              </a:rPr>
              <a:t>ao menos um</a:t>
            </a:r>
            <a:r>
              <a:rPr lang="pt-BR" sz="1600">
                <a:latin typeface="Calibri"/>
                <a:ea typeface="Calibri"/>
                <a:cs typeface="Calibri"/>
                <a:sym typeface="Calibri"/>
              </a:rPr>
              <a:t> </a:t>
            </a:r>
            <a:r>
              <a:rPr b="1" lang="pt-BR" sz="1600">
                <a:latin typeface="Calibri"/>
                <a:ea typeface="Calibri"/>
                <a:cs typeface="Calibri"/>
                <a:sym typeface="Calibri"/>
              </a:rPr>
              <a:t>atributo</a:t>
            </a:r>
            <a:endParaRPr b="1"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pt-BR" sz="1600">
                <a:latin typeface="Calibri"/>
                <a:ea typeface="Calibri"/>
                <a:cs typeface="Calibri"/>
                <a:sym typeface="Calibri"/>
              </a:rPr>
              <a:t>único</a:t>
            </a:r>
            <a:r>
              <a:rPr lang="pt-BR"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pic>
        <p:nvPicPr>
          <p:cNvPr id="406" name="Google Shape;406;p67"/>
          <p:cNvPicPr preferRelativeResize="0"/>
          <p:nvPr/>
        </p:nvPicPr>
        <p:blipFill>
          <a:blip r:embed="rId4">
            <a:alphaModFix/>
          </a:blip>
          <a:stretch>
            <a:fillRect/>
          </a:stretch>
        </p:blipFill>
        <p:spPr>
          <a:xfrm>
            <a:off x="4572000" y="2286625"/>
            <a:ext cx="4572000" cy="1681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0" name="Shape 410"/>
        <p:cNvGrpSpPr/>
        <p:nvPr/>
      </p:nvGrpSpPr>
      <p:grpSpPr>
        <a:xfrm>
          <a:off x="0" y="0"/>
          <a:ext cx="0" cy="0"/>
          <a:chOff x="0" y="0"/>
          <a:chExt cx="0" cy="0"/>
        </a:xfrm>
      </p:grpSpPr>
      <p:sp>
        <p:nvSpPr>
          <p:cNvPr id="411" name="Google Shape;411;p68"/>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Características dos atributos</a:t>
            </a:r>
            <a:endParaRPr sz="1100"/>
          </a:p>
        </p:txBody>
      </p:sp>
      <p:sp>
        <p:nvSpPr>
          <p:cNvPr id="412" name="Google Shape;412;p68"/>
          <p:cNvSpPr txBox="1"/>
          <p:nvPr/>
        </p:nvSpPr>
        <p:spPr>
          <a:xfrm>
            <a:off x="1211000" y="1064925"/>
            <a:ext cx="6957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Os atributos podem ter as seguintes características: </a:t>
            </a:r>
            <a:r>
              <a:rPr b="1" lang="pt-BR" sz="1600">
                <a:latin typeface="Calibri"/>
                <a:ea typeface="Calibri"/>
                <a:cs typeface="Calibri"/>
                <a:sym typeface="Calibri"/>
              </a:rPr>
              <a:t>único, multivalorado, opcional ou derivado.</a:t>
            </a:r>
            <a:endParaRPr b="1" sz="1600">
              <a:latin typeface="Calibri"/>
              <a:ea typeface="Calibri"/>
              <a:cs typeface="Calibri"/>
              <a:sym typeface="Calibri"/>
            </a:endParaRPr>
          </a:p>
        </p:txBody>
      </p:sp>
      <p:pic>
        <p:nvPicPr>
          <p:cNvPr id="413" name="Google Shape;413;p68"/>
          <p:cNvPicPr preferRelativeResize="0"/>
          <p:nvPr/>
        </p:nvPicPr>
        <p:blipFill>
          <a:blip r:embed="rId4">
            <a:alphaModFix/>
          </a:blip>
          <a:stretch>
            <a:fillRect/>
          </a:stretch>
        </p:blipFill>
        <p:spPr>
          <a:xfrm>
            <a:off x="1238250" y="1742025"/>
            <a:ext cx="6667500" cy="2952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p69"/>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Conceito de cardinalidade</a:t>
            </a:r>
            <a:endParaRPr sz="1100"/>
          </a:p>
        </p:txBody>
      </p:sp>
      <p:sp>
        <p:nvSpPr>
          <p:cNvPr id="419" name="Google Shape;419;p69"/>
          <p:cNvSpPr txBox="1"/>
          <p:nvPr/>
        </p:nvSpPr>
        <p:spPr>
          <a:xfrm>
            <a:off x="1211000" y="1064925"/>
            <a:ext cx="7041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As linhas que conectam os relacionamentos incluem símbolos que irão revelar </a:t>
            </a:r>
            <a:r>
              <a:rPr b="1" lang="pt-BR" sz="1600">
                <a:latin typeface="Calibri"/>
                <a:ea typeface="Calibri"/>
                <a:cs typeface="Calibri"/>
                <a:sym typeface="Calibri"/>
              </a:rPr>
              <a:t>quantas instâncias </a:t>
            </a:r>
            <a:r>
              <a:rPr lang="pt-BR" sz="1600">
                <a:latin typeface="Calibri"/>
                <a:ea typeface="Calibri"/>
                <a:cs typeface="Calibri"/>
                <a:sym typeface="Calibri"/>
              </a:rPr>
              <a:t>de uma entidade podem ser associadas com instâncias de outra entidade.</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Cada símbolo de restrição de integridade é composto por duas</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partes: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Cardinalidade máxima</a:t>
            </a:r>
            <a:r>
              <a:rPr lang="pt-BR" sz="1600">
                <a:latin typeface="Calibri"/>
                <a:ea typeface="Calibri"/>
                <a:cs typeface="Calibri"/>
                <a:sym typeface="Calibri"/>
              </a:rPr>
              <a:t> – símbolo próximo ao retângulo.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Cardinalidade mínima (participação)</a:t>
            </a:r>
            <a:r>
              <a:rPr lang="pt-BR" sz="1600">
                <a:latin typeface="Calibri"/>
                <a:ea typeface="Calibri"/>
                <a:cs typeface="Calibri"/>
                <a:sym typeface="Calibri"/>
              </a:rPr>
              <a:t> – símbolo mais próximo ao diamante.</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pic>
        <p:nvPicPr>
          <p:cNvPr id="420" name="Google Shape;420;p69"/>
          <p:cNvPicPr preferRelativeResize="0"/>
          <p:nvPr/>
        </p:nvPicPr>
        <p:blipFill>
          <a:blip r:embed="rId4">
            <a:alphaModFix/>
          </a:blip>
          <a:stretch>
            <a:fillRect/>
          </a:stretch>
        </p:blipFill>
        <p:spPr>
          <a:xfrm>
            <a:off x="688887" y="3245324"/>
            <a:ext cx="7766226" cy="1781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p70"/>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Conceito de cardinalidade</a:t>
            </a:r>
            <a:endParaRPr sz="1100"/>
          </a:p>
        </p:txBody>
      </p:sp>
      <p:pic>
        <p:nvPicPr>
          <p:cNvPr id="426" name="Google Shape;426;p70"/>
          <p:cNvPicPr preferRelativeResize="0"/>
          <p:nvPr/>
        </p:nvPicPr>
        <p:blipFill>
          <a:blip r:embed="rId4">
            <a:alphaModFix/>
          </a:blip>
          <a:stretch>
            <a:fillRect/>
          </a:stretch>
        </p:blipFill>
        <p:spPr>
          <a:xfrm>
            <a:off x="1907713" y="879475"/>
            <a:ext cx="4908130" cy="39592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0" name="Shape 430"/>
        <p:cNvGrpSpPr/>
        <p:nvPr/>
      </p:nvGrpSpPr>
      <p:grpSpPr>
        <a:xfrm>
          <a:off x="0" y="0"/>
          <a:ext cx="0" cy="0"/>
          <a:chOff x="0" y="0"/>
          <a:chExt cx="0" cy="0"/>
        </a:xfrm>
      </p:grpSpPr>
      <p:sp>
        <p:nvSpPr>
          <p:cNvPr id="431" name="Google Shape;431;p71"/>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Conceito de cardinalidade</a:t>
            </a:r>
            <a:endParaRPr sz="1100"/>
          </a:p>
        </p:txBody>
      </p:sp>
      <p:pic>
        <p:nvPicPr>
          <p:cNvPr id="432" name="Google Shape;432;p71"/>
          <p:cNvPicPr preferRelativeResize="0"/>
          <p:nvPr/>
        </p:nvPicPr>
        <p:blipFill>
          <a:blip r:embed="rId4">
            <a:alphaModFix/>
          </a:blip>
          <a:stretch>
            <a:fillRect/>
          </a:stretch>
        </p:blipFill>
        <p:spPr>
          <a:xfrm>
            <a:off x="2010400" y="1404763"/>
            <a:ext cx="5123175" cy="2333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72"/>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Entidade fraca com cardinalidade</a:t>
            </a:r>
            <a:endParaRPr sz="1100"/>
          </a:p>
        </p:txBody>
      </p:sp>
      <p:pic>
        <p:nvPicPr>
          <p:cNvPr id="438" name="Google Shape;438;p72"/>
          <p:cNvPicPr preferRelativeResize="0"/>
          <p:nvPr/>
        </p:nvPicPr>
        <p:blipFill>
          <a:blip r:embed="rId4">
            <a:alphaModFix/>
          </a:blip>
          <a:stretch>
            <a:fillRect/>
          </a:stretch>
        </p:blipFill>
        <p:spPr>
          <a:xfrm>
            <a:off x="1679675" y="879475"/>
            <a:ext cx="5364191" cy="42640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p73"/>
          <p:cNvSpPr txBox="1"/>
          <p:nvPr/>
        </p:nvSpPr>
        <p:spPr>
          <a:xfrm>
            <a:off x="1336574" y="440875"/>
            <a:ext cx="60504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Múltiplas relações entre as mesmas entidades com cardinalidade</a:t>
            </a:r>
            <a:endParaRPr b="1" sz="2400">
              <a:solidFill>
                <a:srgbClr val="595959"/>
              </a:solidFill>
              <a:latin typeface="Calibri"/>
              <a:ea typeface="Calibri"/>
              <a:cs typeface="Calibri"/>
              <a:sym typeface="Calibri"/>
            </a:endParaRPr>
          </a:p>
        </p:txBody>
      </p:sp>
      <p:pic>
        <p:nvPicPr>
          <p:cNvPr id="444" name="Google Shape;444;p73"/>
          <p:cNvPicPr preferRelativeResize="0"/>
          <p:nvPr/>
        </p:nvPicPr>
        <p:blipFill>
          <a:blip r:embed="rId4">
            <a:alphaModFix/>
          </a:blip>
          <a:stretch>
            <a:fillRect/>
          </a:stretch>
        </p:blipFill>
        <p:spPr>
          <a:xfrm>
            <a:off x="1004888" y="1325450"/>
            <a:ext cx="7134225" cy="31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9"/>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u="sng">
                <a:solidFill>
                  <a:srgbClr val="595959"/>
                </a:solidFill>
                <a:latin typeface="Calibri"/>
                <a:ea typeface="Calibri"/>
                <a:cs typeface="Calibri"/>
                <a:sym typeface="Calibri"/>
              </a:rPr>
              <a:t>Análise de Sistemas</a:t>
            </a:r>
            <a:endParaRPr sz="1100" u="sng"/>
          </a:p>
        </p:txBody>
      </p:sp>
      <p:sp>
        <p:nvSpPr>
          <p:cNvPr id="155" name="Google Shape;155;p29"/>
          <p:cNvSpPr txBox="1"/>
          <p:nvPr/>
        </p:nvSpPr>
        <p:spPr>
          <a:xfrm>
            <a:off x="1376425" y="1064925"/>
            <a:ext cx="68895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A análise de sistemas é um </a:t>
            </a:r>
            <a:r>
              <a:rPr b="1" lang="pt-BR" sz="1600">
                <a:latin typeface="Calibri"/>
                <a:ea typeface="Calibri"/>
                <a:cs typeface="Calibri"/>
                <a:sym typeface="Calibri"/>
              </a:rPr>
              <a:t>processo de investigação e estudo</a:t>
            </a:r>
            <a:r>
              <a:rPr lang="pt-BR" sz="1600">
                <a:latin typeface="Calibri"/>
                <a:ea typeface="Calibri"/>
                <a:cs typeface="Calibri"/>
                <a:sym typeface="Calibri"/>
              </a:rPr>
              <a:t> de um sistema para identificar problemas e propor soluções.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Envolve a compreensão dos requisitos e processos do negócio, identificação de necessidades de hardware e software, análise de dados e criação de modelos.</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Extrema importância para as empresas pois permite que elas identifiquem e resolvam problemas com </a:t>
            </a:r>
            <a:r>
              <a:rPr b="1" lang="pt-BR" sz="1600">
                <a:latin typeface="Calibri"/>
                <a:ea typeface="Calibri"/>
                <a:cs typeface="Calibri"/>
                <a:sym typeface="Calibri"/>
              </a:rPr>
              <a:t>mais eficiência e eficácia</a:t>
            </a:r>
            <a:r>
              <a:rPr lang="pt-BR" sz="1600">
                <a:latin typeface="Calibri"/>
                <a:ea typeface="Calibri"/>
                <a:cs typeface="Calibri"/>
                <a:sym typeface="Calibri"/>
              </a:rPr>
              <a:t>. Isso pode ajudar a aumentar a produtividade, melhorar a qualidade dos produtos ou serviços, reduzir custos e aumentar a satisfação do cliente.</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Também é importante para garantir que as empresas estejam utilizando a tecnologia de forma eficaz e eficiente. Ela pode ajudar a </a:t>
            </a:r>
            <a:r>
              <a:rPr b="1" lang="pt-BR" sz="1600">
                <a:latin typeface="Calibri"/>
                <a:ea typeface="Calibri"/>
                <a:cs typeface="Calibri"/>
                <a:sym typeface="Calibri"/>
              </a:rPr>
              <a:t>identificar oportunidades de automação</a:t>
            </a:r>
            <a:r>
              <a:rPr lang="pt-BR" sz="1600">
                <a:latin typeface="Calibri"/>
                <a:ea typeface="Calibri"/>
                <a:cs typeface="Calibri"/>
                <a:sym typeface="Calibri"/>
              </a:rPr>
              <a:t>, reduzir erros e garantir que os sistemas estejam em conformidade com as </a:t>
            </a:r>
            <a:r>
              <a:rPr b="1" lang="pt-BR" sz="1600">
                <a:latin typeface="Calibri"/>
                <a:ea typeface="Calibri"/>
                <a:cs typeface="Calibri"/>
                <a:sym typeface="Calibri"/>
              </a:rPr>
              <a:t>normas e regulamentos</a:t>
            </a:r>
            <a:r>
              <a:rPr lang="pt-BR" sz="1600">
                <a:latin typeface="Calibri"/>
                <a:ea typeface="Calibri"/>
                <a:cs typeface="Calibri"/>
                <a:sym typeface="Calibri"/>
              </a:rPr>
              <a:t> aplicáveis.</a:t>
            </a:r>
            <a:endParaRPr sz="1600">
              <a:latin typeface="Calibri"/>
              <a:ea typeface="Calibri"/>
              <a:cs typeface="Calibri"/>
              <a:sym typeface="Calibri"/>
            </a:endParaRPr>
          </a:p>
          <a:p>
            <a:pPr indent="0" lvl="0" marL="91440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8" name="Shape 448"/>
        <p:cNvGrpSpPr/>
        <p:nvPr/>
      </p:nvGrpSpPr>
      <p:grpSpPr>
        <a:xfrm>
          <a:off x="0" y="0"/>
          <a:ext cx="0" cy="0"/>
          <a:chOff x="0" y="0"/>
          <a:chExt cx="0" cy="0"/>
        </a:xfrm>
      </p:grpSpPr>
      <p:sp>
        <p:nvSpPr>
          <p:cNvPr id="449" name="Google Shape;449;p74"/>
          <p:cNvSpPr txBox="1"/>
          <p:nvPr/>
        </p:nvSpPr>
        <p:spPr>
          <a:xfrm>
            <a:off x="1336574" y="440875"/>
            <a:ext cx="6050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Descrição dos papéis nas</a:t>
            </a:r>
            <a:r>
              <a:rPr b="1" lang="pt-BR" sz="2400">
                <a:solidFill>
                  <a:srgbClr val="595959"/>
                </a:solidFill>
                <a:latin typeface="Calibri"/>
                <a:ea typeface="Calibri"/>
                <a:cs typeface="Calibri"/>
                <a:sym typeface="Calibri"/>
              </a:rPr>
              <a:t> relações</a:t>
            </a:r>
            <a:endParaRPr b="1" sz="2400">
              <a:solidFill>
                <a:srgbClr val="595959"/>
              </a:solidFill>
              <a:latin typeface="Calibri"/>
              <a:ea typeface="Calibri"/>
              <a:cs typeface="Calibri"/>
              <a:sym typeface="Calibri"/>
            </a:endParaRPr>
          </a:p>
        </p:txBody>
      </p:sp>
      <p:pic>
        <p:nvPicPr>
          <p:cNvPr id="450" name="Google Shape;450;p74"/>
          <p:cNvPicPr preferRelativeResize="0"/>
          <p:nvPr/>
        </p:nvPicPr>
        <p:blipFill>
          <a:blip r:embed="rId4">
            <a:alphaModFix/>
          </a:blip>
          <a:stretch>
            <a:fillRect/>
          </a:stretch>
        </p:blipFill>
        <p:spPr>
          <a:xfrm>
            <a:off x="247650" y="1433513"/>
            <a:ext cx="8648700" cy="22764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75"/>
          <p:cNvSpPr txBox="1"/>
          <p:nvPr/>
        </p:nvSpPr>
        <p:spPr>
          <a:xfrm>
            <a:off x="1336574" y="440875"/>
            <a:ext cx="60504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Conceito de entidade fraca similar ao atributo multivalorado</a:t>
            </a:r>
            <a:endParaRPr b="1" sz="2400">
              <a:solidFill>
                <a:srgbClr val="595959"/>
              </a:solidFill>
              <a:latin typeface="Calibri"/>
              <a:ea typeface="Calibri"/>
              <a:cs typeface="Calibri"/>
              <a:sym typeface="Calibri"/>
            </a:endParaRPr>
          </a:p>
          <a:p>
            <a:pPr indent="0" lvl="0" marL="0" marR="0" rtl="0" algn="l">
              <a:spcBef>
                <a:spcPts val="0"/>
              </a:spcBef>
              <a:spcAft>
                <a:spcPts val="0"/>
              </a:spcAft>
              <a:buSzPts val="1100"/>
              <a:buNone/>
            </a:pPr>
            <a:r>
              <a:t/>
            </a:r>
            <a:endParaRPr b="1" sz="2400">
              <a:solidFill>
                <a:srgbClr val="595959"/>
              </a:solidFill>
              <a:latin typeface="Calibri"/>
              <a:ea typeface="Calibri"/>
              <a:cs typeface="Calibri"/>
              <a:sym typeface="Calibri"/>
            </a:endParaRPr>
          </a:p>
        </p:txBody>
      </p:sp>
      <p:pic>
        <p:nvPicPr>
          <p:cNvPr id="456" name="Google Shape;456;p75"/>
          <p:cNvPicPr preferRelativeResize="0"/>
          <p:nvPr/>
        </p:nvPicPr>
        <p:blipFill>
          <a:blip r:embed="rId4">
            <a:alphaModFix/>
          </a:blip>
          <a:stretch>
            <a:fillRect/>
          </a:stretch>
        </p:blipFill>
        <p:spPr>
          <a:xfrm>
            <a:off x="1501925" y="1324475"/>
            <a:ext cx="6140149" cy="34863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76"/>
          <p:cNvSpPr txBox="1"/>
          <p:nvPr/>
        </p:nvSpPr>
        <p:spPr>
          <a:xfrm>
            <a:off x="1336575" y="440875"/>
            <a:ext cx="66177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O que cada uma das relações abaixo representam?</a:t>
            </a:r>
            <a:endParaRPr b="1" sz="2400">
              <a:solidFill>
                <a:srgbClr val="595959"/>
              </a:solidFill>
              <a:latin typeface="Calibri"/>
              <a:ea typeface="Calibri"/>
              <a:cs typeface="Calibri"/>
              <a:sym typeface="Calibri"/>
            </a:endParaRPr>
          </a:p>
          <a:p>
            <a:pPr indent="0" lvl="0" marL="0" marR="0" rtl="0" algn="l">
              <a:spcBef>
                <a:spcPts val="0"/>
              </a:spcBef>
              <a:spcAft>
                <a:spcPts val="0"/>
              </a:spcAft>
              <a:buSzPts val="1100"/>
              <a:buNone/>
            </a:pPr>
            <a:r>
              <a:t/>
            </a:r>
            <a:endParaRPr b="1" sz="2400">
              <a:solidFill>
                <a:srgbClr val="595959"/>
              </a:solidFill>
              <a:latin typeface="Calibri"/>
              <a:ea typeface="Calibri"/>
              <a:cs typeface="Calibri"/>
              <a:sym typeface="Calibri"/>
            </a:endParaRPr>
          </a:p>
        </p:txBody>
      </p:sp>
      <p:pic>
        <p:nvPicPr>
          <p:cNvPr id="462" name="Google Shape;462;p76"/>
          <p:cNvPicPr preferRelativeResize="0"/>
          <p:nvPr/>
        </p:nvPicPr>
        <p:blipFill>
          <a:blip r:embed="rId4">
            <a:alphaModFix/>
          </a:blip>
          <a:stretch>
            <a:fillRect/>
          </a:stretch>
        </p:blipFill>
        <p:spPr>
          <a:xfrm>
            <a:off x="1381125" y="1029450"/>
            <a:ext cx="6381750" cy="685800"/>
          </a:xfrm>
          <a:prstGeom prst="rect">
            <a:avLst/>
          </a:prstGeom>
          <a:noFill/>
          <a:ln>
            <a:noFill/>
          </a:ln>
        </p:spPr>
      </p:pic>
      <p:pic>
        <p:nvPicPr>
          <p:cNvPr id="463" name="Google Shape;463;p76"/>
          <p:cNvPicPr preferRelativeResize="0"/>
          <p:nvPr/>
        </p:nvPicPr>
        <p:blipFill>
          <a:blip r:embed="rId5">
            <a:alphaModFix/>
          </a:blip>
          <a:stretch>
            <a:fillRect/>
          </a:stretch>
        </p:blipFill>
        <p:spPr>
          <a:xfrm>
            <a:off x="1381138" y="2228850"/>
            <a:ext cx="6286500" cy="685800"/>
          </a:xfrm>
          <a:prstGeom prst="rect">
            <a:avLst/>
          </a:prstGeom>
          <a:noFill/>
          <a:ln>
            <a:noFill/>
          </a:ln>
        </p:spPr>
      </p:pic>
      <p:pic>
        <p:nvPicPr>
          <p:cNvPr id="464" name="Google Shape;464;p76"/>
          <p:cNvPicPr preferRelativeResize="0"/>
          <p:nvPr/>
        </p:nvPicPr>
        <p:blipFill>
          <a:blip r:embed="rId6">
            <a:alphaModFix/>
          </a:blip>
          <a:stretch>
            <a:fillRect/>
          </a:stretch>
        </p:blipFill>
        <p:spPr>
          <a:xfrm>
            <a:off x="1395413" y="3587925"/>
            <a:ext cx="6257925" cy="581025"/>
          </a:xfrm>
          <a:prstGeom prst="rect">
            <a:avLst/>
          </a:prstGeom>
          <a:noFill/>
          <a:ln>
            <a:noFill/>
          </a:ln>
        </p:spPr>
      </p:pic>
      <p:sp>
        <p:nvSpPr>
          <p:cNvPr id="465" name="Google Shape;465;p76"/>
          <p:cNvSpPr txBox="1"/>
          <p:nvPr/>
        </p:nvSpPr>
        <p:spPr>
          <a:xfrm>
            <a:off x="7809375" y="1099650"/>
            <a:ext cx="118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Exemplo A</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1:N</a:t>
            </a:r>
            <a:endParaRPr>
              <a:latin typeface="Calibri"/>
              <a:ea typeface="Calibri"/>
              <a:cs typeface="Calibri"/>
              <a:sym typeface="Calibri"/>
            </a:endParaRPr>
          </a:p>
        </p:txBody>
      </p:sp>
      <p:sp>
        <p:nvSpPr>
          <p:cNvPr id="466" name="Google Shape;466;p76"/>
          <p:cNvSpPr txBox="1"/>
          <p:nvPr/>
        </p:nvSpPr>
        <p:spPr>
          <a:xfrm>
            <a:off x="7809375" y="2263950"/>
            <a:ext cx="118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Exemplo B</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M:N</a:t>
            </a:r>
            <a:endParaRPr>
              <a:latin typeface="Calibri"/>
              <a:ea typeface="Calibri"/>
              <a:cs typeface="Calibri"/>
              <a:sym typeface="Calibri"/>
            </a:endParaRPr>
          </a:p>
        </p:txBody>
      </p:sp>
      <p:sp>
        <p:nvSpPr>
          <p:cNvPr id="467" name="Google Shape;467;p76"/>
          <p:cNvSpPr txBox="1"/>
          <p:nvPr/>
        </p:nvSpPr>
        <p:spPr>
          <a:xfrm>
            <a:off x="7809375" y="3570638"/>
            <a:ext cx="118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Exemplo C</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1:1</a:t>
            </a:r>
            <a:endParaRPr>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1" name="Shape 471"/>
        <p:cNvGrpSpPr/>
        <p:nvPr/>
      </p:nvGrpSpPr>
      <p:grpSpPr>
        <a:xfrm>
          <a:off x="0" y="0"/>
          <a:ext cx="0" cy="0"/>
          <a:chOff x="0" y="0"/>
          <a:chExt cx="0" cy="0"/>
        </a:xfrm>
      </p:grpSpPr>
      <p:sp>
        <p:nvSpPr>
          <p:cNvPr id="472" name="Google Shape;472;p77"/>
          <p:cNvSpPr txBox="1"/>
          <p:nvPr/>
        </p:nvSpPr>
        <p:spPr>
          <a:xfrm>
            <a:off x="1336575" y="440875"/>
            <a:ext cx="66177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R</a:t>
            </a:r>
            <a:r>
              <a:rPr b="1" lang="pt-BR" sz="2400">
                <a:solidFill>
                  <a:srgbClr val="595959"/>
                </a:solidFill>
                <a:latin typeface="Calibri"/>
                <a:ea typeface="Calibri"/>
                <a:cs typeface="Calibri"/>
                <a:sym typeface="Calibri"/>
              </a:rPr>
              <a:t>elacionamentos podem possuir atributos</a:t>
            </a:r>
            <a:endParaRPr b="1" sz="2400">
              <a:solidFill>
                <a:srgbClr val="595959"/>
              </a:solidFill>
              <a:latin typeface="Calibri"/>
              <a:ea typeface="Calibri"/>
              <a:cs typeface="Calibri"/>
              <a:sym typeface="Calibri"/>
            </a:endParaRPr>
          </a:p>
          <a:p>
            <a:pPr indent="0" lvl="0" marL="0" marR="0" rtl="0" algn="l">
              <a:spcBef>
                <a:spcPts val="0"/>
              </a:spcBef>
              <a:spcAft>
                <a:spcPts val="0"/>
              </a:spcAft>
              <a:buSzPts val="1100"/>
              <a:buNone/>
            </a:pPr>
            <a:r>
              <a:t/>
            </a:r>
            <a:endParaRPr b="1" sz="2400">
              <a:solidFill>
                <a:srgbClr val="595959"/>
              </a:solidFill>
              <a:latin typeface="Calibri"/>
              <a:ea typeface="Calibri"/>
              <a:cs typeface="Calibri"/>
              <a:sym typeface="Calibri"/>
            </a:endParaRPr>
          </a:p>
        </p:txBody>
      </p:sp>
      <p:pic>
        <p:nvPicPr>
          <p:cNvPr id="473" name="Google Shape;473;p77"/>
          <p:cNvPicPr preferRelativeResize="0"/>
          <p:nvPr/>
        </p:nvPicPr>
        <p:blipFill>
          <a:blip r:embed="rId4">
            <a:alphaModFix/>
          </a:blip>
          <a:stretch>
            <a:fillRect/>
          </a:stretch>
        </p:blipFill>
        <p:spPr>
          <a:xfrm>
            <a:off x="655450" y="1633700"/>
            <a:ext cx="7833100" cy="1876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7" name="Shape 477"/>
        <p:cNvGrpSpPr/>
        <p:nvPr/>
      </p:nvGrpSpPr>
      <p:grpSpPr>
        <a:xfrm>
          <a:off x="0" y="0"/>
          <a:ext cx="0" cy="0"/>
          <a:chOff x="0" y="0"/>
          <a:chExt cx="0" cy="0"/>
        </a:xfrm>
      </p:grpSpPr>
      <p:sp>
        <p:nvSpPr>
          <p:cNvPr id="478" name="Google Shape;478;p78"/>
          <p:cNvSpPr txBox="1"/>
          <p:nvPr/>
        </p:nvSpPr>
        <p:spPr>
          <a:xfrm>
            <a:off x="1336575" y="440875"/>
            <a:ext cx="66177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Relacionamentos podem possuir atributos?</a:t>
            </a:r>
            <a:endParaRPr b="1" sz="2400">
              <a:solidFill>
                <a:srgbClr val="595959"/>
              </a:solidFill>
              <a:latin typeface="Calibri"/>
              <a:ea typeface="Calibri"/>
              <a:cs typeface="Calibri"/>
              <a:sym typeface="Calibri"/>
            </a:endParaRPr>
          </a:p>
          <a:p>
            <a:pPr indent="0" lvl="0" marL="0" marR="0" rtl="0" algn="l">
              <a:spcBef>
                <a:spcPts val="0"/>
              </a:spcBef>
              <a:spcAft>
                <a:spcPts val="0"/>
              </a:spcAft>
              <a:buSzPts val="1100"/>
              <a:buNone/>
            </a:pPr>
            <a:r>
              <a:t/>
            </a:r>
            <a:endParaRPr b="1" sz="2400">
              <a:solidFill>
                <a:srgbClr val="595959"/>
              </a:solidFill>
              <a:latin typeface="Calibri"/>
              <a:ea typeface="Calibri"/>
              <a:cs typeface="Calibri"/>
              <a:sym typeface="Calibri"/>
            </a:endParaRPr>
          </a:p>
        </p:txBody>
      </p:sp>
      <p:pic>
        <p:nvPicPr>
          <p:cNvPr id="479" name="Google Shape;479;p78"/>
          <p:cNvPicPr preferRelativeResize="0"/>
          <p:nvPr/>
        </p:nvPicPr>
        <p:blipFill>
          <a:blip r:embed="rId4">
            <a:alphaModFix/>
          </a:blip>
          <a:stretch>
            <a:fillRect/>
          </a:stretch>
        </p:blipFill>
        <p:spPr>
          <a:xfrm>
            <a:off x="2800725" y="1249075"/>
            <a:ext cx="5153550" cy="1220226"/>
          </a:xfrm>
          <a:prstGeom prst="rect">
            <a:avLst/>
          </a:prstGeom>
          <a:noFill/>
          <a:ln>
            <a:noFill/>
          </a:ln>
        </p:spPr>
      </p:pic>
      <p:pic>
        <p:nvPicPr>
          <p:cNvPr id="480" name="Google Shape;480;p78"/>
          <p:cNvPicPr preferRelativeResize="0"/>
          <p:nvPr/>
        </p:nvPicPr>
        <p:blipFill>
          <a:blip r:embed="rId5">
            <a:alphaModFix/>
          </a:blip>
          <a:stretch>
            <a:fillRect/>
          </a:stretch>
        </p:blipFill>
        <p:spPr>
          <a:xfrm>
            <a:off x="2800725" y="2822900"/>
            <a:ext cx="5153551" cy="149181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p79"/>
          <p:cNvSpPr txBox="1"/>
          <p:nvPr/>
        </p:nvSpPr>
        <p:spPr>
          <a:xfrm>
            <a:off x="1336575" y="440875"/>
            <a:ext cx="66177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Relacionamentos podem possuir atributos?</a:t>
            </a:r>
            <a:endParaRPr b="1" sz="2400">
              <a:solidFill>
                <a:srgbClr val="595959"/>
              </a:solidFill>
              <a:latin typeface="Calibri"/>
              <a:ea typeface="Calibri"/>
              <a:cs typeface="Calibri"/>
              <a:sym typeface="Calibri"/>
            </a:endParaRPr>
          </a:p>
          <a:p>
            <a:pPr indent="0" lvl="0" marL="0" marR="0" rtl="0" algn="l">
              <a:spcBef>
                <a:spcPts val="0"/>
              </a:spcBef>
              <a:spcAft>
                <a:spcPts val="0"/>
              </a:spcAft>
              <a:buSzPts val="1100"/>
              <a:buNone/>
            </a:pPr>
            <a:r>
              <a:t/>
            </a:r>
            <a:endParaRPr b="1" sz="2400">
              <a:solidFill>
                <a:srgbClr val="595959"/>
              </a:solidFill>
              <a:latin typeface="Calibri"/>
              <a:ea typeface="Calibri"/>
              <a:cs typeface="Calibri"/>
              <a:sym typeface="Calibri"/>
            </a:endParaRPr>
          </a:p>
        </p:txBody>
      </p:sp>
      <p:pic>
        <p:nvPicPr>
          <p:cNvPr id="486" name="Google Shape;486;p79"/>
          <p:cNvPicPr preferRelativeResize="0"/>
          <p:nvPr/>
        </p:nvPicPr>
        <p:blipFill>
          <a:blip r:embed="rId4">
            <a:alphaModFix/>
          </a:blip>
          <a:stretch>
            <a:fillRect/>
          </a:stretch>
        </p:blipFill>
        <p:spPr>
          <a:xfrm>
            <a:off x="2800725" y="1249075"/>
            <a:ext cx="5153550" cy="1220226"/>
          </a:xfrm>
          <a:prstGeom prst="rect">
            <a:avLst/>
          </a:prstGeom>
          <a:noFill/>
          <a:ln>
            <a:noFill/>
          </a:ln>
        </p:spPr>
      </p:pic>
      <p:pic>
        <p:nvPicPr>
          <p:cNvPr id="487" name="Google Shape;487;p79"/>
          <p:cNvPicPr preferRelativeResize="0"/>
          <p:nvPr/>
        </p:nvPicPr>
        <p:blipFill>
          <a:blip r:embed="rId5">
            <a:alphaModFix/>
          </a:blip>
          <a:stretch>
            <a:fillRect/>
          </a:stretch>
        </p:blipFill>
        <p:spPr>
          <a:xfrm>
            <a:off x="2800725" y="2822900"/>
            <a:ext cx="5153551" cy="1491817"/>
          </a:xfrm>
          <a:prstGeom prst="rect">
            <a:avLst/>
          </a:prstGeom>
          <a:noFill/>
          <a:ln>
            <a:noFill/>
          </a:ln>
        </p:spPr>
      </p:pic>
      <p:sp>
        <p:nvSpPr>
          <p:cNvPr id="488" name="Google Shape;488;p79"/>
          <p:cNvSpPr txBox="1"/>
          <p:nvPr/>
        </p:nvSpPr>
        <p:spPr>
          <a:xfrm>
            <a:off x="894825" y="1771875"/>
            <a:ext cx="19059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Atributos de relacionamentos M:N</a:t>
            </a:r>
            <a:r>
              <a:rPr b="1" lang="pt-BR" sz="1600">
                <a:latin typeface="Calibri"/>
                <a:ea typeface="Calibri"/>
                <a:cs typeface="Calibri"/>
                <a:sym typeface="Calibri"/>
              </a:rPr>
              <a:t> não podem ser</a:t>
            </a:r>
            <a:r>
              <a:rPr lang="pt-BR" sz="1600">
                <a:latin typeface="Calibri"/>
                <a:ea typeface="Calibri"/>
                <a:cs typeface="Calibri"/>
                <a:sym typeface="Calibri"/>
              </a:rPr>
              <a:t> transferidos para as entidades.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Atributos de outros tipos de relacionamentos (1:1 e 1:N) </a:t>
            </a:r>
            <a:r>
              <a:rPr b="1" lang="pt-BR" sz="1600">
                <a:latin typeface="Calibri"/>
                <a:ea typeface="Calibri"/>
                <a:cs typeface="Calibri"/>
                <a:sym typeface="Calibri"/>
              </a:rPr>
              <a:t>podem ser</a:t>
            </a:r>
            <a:r>
              <a:rPr lang="pt-BR" sz="1600">
                <a:latin typeface="Calibri"/>
                <a:ea typeface="Calibri"/>
                <a:cs typeface="Calibri"/>
                <a:sym typeface="Calibri"/>
              </a:rPr>
              <a:t> transferidos para as entidades.</a:t>
            </a:r>
            <a:endParaRPr sz="1600">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2" name="Shape 492"/>
        <p:cNvGrpSpPr/>
        <p:nvPr/>
      </p:nvGrpSpPr>
      <p:grpSpPr>
        <a:xfrm>
          <a:off x="0" y="0"/>
          <a:ext cx="0" cy="0"/>
          <a:chOff x="0" y="0"/>
          <a:chExt cx="0" cy="0"/>
        </a:xfrm>
      </p:grpSpPr>
      <p:sp>
        <p:nvSpPr>
          <p:cNvPr id="493" name="Google Shape;493;p80"/>
          <p:cNvSpPr txBox="1"/>
          <p:nvPr/>
        </p:nvSpPr>
        <p:spPr>
          <a:xfrm>
            <a:off x="1336575" y="440875"/>
            <a:ext cx="66177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Instâncias com relacionamento</a:t>
            </a:r>
            <a:endParaRPr b="1" sz="2400">
              <a:solidFill>
                <a:srgbClr val="595959"/>
              </a:solidFill>
              <a:latin typeface="Calibri"/>
              <a:ea typeface="Calibri"/>
              <a:cs typeface="Calibri"/>
              <a:sym typeface="Calibri"/>
            </a:endParaRPr>
          </a:p>
          <a:p>
            <a:pPr indent="0" lvl="0" marL="0" marR="0" rtl="0" algn="l">
              <a:spcBef>
                <a:spcPts val="0"/>
              </a:spcBef>
              <a:spcAft>
                <a:spcPts val="0"/>
              </a:spcAft>
              <a:buSzPts val="1100"/>
              <a:buNone/>
            </a:pPr>
            <a:r>
              <a:t/>
            </a:r>
            <a:endParaRPr b="1" sz="2400">
              <a:solidFill>
                <a:srgbClr val="595959"/>
              </a:solidFill>
              <a:latin typeface="Calibri"/>
              <a:ea typeface="Calibri"/>
              <a:cs typeface="Calibri"/>
              <a:sym typeface="Calibri"/>
            </a:endParaRPr>
          </a:p>
        </p:txBody>
      </p:sp>
      <p:pic>
        <p:nvPicPr>
          <p:cNvPr id="494" name="Google Shape;494;p80"/>
          <p:cNvPicPr preferRelativeResize="0"/>
          <p:nvPr/>
        </p:nvPicPr>
        <p:blipFill>
          <a:blip r:embed="rId4">
            <a:alphaModFix/>
          </a:blip>
          <a:stretch>
            <a:fillRect/>
          </a:stretch>
        </p:blipFill>
        <p:spPr>
          <a:xfrm>
            <a:off x="1670000" y="962963"/>
            <a:ext cx="5804003" cy="35896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sp>
        <p:nvSpPr>
          <p:cNvPr id="499" name="Google Shape;499;p81"/>
          <p:cNvSpPr txBox="1"/>
          <p:nvPr/>
        </p:nvSpPr>
        <p:spPr>
          <a:xfrm>
            <a:off x="1336575" y="440875"/>
            <a:ext cx="66177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1100"/>
              <a:buNone/>
            </a:pPr>
            <a:r>
              <a:rPr b="1" lang="pt-BR" sz="2400">
                <a:solidFill>
                  <a:srgbClr val="595959"/>
                </a:solidFill>
                <a:latin typeface="Calibri"/>
                <a:ea typeface="Calibri"/>
                <a:cs typeface="Calibri"/>
                <a:sym typeface="Calibri"/>
              </a:rPr>
              <a:t>Exemplo de diagrama ER de vendas</a:t>
            </a:r>
            <a:endParaRPr b="1" sz="2400">
              <a:solidFill>
                <a:srgbClr val="595959"/>
              </a:solidFill>
              <a:latin typeface="Calibri"/>
              <a:ea typeface="Calibri"/>
              <a:cs typeface="Calibri"/>
              <a:sym typeface="Calibri"/>
            </a:endParaRPr>
          </a:p>
        </p:txBody>
      </p:sp>
      <p:pic>
        <p:nvPicPr>
          <p:cNvPr id="500" name="Google Shape;500;p81"/>
          <p:cNvPicPr preferRelativeResize="0"/>
          <p:nvPr/>
        </p:nvPicPr>
        <p:blipFill>
          <a:blip r:embed="rId4">
            <a:alphaModFix/>
          </a:blip>
          <a:stretch>
            <a:fillRect/>
          </a:stretch>
        </p:blipFill>
        <p:spPr>
          <a:xfrm>
            <a:off x="1899038" y="879475"/>
            <a:ext cx="5492784" cy="4264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4" name="Shape 504"/>
        <p:cNvGrpSpPr/>
        <p:nvPr/>
      </p:nvGrpSpPr>
      <p:grpSpPr>
        <a:xfrm>
          <a:off x="0" y="0"/>
          <a:ext cx="0" cy="0"/>
          <a:chOff x="0" y="0"/>
          <a:chExt cx="0" cy="0"/>
        </a:xfrm>
      </p:grpSpPr>
      <p:sp>
        <p:nvSpPr>
          <p:cNvPr id="505" name="Google Shape;505;p82"/>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Quando devo us</a:t>
            </a:r>
            <a:r>
              <a:rPr b="1" lang="pt-BR" sz="2400">
                <a:solidFill>
                  <a:srgbClr val="595959"/>
                </a:solidFill>
                <a:latin typeface="Calibri"/>
                <a:ea typeface="Calibri"/>
                <a:cs typeface="Calibri"/>
                <a:sym typeface="Calibri"/>
              </a:rPr>
              <a:t>ar a Análise Estruturada?</a:t>
            </a:r>
            <a:endParaRPr sz="1100"/>
          </a:p>
        </p:txBody>
      </p:sp>
      <p:sp>
        <p:nvSpPr>
          <p:cNvPr id="506" name="Google Shape;506;p82"/>
          <p:cNvSpPr txBox="1"/>
          <p:nvPr/>
        </p:nvSpPr>
        <p:spPr>
          <a:xfrm>
            <a:off x="1376425" y="1064925"/>
            <a:ext cx="6889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Adequado em situações em que se deseja </a:t>
            </a:r>
            <a:r>
              <a:rPr b="1" lang="pt-BR" sz="1500">
                <a:latin typeface="Calibri"/>
                <a:ea typeface="Calibri"/>
                <a:cs typeface="Calibri"/>
                <a:sym typeface="Calibri"/>
              </a:rPr>
              <a:t>representar graficamente</a:t>
            </a:r>
            <a:r>
              <a:rPr lang="pt-BR" sz="1500">
                <a:latin typeface="Calibri"/>
                <a:ea typeface="Calibri"/>
                <a:cs typeface="Calibri"/>
                <a:sym typeface="Calibri"/>
              </a:rPr>
              <a:t> as informações que são processadas pelo sistema, as </a:t>
            </a:r>
            <a:r>
              <a:rPr b="1" lang="pt-BR" sz="1500">
                <a:latin typeface="Calibri"/>
                <a:ea typeface="Calibri"/>
                <a:cs typeface="Calibri"/>
                <a:sym typeface="Calibri"/>
              </a:rPr>
              <a:t>entidades </a:t>
            </a:r>
            <a:r>
              <a:rPr lang="pt-BR" sz="1500">
                <a:latin typeface="Calibri"/>
                <a:ea typeface="Calibri"/>
                <a:cs typeface="Calibri"/>
                <a:sym typeface="Calibri"/>
              </a:rPr>
              <a:t>que são manipuladas, bem como os </a:t>
            </a:r>
            <a:r>
              <a:rPr b="1" lang="pt-BR" sz="1500">
                <a:latin typeface="Calibri"/>
                <a:ea typeface="Calibri"/>
                <a:cs typeface="Calibri"/>
                <a:sym typeface="Calibri"/>
              </a:rPr>
              <a:t>fluxos de dados </a:t>
            </a:r>
            <a:r>
              <a:rPr lang="pt-BR" sz="1500">
                <a:latin typeface="Calibri"/>
                <a:ea typeface="Calibri"/>
                <a:cs typeface="Calibri"/>
                <a:sym typeface="Calibri"/>
              </a:rPr>
              <a:t>entre essas entidades.</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Os diagramas de fluxo de dados podem ser utilizados para </a:t>
            </a:r>
            <a:r>
              <a:rPr b="1" lang="pt-BR" sz="1500">
                <a:latin typeface="Calibri"/>
                <a:ea typeface="Calibri"/>
                <a:cs typeface="Calibri"/>
                <a:sym typeface="Calibri"/>
              </a:rPr>
              <a:t>modelar os processos </a:t>
            </a:r>
            <a:r>
              <a:rPr b="1" lang="pt-BR" sz="1500">
                <a:latin typeface="Calibri"/>
                <a:ea typeface="Calibri"/>
                <a:cs typeface="Calibri"/>
                <a:sym typeface="Calibri"/>
              </a:rPr>
              <a:t>internos</a:t>
            </a:r>
            <a:r>
              <a:rPr lang="pt-BR" sz="1500">
                <a:latin typeface="Calibri"/>
                <a:ea typeface="Calibri"/>
                <a:cs typeface="Calibri"/>
                <a:sym typeface="Calibri"/>
              </a:rPr>
              <a:t> ao sistema, permitindo que sejam identificados com suas interfaces básicas necessárias para o seu funcionamento. </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Já os diagramas de entidade-relacionamento podem ser usados para modelar as </a:t>
            </a:r>
            <a:r>
              <a:rPr b="1" lang="pt-BR" sz="1500">
                <a:latin typeface="Calibri"/>
                <a:ea typeface="Calibri"/>
                <a:cs typeface="Calibri"/>
                <a:sym typeface="Calibri"/>
              </a:rPr>
              <a:t>entidades </a:t>
            </a:r>
            <a:r>
              <a:rPr lang="pt-BR" sz="1500">
                <a:latin typeface="Calibri"/>
                <a:ea typeface="Calibri"/>
                <a:cs typeface="Calibri"/>
                <a:sym typeface="Calibri"/>
              </a:rPr>
              <a:t>envolvidas no sistema, as suas </a:t>
            </a:r>
            <a:r>
              <a:rPr b="1" lang="pt-BR" sz="1500">
                <a:latin typeface="Calibri"/>
                <a:ea typeface="Calibri"/>
                <a:cs typeface="Calibri"/>
                <a:sym typeface="Calibri"/>
              </a:rPr>
              <a:t>propriedades </a:t>
            </a:r>
            <a:r>
              <a:rPr lang="pt-BR" sz="1500">
                <a:latin typeface="Calibri"/>
                <a:ea typeface="Calibri"/>
                <a:cs typeface="Calibri"/>
                <a:sym typeface="Calibri"/>
              </a:rPr>
              <a:t>e os </a:t>
            </a:r>
            <a:r>
              <a:rPr b="1" lang="pt-BR" sz="1500">
                <a:latin typeface="Calibri"/>
                <a:ea typeface="Calibri"/>
                <a:cs typeface="Calibri"/>
                <a:sym typeface="Calibri"/>
              </a:rPr>
              <a:t>relacionamentos </a:t>
            </a:r>
            <a:r>
              <a:rPr lang="pt-BR" sz="1500">
                <a:latin typeface="Calibri"/>
                <a:ea typeface="Calibri"/>
                <a:cs typeface="Calibri"/>
                <a:sym typeface="Calibri"/>
              </a:rPr>
              <a:t>entre elas.</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Em resumo, ela é útil em projetos de desenvolvimento de sistemas de informação que envolvam uma </a:t>
            </a:r>
            <a:r>
              <a:rPr b="1" lang="pt-BR" sz="1500">
                <a:latin typeface="Calibri"/>
                <a:ea typeface="Calibri"/>
                <a:cs typeface="Calibri"/>
                <a:sym typeface="Calibri"/>
              </a:rPr>
              <a:t>grande quantidade de informações e entidades</a:t>
            </a:r>
            <a:r>
              <a:rPr lang="pt-BR" sz="1500">
                <a:latin typeface="Calibri"/>
                <a:ea typeface="Calibri"/>
                <a:cs typeface="Calibri"/>
                <a:sym typeface="Calibri"/>
              </a:rPr>
              <a:t>, tornando mais fácil a compreensão e a organização desses elementos.</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0" name="Shape 510"/>
        <p:cNvGrpSpPr/>
        <p:nvPr/>
      </p:nvGrpSpPr>
      <p:grpSpPr>
        <a:xfrm>
          <a:off x="0" y="0"/>
          <a:ext cx="0" cy="0"/>
          <a:chOff x="0" y="0"/>
          <a:chExt cx="0" cy="0"/>
        </a:xfrm>
      </p:grpSpPr>
      <p:sp>
        <p:nvSpPr>
          <p:cNvPr id="511" name="Google Shape;511;p83"/>
          <p:cNvSpPr txBox="1"/>
          <p:nvPr/>
        </p:nvSpPr>
        <p:spPr>
          <a:xfrm>
            <a:off x="1382700" y="2133150"/>
            <a:ext cx="6378600" cy="438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pt-BR" sz="2400">
                <a:solidFill>
                  <a:srgbClr val="595959"/>
                </a:solidFill>
                <a:latin typeface="Calibri"/>
                <a:ea typeface="Calibri"/>
                <a:cs typeface="Calibri"/>
                <a:sym typeface="Calibri"/>
              </a:rPr>
              <a:t>Exercício Prático 3 - MIR, DFD e DER</a:t>
            </a:r>
            <a:endParaRPr sz="1100"/>
          </a:p>
        </p:txBody>
      </p:sp>
      <p:sp>
        <p:nvSpPr>
          <p:cNvPr id="512" name="Google Shape;512;p83"/>
          <p:cNvSpPr txBox="1"/>
          <p:nvPr/>
        </p:nvSpPr>
        <p:spPr>
          <a:xfrm>
            <a:off x="1893475" y="2571750"/>
            <a:ext cx="57624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850" u="sng">
                <a:solidFill>
                  <a:schemeClr val="hlink"/>
                </a:solidFill>
                <a:hlinkClick r:id="rId4"/>
              </a:rPr>
              <a:t>github.com/TomasFerranti/FundProgEAnalise</a:t>
            </a:r>
            <a:endParaRPr sz="1850">
              <a:solidFill>
                <a:srgbClr val="595959"/>
              </a:solidFill>
            </a:endParaRPr>
          </a:p>
        </p:txBody>
      </p:sp>
      <p:pic>
        <p:nvPicPr>
          <p:cNvPr id="513" name="Google Shape;513;p83"/>
          <p:cNvPicPr preferRelativeResize="0"/>
          <p:nvPr/>
        </p:nvPicPr>
        <p:blipFill>
          <a:blip r:embed="rId5">
            <a:alphaModFix/>
          </a:blip>
          <a:stretch>
            <a:fillRect/>
          </a:stretch>
        </p:blipFill>
        <p:spPr>
          <a:xfrm>
            <a:off x="1488100" y="2571750"/>
            <a:ext cx="405363" cy="45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30"/>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Programação VS </a:t>
            </a:r>
            <a:r>
              <a:rPr b="1" lang="pt-BR" sz="2400">
                <a:solidFill>
                  <a:srgbClr val="595959"/>
                </a:solidFill>
                <a:latin typeface="Calibri"/>
                <a:ea typeface="Calibri"/>
                <a:cs typeface="Calibri"/>
                <a:sym typeface="Calibri"/>
              </a:rPr>
              <a:t>Análise de Sistemas</a:t>
            </a:r>
            <a:endParaRPr sz="1100"/>
          </a:p>
        </p:txBody>
      </p:sp>
      <p:sp>
        <p:nvSpPr>
          <p:cNvPr id="161" name="Google Shape;161;p30"/>
          <p:cNvSpPr txBox="1"/>
          <p:nvPr/>
        </p:nvSpPr>
        <p:spPr>
          <a:xfrm>
            <a:off x="1376425" y="1064925"/>
            <a:ext cx="3195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sz="1600">
                <a:latin typeface="Calibri"/>
                <a:ea typeface="Calibri"/>
                <a:cs typeface="Calibri"/>
                <a:sym typeface="Calibri"/>
              </a:rPr>
              <a:t>Análise de sistemas e programação são duas </a:t>
            </a:r>
            <a:r>
              <a:rPr b="1" lang="pt-BR" sz="1600">
                <a:latin typeface="Calibri"/>
                <a:ea typeface="Calibri"/>
                <a:cs typeface="Calibri"/>
                <a:sym typeface="Calibri"/>
              </a:rPr>
              <a:t>áreas relacionadas, mas distintas</a:t>
            </a:r>
            <a:r>
              <a:rPr lang="pt-BR" sz="1600">
                <a:latin typeface="Calibri"/>
                <a:ea typeface="Calibri"/>
                <a:cs typeface="Calibri"/>
                <a:sym typeface="Calibri"/>
              </a:rPr>
              <a:t>, dentro do desenvolvimento de software.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Em resumo, a análise de sistemas se concentra no </a:t>
            </a:r>
            <a:r>
              <a:rPr b="1" lang="pt-BR" sz="1600">
                <a:latin typeface="Calibri"/>
                <a:ea typeface="Calibri"/>
                <a:cs typeface="Calibri"/>
                <a:sym typeface="Calibri"/>
              </a:rPr>
              <a:t>entendimento dos requisitos e processos de negócio</a:t>
            </a:r>
            <a:r>
              <a:rPr lang="pt-BR" sz="1600">
                <a:latin typeface="Calibri"/>
                <a:ea typeface="Calibri"/>
                <a:cs typeface="Calibri"/>
                <a:sym typeface="Calibri"/>
              </a:rPr>
              <a:t>, enquanto a programação se concentra na </a:t>
            </a:r>
            <a:r>
              <a:rPr b="1" lang="pt-BR" sz="1600">
                <a:latin typeface="Calibri"/>
                <a:ea typeface="Calibri"/>
                <a:cs typeface="Calibri"/>
                <a:sym typeface="Calibri"/>
              </a:rPr>
              <a:t>implementação de soluções.</a:t>
            </a:r>
            <a:endParaRPr b="1" sz="1600">
              <a:latin typeface="Calibri"/>
              <a:ea typeface="Calibri"/>
              <a:cs typeface="Calibri"/>
              <a:sym typeface="Calibri"/>
            </a:endParaRPr>
          </a:p>
        </p:txBody>
      </p:sp>
      <p:pic>
        <p:nvPicPr>
          <p:cNvPr id="162" name="Google Shape;162;p30"/>
          <p:cNvPicPr preferRelativeResize="0"/>
          <p:nvPr/>
        </p:nvPicPr>
        <p:blipFill rotWithShape="1">
          <a:blip r:embed="rId4">
            <a:alphaModFix/>
          </a:blip>
          <a:srcRect b="0" l="0" r="28387" t="0"/>
          <a:stretch/>
        </p:blipFill>
        <p:spPr>
          <a:xfrm>
            <a:off x="4572000" y="1064925"/>
            <a:ext cx="3655901" cy="31987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7" name="Shape 517"/>
        <p:cNvGrpSpPr/>
        <p:nvPr/>
      </p:nvGrpSpPr>
      <p:grpSpPr>
        <a:xfrm>
          <a:off x="0" y="0"/>
          <a:ext cx="0" cy="0"/>
          <a:chOff x="0" y="0"/>
          <a:chExt cx="0" cy="0"/>
        </a:xfrm>
      </p:grpSpPr>
      <p:sp>
        <p:nvSpPr>
          <p:cNvPr id="518" name="Google Shape;518;p84"/>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u="sng">
                <a:solidFill>
                  <a:srgbClr val="595959"/>
                </a:solidFill>
                <a:latin typeface="Calibri"/>
                <a:ea typeface="Calibri"/>
                <a:cs typeface="Calibri"/>
                <a:sym typeface="Calibri"/>
              </a:rPr>
              <a:t>A Análise Orientada a Objetos </a:t>
            </a:r>
            <a:endParaRPr sz="1100" u="sng"/>
          </a:p>
        </p:txBody>
      </p:sp>
      <p:sp>
        <p:nvSpPr>
          <p:cNvPr id="519" name="Google Shape;519;p84"/>
          <p:cNvSpPr txBox="1"/>
          <p:nvPr/>
        </p:nvSpPr>
        <p:spPr>
          <a:xfrm>
            <a:off x="1376425" y="1064925"/>
            <a:ext cx="6889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A</a:t>
            </a:r>
            <a:r>
              <a:rPr b="1" lang="pt-BR" sz="1600">
                <a:latin typeface="Calibri"/>
                <a:ea typeface="Calibri"/>
                <a:cs typeface="Calibri"/>
                <a:sym typeface="Calibri"/>
              </a:rPr>
              <a:t> análise orientada a objetos</a:t>
            </a:r>
            <a:r>
              <a:rPr lang="pt-BR" sz="1600">
                <a:latin typeface="Calibri"/>
                <a:ea typeface="Calibri"/>
                <a:cs typeface="Calibri"/>
                <a:sym typeface="Calibri"/>
              </a:rPr>
              <a:t> é uma </a:t>
            </a:r>
            <a:r>
              <a:rPr b="1" lang="pt-BR" sz="1600">
                <a:latin typeface="Calibri"/>
                <a:ea typeface="Calibri"/>
                <a:cs typeface="Calibri"/>
                <a:sym typeface="Calibri"/>
              </a:rPr>
              <a:t>metodologia </a:t>
            </a:r>
            <a:r>
              <a:rPr lang="pt-BR" sz="1600">
                <a:latin typeface="Calibri"/>
                <a:ea typeface="Calibri"/>
                <a:cs typeface="Calibri"/>
                <a:sym typeface="Calibri"/>
              </a:rPr>
              <a:t>de análise de sistemas que se concentra na </a:t>
            </a:r>
            <a:r>
              <a:rPr lang="pt-BR" sz="1600">
                <a:latin typeface="Calibri"/>
                <a:ea typeface="Calibri"/>
                <a:cs typeface="Calibri"/>
                <a:sym typeface="Calibri"/>
              </a:rPr>
              <a:t>modelagem do mundo real em termos </a:t>
            </a:r>
            <a:r>
              <a:rPr b="1" lang="pt-BR" sz="1600">
                <a:latin typeface="Calibri"/>
                <a:ea typeface="Calibri"/>
                <a:cs typeface="Calibri"/>
                <a:sym typeface="Calibri"/>
              </a:rPr>
              <a:t>de objetos e suas interações.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O objetivo é entender os requisitos do sistema, identificar esses objetos relevantes e suas relações, e projetar um modelo que possa ser implementado em software.</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Ela permite ao analista entender o sistema e suas atividades de uma maneira </a:t>
            </a:r>
            <a:r>
              <a:rPr b="1" lang="pt-BR" sz="1600">
                <a:latin typeface="Calibri"/>
                <a:ea typeface="Calibri"/>
                <a:cs typeface="Calibri"/>
                <a:sym typeface="Calibri"/>
              </a:rPr>
              <a:t>entre a</a:t>
            </a:r>
            <a:r>
              <a:rPr b="1" lang="pt-BR" sz="1600">
                <a:latin typeface="Calibri"/>
                <a:ea typeface="Calibri"/>
                <a:cs typeface="Calibri"/>
                <a:sym typeface="Calibri"/>
              </a:rPr>
              <a:t> lógica e a física</a:t>
            </a:r>
            <a:r>
              <a:rPr lang="pt-BR" sz="1600">
                <a:latin typeface="Calibri"/>
                <a:ea typeface="Calibri"/>
                <a:cs typeface="Calibri"/>
                <a:sym typeface="Calibri"/>
              </a:rPr>
              <a:t>, funcionando desde alto nível até baixo nível. Compreender os principais atores envolvidos no sistema e a entender suas interações ajuda a identificar possíveis problemas de design ou requisitos conflitantes.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É uma abordagem gráfica que usa ferramentas de construção de</a:t>
            </a:r>
            <a:r>
              <a:rPr b="1" lang="pt-BR" sz="1600">
                <a:latin typeface="Calibri"/>
                <a:ea typeface="Calibri"/>
                <a:cs typeface="Calibri"/>
                <a:sym typeface="Calibri"/>
              </a:rPr>
              <a:t> diagramas</a:t>
            </a:r>
            <a:r>
              <a:rPr lang="pt-BR" sz="1600">
                <a:latin typeface="Calibri"/>
                <a:ea typeface="Calibri"/>
                <a:cs typeface="Calibri"/>
                <a:sym typeface="Calibri"/>
              </a:rPr>
              <a:t>.</a:t>
            </a:r>
            <a:endParaRPr sz="1600">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3" name="Shape 523"/>
        <p:cNvGrpSpPr/>
        <p:nvPr/>
      </p:nvGrpSpPr>
      <p:grpSpPr>
        <a:xfrm>
          <a:off x="0" y="0"/>
          <a:ext cx="0" cy="0"/>
          <a:chOff x="0" y="0"/>
          <a:chExt cx="0" cy="0"/>
        </a:xfrm>
      </p:grpSpPr>
      <p:sp>
        <p:nvSpPr>
          <p:cNvPr id="524" name="Google Shape;524;p85"/>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Dificuldades da Análise Orientada a Objetos </a:t>
            </a:r>
            <a:endParaRPr sz="1100"/>
          </a:p>
        </p:txBody>
      </p:sp>
      <p:sp>
        <p:nvSpPr>
          <p:cNvPr id="525" name="Google Shape;525;p85"/>
          <p:cNvSpPr txBox="1"/>
          <p:nvPr/>
        </p:nvSpPr>
        <p:spPr>
          <a:xfrm>
            <a:off x="1376425" y="1064925"/>
            <a:ext cx="68895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Entre as principais dificuldades destacam-se:</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pt-BR" sz="1500">
                <a:latin typeface="Calibri"/>
                <a:ea typeface="Calibri"/>
                <a:cs typeface="Calibri"/>
                <a:sym typeface="Calibri"/>
              </a:rPr>
              <a:t>Identificação de objetos:</a:t>
            </a:r>
            <a:r>
              <a:rPr lang="pt-BR" sz="1500">
                <a:latin typeface="Calibri"/>
                <a:ea typeface="Calibri"/>
                <a:cs typeface="Calibri"/>
                <a:sym typeface="Calibri"/>
              </a:rPr>
              <a:t> pode ser difícil identificar os objetos relevantes para o sistema, especialmente em sistemas complexos ou mal definidos.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pt-BR" sz="1500">
                <a:latin typeface="Calibri"/>
                <a:ea typeface="Calibri"/>
                <a:cs typeface="Calibri"/>
                <a:sym typeface="Calibri"/>
              </a:rPr>
              <a:t>Abstração excessiva:</a:t>
            </a:r>
            <a:r>
              <a:rPr lang="pt-BR" sz="1500">
                <a:latin typeface="Calibri"/>
                <a:ea typeface="Calibri"/>
                <a:cs typeface="Calibri"/>
                <a:sym typeface="Calibri"/>
              </a:rPr>
              <a:t> ao modelar o mundo real em termos de objetos, há o risco de criar modelos muito abstratos e difíceis de entender.</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pt-BR" sz="1500">
                <a:latin typeface="Calibri"/>
                <a:ea typeface="Calibri"/>
                <a:cs typeface="Calibri"/>
                <a:sym typeface="Calibri"/>
              </a:rPr>
              <a:t>Mudanças nos requisitos:</a:t>
            </a:r>
            <a:r>
              <a:rPr lang="pt-BR" sz="1500">
                <a:latin typeface="Calibri"/>
                <a:ea typeface="Calibri"/>
                <a:cs typeface="Calibri"/>
                <a:sym typeface="Calibri"/>
              </a:rPr>
              <a:t> a natureza iterativa do desenvolvimento orientado a objetos pode tornar difícil lidar com mudanças nos requisitos do sistema.</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pt-BR" sz="1500">
                <a:latin typeface="Calibri"/>
                <a:ea typeface="Calibri"/>
                <a:cs typeface="Calibri"/>
                <a:sym typeface="Calibri"/>
              </a:rPr>
              <a:t>Dificuldades na implementação:</a:t>
            </a:r>
            <a:r>
              <a:rPr lang="pt-BR" sz="1500">
                <a:latin typeface="Calibri"/>
                <a:ea typeface="Calibri"/>
                <a:cs typeface="Calibri"/>
                <a:sym typeface="Calibri"/>
              </a:rPr>
              <a:t> pode ser complicado implementar modelos orientados a objetos em linguagens de programação que não são naturalmente orientadas a objetos, ou em sistemas legados que não foram projetados com essa abordagem em mente.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Na análise orientada a objetos há diversos formatos de diagramas especificados por uma “linguagem de diagramas”: a </a:t>
            </a:r>
            <a:r>
              <a:rPr b="1" lang="pt-BR" sz="1500">
                <a:latin typeface="Calibri"/>
                <a:ea typeface="Calibri"/>
                <a:cs typeface="Calibri"/>
                <a:sym typeface="Calibri"/>
              </a:rPr>
              <a:t>UML</a:t>
            </a:r>
            <a:r>
              <a:rPr lang="pt-BR" sz="1500">
                <a:latin typeface="Calibri"/>
                <a:ea typeface="Calibri"/>
                <a:cs typeface="Calibri"/>
                <a:sym typeface="Calibri"/>
              </a:rPr>
              <a:t>.</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9" name="Shape 529"/>
        <p:cNvGrpSpPr/>
        <p:nvPr/>
      </p:nvGrpSpPr>
      <p:grpSpPr>
        <a:xfrm>
          <a:off x="0" y="0"/>
          <a:ext cx="0" cy="0"/>
          <a:chOff x="0" y="0"/>
          <a:chExt cx="0" cy="0"/>
        </a:xfrm>
      </p:grpSpPr>
      <p:sp>
        <p:nvSpPr>
          <p:cNvPr id="530" name="Google Shape;530;p86"/>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Unified Modeling Language (UML)</a:t>
            </a:r>
            <a:endParaRPr sz="1100"/>
          </a:p>
        </p:txBody>
      </p:sp>
      <p:sp>
        <p:nvSpPr>
          <p:cNvPr id="531" name="Google Shape;531;p86"/>
          <p:cNvSpPr txBox="1"/>
          <p:nvPr/>
        </p:nvSpPr>
        <p:spPr>
          <a:xfrm>
            <a:off x="1376425" y="1064925"/>
            <a:ext cx="68895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A Linguagem de Modelagem Unificada (UML) é uma </a:t>
            </a:r>
            <a:r>
              <a:rPr b="1" lang="pt-BR" sz="1500">
                <a:latin typeface="Calibri"/>
                <a:ea typeface="Calibri"/>
                <a:cs typeface="Calibri"/>
                <a:sym typeface="Calibri"/>
              </a:rPr>
              <a:t>linguagem de modelagem</a:t>
            </a:r>
            <a:r>
              <a:rPr lang="pt-BR" sz="1500">
                <a:latin typeface="Calibri"/>
                <a:ea typeface="Calibri"/>
                <a:cs typeface="Calibri"/>
                <a:sym typeface="Calibri"/>
              </a:rPr>
              <a:t> utilizada para </a:t>
            </a:r>
            <a:r>
              <a:rPr b="1" lang="pt-BR" sz="1500">
                <a:latin typeface="Calibri"/>
                <a:ea typeface="Calibri"/>
                <a:cs typeface="Calibri"/>
                <a:sym typeface="Calibri"/>
              </a:rPr>
              <a:t>especificar e documentar</a:t>
            </a:r>
            <a:r>
              <a:rPr lang="pt-BR" sz="1500">
                <a:latin typeface="Calibri"/>
                <a:ea typeface="Calibri"/>
                <a:cs typeface="Calibri"/>
                <a:sym typeface="Calibri"/>
              </a:rPr>
              <a:t> sistemas complexos de software. É uma das principais ferramentas utilizadas na análise e no design orientados a objetos.</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A UML fornece uma </a:t>
            </a:r>
            <a:r>
              <a:rPr b="1" lang="pt-BR" sz="1500">
                <a:latin typeface="Calibri"/>
                <a:ea typeface="Calibri"/>
                <a:cs typeface="Calibri"/>
                <a:sym typeface="Calibri"/>
              </a:rPr>
              <a:t>maneira padronizada</a:t>
            </a:r>
            <a:r>
              <a:rPr lang="pt-BR" sz="1500">
                <a:latin typeface="Calibri"/>
                <a:ea typeface="Calibri"/>
                <a:cs typeface="Calibri"/>
                <a:sym typeface="Calibri"/>
              </a:rPr>
              <a:t> de representar e comunicar modelos de software entre os membros da equipe e com outras partes interessadas.</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Ela ajuda a garantir que todos os aspectos do sistema sejam considerados durante a análise e o design, </a:t>
            </a:r>
            <a:r>
              <a:rPr b="1" lang="pt-BR" sz="1500">
                <a:latin typeface="Calibri"/>
                <a:ea typeface="Calibri"/>
                <a:cs typeface="Calibri"/>
                <a:sym typeface="Calibri"/>
              </a:rPr>
              <a:t>facilitando aos desenvolvedores identificar e corrigir</a:t>
            </a:r>
            <a:r>
              <a:rPr lang="pt-BR" sz="1500">
                <a:latin typeface="Calibri"/>
                <a:ea typeface="Calibri"/>
                <a:cs typeface="Calibri"/>
                <a:sym typeface="Calibri"/>
              </a:rPr>
              <a:t> problemas antes de iniciar a implementação, economizando tempo e esforço no longo prazo.</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pic>
        <p:nvPicPr>
          <p:cNvPr id="532" name="Google Shape;532;p86"/>
          <p:cNvPicPr preferRelativeResize="0"/>
          <p:nvPr/>
        </p:nvPicPr>
        <p:blipFill>
          <a:blip r:embed="rId4">
            <a:alphaModFix/>
          </a:blip>
          <a:stretch>
            <a:fillRect/>
          </a:stretch>
        </p:blipFill>
        <p:spPr>
          <a:xfrm>
            <a:off x="3567488" y="3635875"/>
            <a:ext cx="2009025" cy="14611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6" name="Shape 536"/>
        <p:cNvGrpSpPr/>
        <p:nvPr/>
      </p:nvGrpSpPr>
      <p:grpSpPr>
        <a:xfrm>
          <a:off x="0" y="0"/>
          <a:ext cx="0" cy="0"/>
          <a:chOff x="0" y="0"/>
          <a:chExt cx="0" cy="0"/>
        </a:xfrm>
      </p:grpSpPr>
      <p:sp>
        <p:nvSpPr>
          <p:cNvPr id="537" name="Google Shape;537;p87"/>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Benefícios e vantagens da </a:t>
            </a:r>
            <a:r>
              <a:rPr b="1" lang="pt-BR" sz="2400">
                <a:solidFill>
                  <a:srgbClr val="595959"/>
                </a:solidFill>
                <a:latin typeface="Calibri"/>
                <a:ea typeface="Calibri"/>
                <a:cs typeface="Calibri"/>
                <a:sym typeface="Calibri"/>
              </a:rPr>
              <a:t>UML</a:t>
            </a:r>
            <a:endParaRPr sz="1100"/>
          </a:p>
        </p:txBody>
      </p:sp>
      <p:sp>
        <p:nvSpPr>
          <p:cNvPr id="538" name="Google Shape;538;p87"/>
          <p:cNvSpPr txBox="1"/>
          <p:nvPr/>
        </p:nvSpPr>
        <p:spPr>
          <a:xfrm>
            <a:off x="1376425" y="1064925"/>
            <a:ext cx="6889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sz="1500">
                <a:latin typeface="Calibri"/>
                <a:ea typeface="Calibri"/>
                <a:cs typeface="Calibri"/>
                <a:sym typeface="Calibri"/>
              </a:rPr>
              <a:t>Existem vários benefícios e vantagens da UML, alguns dos principais são:</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Padronização</a:t>
            </a:r>
            <a:r>
              <a:rPr lang="pt-BR" sz="1500">
                <a:latin typeface="Calibri"/>
                <a:ea typeface="Calibri"/>
                <a:cs typeface="Calibri"/>
                <a:sym typeface="Calibri"/>
              </a:rPr>
              <a:t>: sendo uma linguagem de modelagem padronizada, ela é aceita e utilizada em todo o mundo.</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Comunicação</a:t>
            </a:r>
            <a:r>
              <a:rPr lang="pt-BR" sz="1500">
                <a:latin typeface="Calibri"/>
                <a:ea typeface="Calibri"/>
                <a:cs typeface="Calibri"/>
                <a:sym typeface="Calibri"/>
              </a:rPr>
              <a:t>: ajuda a melhorar a comunicação entre os membros da equipe e outras partes interessadas.</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Identificação de problemas:</a:t>
            </a:r>
            <a:r>
              <a:rPr lang="pt-BR" sz="1500">
                <a:latin typeface="Calibri"/>
                <a:ea typeface="Calibri"/>
                <a:cs typeface="Calibri"/>
                <a:sym typeface="Calibri"/>
              </a:rPr>
              <a:t> identificar problemas de design e requisitos antes da implementação.</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Reutilização: </a:t>
            </a:r>
            <a:r>
              <a:rPr lang="pt-BR" sz="1500">
                <a:latin typeface="Calibri"/>
                <a:ea typeface="Calibri"/>
                <a:cs typeface="Calibri"/>
                <a:sym typeface="Calibri"/>
              </a:rPr>
              <a:t>reutilização de modelos e diagramas em diferentes projetos, economizando tempo e esforço.</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Flexibilidade: </a:t>
            </a:r>
            <a:r>
              <a:rPr lang="pt-BR" sz="1500">
                <a:latin typeface="Calibri"/>
                <a:ea typeface="Calibri"/>
                <a:cs typeface="Calibri"/>
                <a:sym typeface="Calibri"/>
              </a:rPr>
              <a:t>flexível o suficiente para ser usada em diferentes tipos de projetos, desde pequenos sistemas até sistemas complexos de grande escala.</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Documentação: </a:t>
            </a:r>
            <a:r>
              <a:rPr lang="pt-BR" sz="1500">
                <a:latin typeface="Calibri"/>
                <a:ea typeface="Calibri"/>
                <a:cs typeface="Calibri"/>
                <a:sym typeface="Calibri"/>
              </a:rPr>
              <a:t>documentação clara e precisa sobre o sistema, tornando mais fácil entender e manter o sistema no futuro.</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Foco no usuário: </a:t>
            </a:r>
            <a:r>
              <a:rPr lang="pt-BR" sz="1500">
                <a:latin typeface="Calibri"/>
                <a:ea typeface="Calibri"/>
                <a:cs typeface="Calibri"/>
                <a:sym typeface="Calibri"/>
              </a:rPr>
              <a:t>permite que os desenvolvedores se concentrem no usuário final e em seus requisitos, garantindo que o sistema desenvolvido atenda às suas necessidades e expectativas.</a:t>
            </a:r>
            <a:endParaRPr sz="1500">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2" name="Shape 542"/>
        <p:cNvGrpSpPr/>
        <p:nvPr/>
      </p:nvGrpSpPr>
      <p:grpSpPr>
        <a:xfrm>
          <a:off x="0" y="0"/>
          <a:ext cx="0" cy="0"/>
          <a:chOff x="0" y="0"/>
          <a:chExt cx="0" cy="0"/>
        </a:xfrm>
      </p:grpSpPr>
      <p:sp>
        <p:nvSpPr>
          <p:cNvPr id="543" name="Google Shape;543;p88"/>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Classes de diagramas</a:t>
            </a:r>
            <a:endParaRPr sz="1100"/>
          </a:p>
        </p:txBody>
      </p:sp>
      <p:sp>
        <p:nvSpPr>
          <p:cNvPr id="544" name="Google Shape;544;p88"/>
          <p:cNvSpPr txBox="1"/>
          <p:nvPr/>
        </p:nvSpPr>
        <p:spPr>
          <a:xfrm>
            <a:off x="1211000" y="1064925"/>
            <a:ext cx="67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Os diagramas são divididos em duas classes principais: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Structure diagrams</a:t>
            </a:r>
            <a:r>
              <a:rPr lang="pt-BR" sz="1600">
                <a:latin typeface="Calibri"/>
                <a:ea typeface="Calibri"/>
                <a:cs typeface="Calibri"/>
                <a:sym typeface="Calibri"/>
              </a:rPr>
              <a:t>: representam os aspectos estáticos do sistema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Behavior diagrams</a:t>
            </a:r>
            <a:r>
              <a:rPr lang="pt-BR" sz="1600">
                <a:latin typeface="Calibri"/>
                <a:ea typeface="Calibri"/>
                <a:cs typeface="Calibri"/>
                <a:sym typeface="Calibri"/>
              </a:rPr>
              <a:t>: representam os aspectos dinâmicos do sistema</a:t>
            </a:r>
            <a:endParaRPr sz="1600">
              <a:latin typeface="Calibri"/>
              <a:ea typeface="Calibri"/>
              <a:cs typeface="Calibri"/>
              <a:sym typeface="Calibri"/>
            </a:endParaRPr>
          </a:p>
          <a:p>
            <a:pPr indent="-330200" lvl="1" marL="1371600" rtl="0" algn="l">
              <a:spcBef>
                <a:spcPts val="0"/>
              </a:spcBef>
              <a:spcAft>
                <a:spcPts val="0"/>
              </a:spcAft>
              <a:buSzPts val="1600"/>
              <a:buFont typeface="Calibri"/>
              <a:buChar char="○"/>
            </a:pPr>
            <a:r>
              <a:rPr b="1" lang="pt-BR" sz="1600">
                <a:latin typeface="Calibri"/>
                <a:ea typeface="Calibri"/>
                <a:cs typeface="Calibri"/>
                <a:sym typeface="Calibri"/>
              </a:rPr>
              <a:t>Interaction diagrams:</a:t>
            </a:r>
            <a:r>
              <a:rPr lang="pt-BR" sz="1600">
                <a:latin typeface="Calibri"/>
                <a:ea typeface="Calibri"/>
                <a:cs typeface="Calibri"/>
                <a:sym typeface="Calibri"/>
              </a:rPr>
              <a:t> enfatizam o controle de fluxo</a:t>
            </a:r>
            <a:endParaRPr sz="1600">
              <a:latin typeface="Calibri"/>
              <a:ea typeface="Calibri"/>
              <a:cs typeface="Calibri"/>
              <a:sym typeface="Calibri"/>
            </a:endParaRPr>
          </a:p>
        </p:txBody>
      </p:sp>
      <p:pic>
        <p:nvPicPr>
          <p:cNvPr id="545" name="Google Shape;545;p88"/>
          <p:cNvPicPr preferRelativeResize="0"/>
          <p:nvPr/>
        </p:nvPicPr>
        <p:blipFill>
          <a:blip r:embed="rId4">
            <a:alphaModFix/>
          </a:blip>
          <a:stretch>
            <a:fillRect/>
          </a:stretch>
        </p:blipFill>
        <p:spPr>
          <a:xfrm>
            <a:off x="1972626" y="2234625"/>
            <a:ext cx="5198724" cy="289395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9" name="Shape 549"/>
        <p:cNvGrpSpPr/>
        <p:nvPr/>
      </p:nvGrpSpPr>
      <p:grpSpPr>
        <a:xfrm>
          <a:off x="0" y="0"/>
          <a:ext cx="0" cy="0"/>
          <a:chOff x="0" y="0"/>
          <a:chExt cx="0" cy="0"/>
        </a:xfrm>
      </p:grpSpPr>
      <p:sp>
        <p:nvSpPr>
          <p:cNvPr id="550" name="Google Shape;550;p89"/>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Classes de diagramas</a:t>
            </a:r>
            <a:endParaRPr sz="1100"/>
          </a:p>
        </p:txBody>
      </p:sp>
      <p:sp>
        <p:nvSpPr>
          <p:cNvPr id="551" name="Google Shape;551;p89"/>
          <p:cNvSpPr txBox="1"/>
          <p:nvPr/>
        </p:nvSpPr>
        <p:spPr>
          <a:xfrm>
            <a:off x="1211000" y="1064925"/>
            <a:ext cx="6799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Os diagramas são divididos em duas classes principais: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Structure diagrams</a:t>
            </a:r>
            <a:r>
              <a:rPr lang="pt-BR" sz="1600">
                <a:latin typeface="Calibri"/>
                <a:ea typeface="Calibri"/>
                <a:cs typeface="Calibri"/>
                <a:sym typeface="Calibri"/>
              </a:rPr>
              <a:t>: representam os aspectos estáticos do sistema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Behavior diagrams</a:t>
            </a:r>
            <a:r>
              <a:rPr lang="pt-BR" sz="1600">
                <a:latin typeface="Calibri"/>
                <a:ea typeface="Calibri"/>
                <a:cs typeface="Calibri"/>
                <a:sym typeface="Calibri"/>
              </a:rPr>
              <a:t>: representam os aspectos dinâmicos do sistema</a:t>
            </a:r>
            <a:endParaRPr sz="1600">
              <a:latin typeface="Calibri"/>
              <a:ea typeface="Calibri"/>
              <a:cs typeface="Calibri"/>
              <a:sym typeface="Calibri"/>
            </a:endParaRPr>
          </a:p>
          <a:p>
            <a:pPr indent="-330200" lvl="1" marL="1371600" rtl="0" algn="l">
              <a:spcBef>
                <a:spcPts val="0"/>
              </a:spcBef>
              <a:spcAft>
                <a:spcPts val="0"/>
              </a:spcAft>
              <a:buSzPts val="1600"/>
              <a:buFont typeface="Calibri"/>
              <a:buChar char="○"/>
            </a:pPr>
            <a:r>
              <a:rPr b="1" lang="pt-BR" sz="1600">
                <a:latin typeface="Calibri"/>
                <a:ea typeface="Calibri"/>
                <a:cs typeface="Calibri"/>
                <a:sym typeface="Calibri"/>
              </a:rPr>
              <a:t>Interaction diagrams:</a:t>
            </a:r>
            <a:r>
              <a:rPr lang="pt-BR" sz="1600">
                <a:latin typeface="Calibri"/>
                <a:ea typeface="Calibri"/>
                <a:cs typeface="Calibri"/>
                <a:sym typeface="Calibri"/>
              </a:rPr>
              <a:t> enfatizam o controle de fluxo</a:t>
            </a:r>
            <a:endParaRPr sz="1600">
              <a:latin typeface="Calibri"/>
              <a:ea typeface="Calibri"/>
              <a:cs typeface="Calibri"/>
              <a:sym typeface="Calibri"/>
            </a:endParaRPr>
          </a:p>
        </p:txBody>
      </p:sp>
      <p:pic>
        <p:nvPicPr>
          <p:cNvPr id="552" name="Google Shape;552;p89"/>
          <p:cNvPicPr preferRelativeResize="0"/>
          <p:nvPr/>
        </p:nvPicPr>
        <p:blipFill>
          <a:blip r:embed="rId4">
            <a:alphaModFix/>
          </a:blip>
          <a:stretch>
            <a:fillRect/>
          </a:stretch>
        </p:blipFill>
        <p:spPr>
          <a:xfrm>
            <a:off x="1972635" y="2234625"/>
            <a:ext cx="5198724" cy="295538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6" name="Shape 556"/>
        <p:cNvGrpSpPr/>
        <p:nvPr/>
      </p:nvGrpSpPr>
      <p:grpSpPr>
        <a:xfrm>
          <a:off x="0" y="0"/>
          <a:ext cx="0" cy="0"/>
          <a:chOff x="0" y="0"/>
          <a:chExt cx="0" cy="0"/>
        </a:xfrm>
      </p:grpSpPr>
      <p:sp>
        <p:nvSpPr>
          <p:cNvPr id="557" name="Google Shape;557;p90"/>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u="sng">
                <a:solidFill>
                  <a:srgbClr val="595959"/>
                </a:solidFill>
                <a:latin typeface="Calibri"/>
                <a:ea typeface="Calibri"/>
                <a:cs typeface="Calibri"/>
                <a:sym typeface="Calibri"/>
              </a:rPr>
              <a:t>Principais Diagramas: caso de uso</a:t>
            </a:r>
            <a:endParaRPr sz="1100" u="sng"/>
          </a:p>
        </p:txBody>
      </p:sp>
      <p:sp>
        <p:nvSpPr>
          <p:cNvPr id="558" name="Google Shape;558;p90"/>
          <p:cNvSpPr txBox="1"/>
          <p:nvPr/>
        </p:nvSpPr>
        <p:spPr>
          <a:xfrm>
            <a:off x="1376425" y="1064925"/>
            <a:ext cx="68895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Os </a:t>
            </a:r>
            <a:r>
              <a:rPr b="1" lang="pt-BR" sz="1500">
                <a:latin typeface="Calibri"/>
                <a:ea typeface="Calibri"/>
                <a:cs typeface="Calibri"/>
                <a:sym typeface="Calibri"/>
              </a:rPr>
              <a:t>diagramas de caso de uso</a:t>
            </a:r>
            <a:r>
              <a:rPr lang="pt-BR" sz="1500">
                <a:latin typeface="Calibri"/>
                <a:ea typeface="Calibri"/>
                <a:cs typeface="Calibri"/>
                <a:sym typeface="Calibri"/>
              </a:rPr>
              <a:t> são uma técnica da análise orientada a objetos que auxilia na identificação e descrição dos requisitos do sistema a partir da </a:t>
            </a:r>
            <a:r>
              <a:rPr b="1" lang="pt-BR" sz="1500">
                <a:latin typeface="Calibri"/>
                <a:ea typeface="Calibri"/>
                <a:cs typeface="Calibri"/>
                <a:sym typeface="Calibri"/>
              </a:rPr>
              <a:t>perspectiva do usuário</a:t>
            </a:r>
            <a:r>
              <a:rPr lang="pt-BR" sz="1500">
                <a:latin typeface="Calibri"/>
                <a:ea typeface="Calibri"/>
                <a:cs typeface="Calibri"/>
                <a:sym typeface="Calibri"/>
              </a:rPr>
              <a:t>. Permite que as partes interessadas compreendam as funcionalidades do sistema de maneira </a:t>
            </a:r>
            <a:r>
              <a:rPr b="1" lang="pt-BR" sz="1500">
                <a:latin typeface="Calibri"/>
                <a:ea typeface="Calibri"/>
                <a:cs typeface="Calibri"/>
                <a:sym typeface="Calibri"/>
              </a:rPr>
              <a:t>clara e visual</a:t>
            </a:r>
            <a:r>
              <a:rPr lang="pt-BR" sz="1500">
                <a:latin typeface="Calibri"/>
                <a:ea typeface="Calibri"/>
                <a:cs typeface="Calibri"/>
                <a:sym typeface="Calibri"/>
              </a:rPr>
              <a:t>.</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Eles são representações gráficas que mostram</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os </a:t>
            </a:r>
            <a:r>
              <a:rPr b="1" lang="pt-BR" sz="1500">
                <a:latin typeface="Calibri"/>
                <a:ea typeface="Calibri"/>
                <a:cs typeface="Calibri"/>
                <a:sym typeface="Calibri"/>
              </a:rPr>
              <a:t>atores </a:t>
            </a:r>
            <a:r>
              <a:rPr lang="pt-BR" sz="1500">
                <a:latin typeface="Calibri"/>
                <a:ea typeface="Calibri"/>
                <a:cs typeface="Calibri"/>
                <a:sym typeface="Calibri"/>
              </a:rPr>
              <a:t>(usuários, sistemas externos, dispositivos, etc.).</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os </a:t>
            </a:r>
            <a:r>
              <a:rPr b="1" lang="pt-BR" sz="1500">
                <a:latin typeface="Calibri"/>
                <a:ea typeface="Calibri"/>
                <a:cs typeface="Calibri"/>
                <a:sym typeface="Calibri"/>
              </a:rPr>
              <a:t>casos de uso</a:t>
            </a:r>
            <a:r>
              <a:rPr lang="pt-BR" sz="1500">
                <a:latin typeface="Calibri"/>
                <a:ea typeface="Calibri"/>
                <a:cs typeface="Calibri"/>
                <a:sym typeface="Calibri"/>
              </a:rPr>
              <a:t> (funcionalidades ou comportamentos que o sistema deve possuir) do sistema em questão.</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pt-BR" sz="1500">
                <a:latin typeface="Calibri"/>
                <a:ea typeface="Calibri"/>
                <a:cs typeface="Calibri"/>
                <a:sym typeface="Calibri"/>
              </a:rPr>
              <a:t>tipos de </a:t>
            </a:r>
            <a:r>
              <a:rPr b="1" lang="pt-BR" sz="1500">
                <a:latin typeface="Calibri"/>
                <a:ea typeface="Calibri"/>
                <a:cs typeface="Calibri"/>
                <a:sym typeface="Calibri"/>
              </a:rPr>
              <a:t>relações </a:t>
            </a:r>
            <a:r>
              <a:rPr lang="pt-BR" sz="1500">
                <a:latin typeface="Calibri"/>
                <a:ea typeface="Calibri"/>
                <a:cs typeface="Calibri"/>
                <a:sym typeface="Calibri"/>
              </a:rPr>
              <a:t>dois a dois entre atores e os casos de uso: </a:t>
            </a:r>
            <a:endParaRPr sz="1500">
              <a:latin typeface="Calibri"/>
              <a:ea typeface="Calibri"/>
              <a:cs typeface="Calibri"/>
              <a:sym typeface="Calibri"/>
            </a:endParaRPr>
          </a:p>
          <a:p>
            <a:pPr indent="-323850" lvl="1" marL="914400" rtl="0" algn="l">
              <a:spcBef>
                <a:spcPts val="0"/>
              </a:spcBef>
              <a:spcAft>
                <a:spcPts val="0"/>
              </a:spcAft>
              <a:buSzPts val="1500"/>
              <a:buFont typeface="Calibri"/>
              <a:buChar char="○"/>
            </a:pPr>
            <a:r>
              <a:rPr b="1" lang="pt-BR" sz="1500">
                <a:latin typeface="Calibri"/>
                <a:ea typeface="Calibri"/>
                <a:cs typeface="Calibri"/>
                <a:sym typeface="Calibri"/>
              </a:rPr>
              <a:t>inclusão:</a:t>
            </a:r>
            <a:r>
              <a:rPr lang="pt-BR" sz="1500">
                <a:latin typeface="Calibri"/>
                <a:ea typeface="Calibri"/>
                <a:cs typeface="Calibri"/>
                <a:sym typeface="Calibri"/>
              </a:rPr>
              <a:t> composição de funções entre os casos de uso.</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b="1" lang="pt-BR" sz="1500">
                <a:solidFill>
                  <a:schemeClr val="dk1"/>
                </a:solidFill>
                <a:latin typeface="Calibri"/>
                <a:ea typeface="Calibri"/>
                <a:cs typeface="Calibri"/>
                <a:sym typeface="Calibri"/>
              </a:rPr>
              <a:t>extensão</a:t>
            </a:r>
            <a:r>
              <a:rPr lang="pt-BR" sz="1500">
                <a:solidFill>
                  <a:schemeClr val="dk1"/>
                </a:solidFill>
                <a:latin typeface="Calibri"/>
                <a:ea typeface="Calibri"/>
                <a:cs typeface="Calibri"/>
                <a:sym typeface="Calibri"/>
              </a:rPr>
              <a:t>: ocorrência de situações específicas quase sempre gerada por uma condição.</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b="1" lang="pt-BR" sz="1500">
                <a:solidFill>
                  <a:schemeClr val="dk1"/>
                </a:solidFill>
                <a:latin typeface="Calibri"/>
                <a:ea typeface="Calibri"/>
                <a:cs typeface="Calibri"/>
                <a:sym typeface="Calibri"/>
              </a:rPr>
              <a:t>generalização</a:t>
            </a:r>
            <a:r>
              <a:rPr lang="pt-BR" sz="1500">
                <a:solidFill>
                  <a:schemeClr val="dk1"/>
                </a:solidFill>
                <a:latin typeface="Calibri"/>
                <a:ea typeface="Calibri"/>
                <a:cs typeface="Calibri"/>
                <a:sym typeface="Calibri"/>
              </a:rPr>
              <a:t>: também chamada de herança. Identifica características comuns com adição de uma especialização.</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ajudando a identificar requisitos importantes e a entender o fluxo geral do sistema.</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2" name="Shape 562"/>
        <p:cNvGrpSpPr/>
        <p:nvPr/>
      </p:nvGrpSpPr>
      <p:grpSpPr>
        <a:xfrm>
          <a:off x="0" y="0"/>
          <a:ext cx="0" cy="0"/>
          <a:chOff x="0" y="0"/>
          <a:chExt cx="0" cy="0"/>
        </a:xfrm>
      </p:grpSpPr>
      <p:sp>
        <p:nvSpPr>
          <p:cNvPr id="563" name="Google Shape;563;p91"/>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Atores</a:t>
            </a:r>
            <a:endParaRPr sz="1100"/>
          </a:p>
        </p:txBody>
      </p:sp>
      <p:sp>
        <p:nvSpPr>
          <p:cNvPr id="564" name="Google Shape;564;p91"/>
          <p:cNvSpPr txBox="1"/>
          <p:nvPr/>
        </p:nvSpPr>
        <p:spPr>
          <a:xfrm>
            <a:off x="1376425" y="1064925"/>
            <a:ext cx="6889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latin typeface="Calibri"/>
                <a:ea typeface="Calibri"/>
                <a:cs typeface="Calibri"/>
                <a:sym typeface="Calibri"/>
              </a:rPr>
              <a:t>Podem ser seres humanos, outros sistemas, timers, relógios, dispositivos hardware.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Há dois tipos de atores: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Primário</a:t>
            </a:r>
            <a:r>
              <a:rPr lang="pt-BR" sz="1600">
                <a:latin typeface="Calibri"/>
                <a:ea typeface="Calibri"/>
                <a:cs typeface="Calibri"/>
                <a:sym typeface="Calibri"/>
              </a:rPr>
              <a:t>: estimula o sistema iniciando os eventos;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pt-BR" sz="1600">
                <a:latin typeface="Calibri"/>
                <a:ea typeface="Calibri"/>
                <a:cs typeface="Calibri"/>
                <a:sym typeface="Calibri"/>
              </a:rPr>
              <a:t>Secundário</a:t>
            </a:r>
            <a:r>
              <a:rPr lang="pt-BR" sz="1600">
                <a:latin typeface="Calibri"/>
                <a:ea typeface="Calibri"/>
                <a:cs typeface="Calibri"/>
                <a:sym typeface="Calibri"/>
              </a:rPr>
              <a:t>: Recebe estímulos do sistema</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pt-BR" sz="1600">
                <a:latin typeface="Calibri"/>
                <a:ea typeface="Calibri"/>
                <a:cs typeface="Calibri"/>
                <a:sym typeface="Calibri"/>
              </a:rPr>
              <a:t>Quatro perguntas para determinar os atores:</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lang="pt-BR" sz="1600">
                <a:latin typeface="Calibri"/>
                <a:ea typeface="Calibri"/>
                <a:cs typeface="Calibri"/>
                <a:sym typeface="Calibri"/>
              </a:rPr>
              <a:t>Quem/o que está interessado no sistema?</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lang="pt-BR" sz="1600">
                <a:latin typeface="Calibri"/>
                <a:ea typeface="Calibri"/>
                <a:cs typeface="Calibri"/>
                <a:sym typeface="Calibri"/>
              </a:rPr>
              <a:t>Quem/o que quer mudar os dados no sistema?</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lang="pt-BR" sz="1600">
                <a:latin typeface="Calibri"/>
                <a:ea typeface="Calibri"/>
                <a:cs typeface="Calibri"/>
                <a:sym typeface="Calibri"/>
              </a:rPr>
              <a:t>Quem/o que quer usar as interfaces do sistema?</a:t>
            </a:r>
            <a:endParaRPr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lang="pt-BR" sz="1600">
                <a:latin typeface="Calibri"/>
                <a:ea typeface="Calibri"/>
                <a:cs typeface="Calibri"/>
                <a:sym typeface="Calibri"/>
              </a:rPr>
              <a:t>Quem/o que quer informações do sistema?</a:t>
            </a:r>
            <a:endParaRPr sz="1600">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8" name="Shape 568"/>
        <p:cNvGrpSpPr/>
        <p:nvPr/>
      </p:nvGrpSpPr>
      <p:grpSpPr>
        <a:xfrm>
          <a:off x="0" y="0"/>
          <a:ext cx="0" cy="0"/>
          <a:chOff x="0" y="0"/>
          <a:chExt cx="0" cy="0"/>
        </a:xfrm>
      </p:grpSpPr>
      <p:sp>
        <p:nvSpPr>
          <p:cNvPr id="569" name="Google Shape;569;p92"/>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Casos de uso</a:t>
            </a:r>
            <a:endParaRPr sz="1100"/>
          </a:p>
        </p:txBody>
      </p:sp>
      <p:sp>
        <p:nvSpPr>
          <p:cNvPr id="570" name="Google Shape;570;p92"/>
          <p:cNvSpPr txBox="1"/>
          <p:nvPr/>
        </p:nvSpPr>
        <p:spPr>
          <a:xfrm>
            <a:off x="1376425" y="1064925"/>
            <a:ext cx="39582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AutoNum type="arabicPeriod"/>
            </a:pPr>
            <a:r>
              <a:rPr lang="pt-BR" sz="1500">
                <a:latin typeface="Calibri"/>
                <a:ea typeface="Calibri"/>
                <a:cs typeface="Calibri"/>
                <a:sym typeface="Calibri"/>
              </a:rPr>
              <a:t>Os casos de uso idealmente devem começar com um </a:t>
            </a:r>
            <a:r>
              <a:rPr b="1" lang="pt-BR" sz="1500">
                <a:latin typeface="Calibri"/>
                <a:ea typeface="Calibri"/>
                <a:cs typeface="Calibri"/>
                <a:sym typeface="Calibri"/>
              </a:rPr>
              <a:t>verbo </a:t>
            </a:r>
            <a:r>
              <a:rPr lang="pt-BR" sz="1500">
                <a:latin typeface="Calibri"/>
                <a:ea typeface="Calibri"/>
                <a:cs typeface="Calibri"/>
                <a:sym typeface="Calibri"/>
              </a:rPr>
              <a:t>(ex: gerar relatório). Eles não devem possuir uma questão em </a:t>
            </a:r>
            <a:r>
              <a:rPr lang="pt-BR" sz="1500">
                <a:latin typeface="Calibri"/>
                <a:ea typeface="Calibri"/>
                <a:cs typeface="Calibri"/>
                <a:sym typeface="Calibri"/>
              </a:rPr>
              <a:t>aberto</a:t>
            </a:r>
            <a:r>
              <a:rPr lang="pt-BR" sz="1500">
                <a:latin typeface="Calibri"/>
                <a:ea typeface="Calibri"/>
                <a:cs typeface="Calibri"/>
                <a:sym typeface="Calibri"/>
              </a:rPr>
              <a:t> (ex: registrar. Registrar quem/o que?).</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lang="pt-BR" sz="1500">
                <a:latin typeface="Calibri"/>
                <a:ea typeface="Calibri"/>
                <a:cs typeface="Calibri"/>
                <a:sym typeface="Calibri"/>
              </a:rPr>
              <a:t>Evite mostrar comunicação entre os atores.</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lang="pt-BR" sz="1500">
                <a:latin typeface="Calibri"/>
                <a:ea typeface="Calibri"/>
                <a:cs typeface="Calibri"/>
                <a:sym typeface="Calibri"/>
              </a:rPr>
              <a:t>Os atores devem ser nomeados no </a:t>
            </a:r>
            <a:r>
              <a:rPr b="1" lang="pt-BR" sz="1500">
                <a:latin typeface="Calibri"/>
                <a:ea typeface="Calibri"/>
                <a:cs typeface="Calibri"/>
                <a:sym typeface="Calibri"/>
              </a:rPr>
              <a:t>singular </a:t>
            </a:r>
            <a:r>
              <a:rPr lang="pt-BR" sz="1500">
                <a:latin typeface="Calibri"/>
                <a:ea typeface="Calibri"/>
                <a:cs typeface="Calibri"/>
                <a:sym typeface="Calibri"/>
              </a:rPr>
              <a:t>representando um nome geral (ex: estudantes ao invés de João, Maria, etc)</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lang="pt-BR" sz="1500">
                <a:latin typeface="Calibri"/>
                <a:ea typeface="Calibri"/>
                <a:cs typeface="Calibri"/>
                <a:sym typeface="Calibri"/>
              </a:rPr>
              <a:t>Não mostre o comportamento dos casos, apenas </a:t>
            </a:r>
            <a:r>
              <a:rPr b="1" lang="pt-BR" sz="1500">
                <a:latin typeface="Calibri"/>
                <a:ea typeface="Calibri"/>
                <a:cs typeface="Calibri"/>
                <a:sym typeface="Calibri"/>
              </a:rPr>
              <a:t>funcionalidades </a:t>
            </a:r>
            <a:r>
              <a:rPr lang="pt-BR" sz="1500">
                <a:latin typeface="Calibri"/>
                <a:ea typeface="Calibri"/>
                <a:cs typeface="Calibri"/>
                <a:sym typeface="Calibri"/>
              </a:rPr>
              <a:t>do sistema (o que ele faz ao invés de como).</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lang="pt-BR" sz="1500">
                <a:latin typeface="Calibri"/>
                <a:ea typeface="Calibri"/>
                <a:cs typeface="Calibri"/>
                <a:sym typeface="Calibri"/>
              </a:rPr>
              <a:t>Diferente do Diagrama de Fluxo de Dados (DFD), ele</a:t>
            </a:r>
            <a:r>
              <a:rPr b="1" lang="pt-BR" sz="1500">
                <a:latin typeface="Calibri"/>
                <a:ea typeface="Calibri"/>
                <a:cs typeface="Calibri"/>
                <a:sym typeface="Calibri"/>
              </a:rPr>
              <a:t> não possui sequência</a:t>
            </a:r>
            <a:r>
              <a:rPr lang="pt-BR" sz="1500">
                <a:latin typeface="Calibri"/>
                <a:ea typeface="Calibri"/>
                <a:cs typeface="Calibri"/>
                <a:sym typeface="Calibri"/>
              </a:rPr>
              <a:t>.</a:t>
            </a:r>
            <a:endParaRPr sz="1500">
              <a:latin typeface="Calibri"/>
              <a:ea typeface="Calibri"/>
              <a:cs typeface="Calibri"/>
              <a:sym typeface="Calibri"/>
            </a:endParaRPr>
          </a:p>
        </p:txBody>
      </p:sp>
      <p:pic>
        <p:nvPicPr>
          <p:cNvPr id="571" name="Google Shape;571;p92"/>
          <p:cNvPicPr preferRelativeResize="0"/>
          <p:nvPr/>
        </p:nvPicPr>
        <p:blipFill>
          <a:blip r:embed="rId4">
            <a:alphaModFix/>
          </a:blip>
          <a:stretch>
            <a:fillRect/>
          </a:stretch>
        </p:blipFill>
        <p:spPr>
          <a:xfrm>
            <a:off x="5334625" y="1458625"/>
            <a:ext cx="3809375" cy="222625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5" name="Shape 575"/>
        <p:cNvGrpSpPr/>
        <p:nvPr/>
      </p:nvGrpSpPr>
      <p:grpSpPr>
        <a:xfrm>
          <a:off x="0" y="0"/>
          <a:ext cx="0" cy="0"/>
          <a:chOff x="0" y="0"/>
          <a:chExt cx="0" cy="0"/>
        </a:xfrm>
      </p:grpSpPr>
      <p:sp>
        <p:nvSpPr>
          <p:cNvPr id="576" name="Google Shape;576;p93"/>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Bordas do sistema</a:t>
            </a:r>
            <a:endParaRPr sz="1100"/>
          </a:p>
        </p:txBody>
      </p:sp>
      <p:sp>
        <p:nvSpPr>
          <p:cNvPr id="577" name="Google Shape;577;p93"/>
          <p:cNvSpPr txBox="1"/>
          <p:nvPr/>
        </p:nvSpPr>
        <p:spPr>
          <a:xfrm>
            <a:off x="1376425" y="1064925"/>
            <a:ext cx="3958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As bordas do sistema representam o espaço englobando todos os casos de uso.</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Ele pode ser particionado em </a:t>
            </a:r>
            <a:r>
              <a:rPr b="1" lang="pt-BR" sz="1500">
                <a:latin typeface="Calibri"/>
                <a:ea typeface="Calibri"/>
                <a:cs typeface="Calibri"/>
                <a:sym typeface="Calibri"/>
              </a:rPr>
              <a:t>módulos</a:t>
            </a:r>
            <a:r>
              <a:rPr lang="pt-BR" sz="1500">
                <a:latin typeface="Calibri"/>
                <a:ea typeface="Calibri"/>
                <a:cs typeface="Calibri"/>
                <a:sym typeface="Calibri"/>
              </a:rPr>
              <a:t>: para os casos de uso de um RH, podemos ter vários módulos como Departamento pessoal, Folha de pagamento, Contabilidade, etc.</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Dependendo do tamanho das equipes e complexidade, podemos criar </a:t>
            </a:r>
            <a:r>
              <a:rPr b="1" lang="pt-BR" sz="1500">
                <a:latin typeface="Calibri"/>
                <a:ea typeface="Calibri"/>
                <a:cs typeface="Calibri"/>
                <a:sym typeface="Calibri"/>
              </a:rPr>
              <a:t>múltiplos diagramas de caso de uso</a:t>
            </a:r>
            <a:r>
              <a:rPr lang="pt-BR" sz="1500">
                <a:latin typeface="Calibri"/>
                <a:ea typeface="Calibri"/>
                <a:cs typeface="Calibri"/>
                <a:sym typeface="Calibri"/>
              </a:rPr>
              <a:t> ao invés de apenas um com vários módulos.</a:t>
            </a:r>
            <a:endParaRPr sz="1500">
              <a:latin typeface="Calibri"/>
              <a:ea typeface="Calibri"/>
              <a:cs typeface="Calibri"/>
              <a:sym typeface="Calibri"/>
            </a:endParaRPr>
          </a:p>
        </p:txBody>
      </p:sp>
      <p:pic>
        <p:nvPicPr>
          <p:cNvPr id="578" name="Google Shape;578;p93"/>
          <p:cNvPicPr preferRelativeResize="0"/>
          <p:nvPr/>
        </p:nvPicPr>
        <p:blipFill>
          <a:blip r:embed="rId4">
            <a:alphaModFix/>
          </a:blip>
          <a:stretch>
            <a:fillRect/>
          </a:stretch>
        </p:blipFill>
        <p:spPr>
          <a:xfrm>
            <a:off x="5334625" y="1458625"/>
            <a:ext cx="3809375" cy="22262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graphicFrame>
        <p:nvGraphicFramePr>
          <p:cNvPr id="167" name="Google Shape;167;p31"/>
          <p:cNvGraphicFramePr/>
          <p:nvPr/>
        </p:nvGraphicFramePr>
        <p:xfrm>
          <a:off x="328225" y="879463"/>
          <a:ext cx="3000000" cy="3000000"/>
        </p:xfrm>
        <a:graphic>
          <a:graphicData uri="http://schemas.openxmlformats.org/drawingml/2006/table">
            <a:tbl>
              <a:tblPr>
                <a:noFill/>
                <a:tableStyleId>{38203571-A817-4078-A63D-825039DC6041}</a:tableStyleId>
              </a:tblPr>
              <a:tblGrid>
                <a:gridCol w="1295300"/>
                <a:gridCol w="3645225"/>
                <a:gridCol w="3547000"/>
              </a:tblGrid>
              <a:tr h="355200">
                <a:tc>
                  <a:txBody>
                    <a:bodyPr/>
                    <a:lstStyle/>
                    <a:p>
                      <a:pPr indent="0" lvl="0" marL="0" rtl="0" algn="l">
                        <a:spcBef>
                          <a:spcPts val="0"/>
                        </a:spcBef>
                        <a:spcAft>
                          <a:spcPts val="0"/>
                        </a:spcAft>
                        <a:buNone/>
                      </a:pPr>
                      <a:r>
                        <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pt-BR" sz="1300">
                          <a:latin typeface="Calibri"/>
                          <a:ea typeface="Calibri"/>
                          <a:cs typeface="Calibri"/>
                          <a:sym typeface="Calibri"/>
                        </a:rPr>
                        <a:t>Programação</a:t>
                      </a:r>
                      <a:endParaRPr b="1"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pt-BR" sz="1300">
                          <a:latin typeface="Calibri"/>
                          <a:ea typeface="Calibri"/>
                          <a:cs typeface="Calibri"/>
                          <a:sym typeface="Calibri"/>
                        </a:rPr>
                        <a:t>Análise de Sistemas</a:t>
                      </a:r>
                      <a:endParaRPr b="1" sz="1300">
                        <a:latin typeface="Calibri"/>
                        <a:ea typeface="Calibri"/>
                        <a:cs typeface="Calibri"/>
                        <a:sym typeface="Calibri"/>
                      </a:endParaRPr>
                    </a:p>
                  </a:txBody>
                  <a:tcPr marT="91425" marB="91425" marR="91425" marL="91425"/>
                </a:tc>
              </a:tr>
              <a:tr h="629650">
                <a:tc>
                  <a:txBody>
                    <a:bodyPr/>
                    <a:lstStyle/>
                    <a:p>
                      <a:pPr indent="0" lvl="0" marL="0" rtl="0" algn="l">
                        <a:spcBef>
                          <a:spcPts val="0"/>
                        </a:spcBef>
                        <a:spcAft>
                          <a:spcPts val="0"/>
                        </a:spcAft>
                        <a:buNone/>
                      </a:pPr>
                      <a:r>
                        <a:rPr b="1" lang="pt-BR" sz="1300">
                          <a:latin typeface="Calibri"/>
                          <a:ea typeface="Calibri"/>
                          <a:cs typeface="Calibri"/>
                          <a:sym typeface="Calibri"/>
                        </a:rPr>
                        <a:t>Objetivo</a:t>
                      </a:r>
                      <a:endParaRPr b="1"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pt-BR" sz="1300">
                          <a:solidFill>
                            <a:schemeClr val="dk1"/>
                          </a:solidFill>
                          <a:latin typeface="Calibri"/>
                          <a:ea typeface="Calibri"/>
                          <a:cs typeface="Calibri"/>
                          <a:sym typeface="Calibri"/>
                        </a:rPr>
                        <a:t>criar código para implementar soluções</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pt-BR" sz="1300">
                          <a:solidFill>
                            <a:schemeClr val="dk1"/>
                          </a:solidFill>
                          <a:latin typeface="Calibri"/>
                          <a:ea typeface="Calibri"/>
                          <a:cs typeface="Calibri"/>
                          <a:sym typeface="Calibri"/>
                        </a:rPr>
                        <a:t>entender e modelar os processos de negócio de uma empresa, identificando problemas e propondo soluções</a:t>
                      </a:r>
                      <a:endParaRPr sz="1300">
                        <a:latin typeface="Calibri"/>
                        <a:ea typeface="Calibri"/>
                        <a:cs typeface="Calibri"/>
                        <a:sym typeface="Calibri"/>
                      </a:endParaRPr>
                    </a:p>
                  </a:txBody>
                  <a:tcPr marT="91425" marB="91425" marR="91425" marL="91425"/>
                </a:tc>
              </a:tr>
              <a:tr h="358700">
                <a:tc>
                  <a:txBody>
                    <a:bodyPr/>
                    <a:lstStyle/>
                    <a:p>
                      <a:pPr indent="0" lvl="0" marL="0" rtl="0" algn="l">
                        <a:spcBef>
                          <a:spcPts val="0"/>
                        </a:spcBef>
                        <a:spcAft>
                          <a:spcPts val="0"/>
                        </a:spcAft>
                        <a:buNone/>
                      </a:pPr>
                      <a:r>
                        <a:rPr b="1" lang="pt-BR" sz="1300">
                          <a:latin typeface="Calibri"/>
                          <a:ea typeface="Calibri"/>
                          <a:cs typeface="Calibri"/>
                          <a:sym typeface="Calibri"/>
                        </a:rPr>
                        <a:t>Foco</a:t>
                      </a:r>
                      <a:endParaRPr b="1"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BR" sz="1300">
                          <a:solidFill>
                            <a:schemeClr val="dk1"/>
                          </a:solidFill>
                          <a:latin typeface="Calibri"/>
                          <a:ea typeface="Calibri"/>
                          <a:cs typeface="Calibri"/>
                          <a:sym typeface="Calibri"/>
                        </a:rPr>
                        <a:t>escrever código que implemente essa lógica e esses modelos</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BR" sz="1300">
                          <a:solidFill>
                            <a:schemeClr val="dk1"/>
                          </a:solidFill>
                          <a:latin typeface="Calibri"/>
                          <a:ea typeface="Calibri"/>
                          <a:cs typeface="Calibri"/>
                          <a:sym typeface="Calibri"/>
                        </a:rPr>
                        <a:t>identificação de requisitos, na criação de modelos e na definição da lógica dos processos de negócio</a:t>
                      </a:r>
                      <a:endParaRPr sz="1300">
                        <a:latin typeface="Calibri"/>
                        <a:ea typeface="Calibri"/>
                        <a:cs typeface="Calibri"/>
                        <a:sym typeface="Calibri"/>
                      </a:endParaRPr>
                    </a:p>
                  </a:txBody>
                  <a:tcPr marT="91425" marB="91425" marR="91425" marL="91425"/>
                </a:tc>
              </a:tr>
              <a:tr h="256825">
                <a:tc>
                  <a:txBody>
                    <a:bodyPr/>
                    <a:lstStyle/>
                    <a:p>
                      <a:pPr indent="0" lvl="0" marL="0" rtl="0" algn="l">
                        <a:spcBef>
                          <a:spcPts val="0"/>
                        </a:spcBef>
                        <a:spcAft>
                          <a:spcPts val="0"/>
                        </a:spcAft>
                        <a:buNone/>
                      </a:pPr>
                      <a:r>
                        <a:rPr b="1" lang="pt-BR" sz="1300">
                          <a:latin typeface="Calibri"/>
                          <a:ea typeface="Calibri"/>
                          <a:cs typeface="Calibri"/>
                          <a:sym typeface="Calibri"/>
                        </a:rPr>
                        <a:t>Habilidades necessárias</a:t>
                      </a:r>
                      <a:endParaRPr b="1"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BR" sz="1300">
                          <a:solidFill>
                            <a:schemeClr val="dk1"/>
                          </a:solidFill>
                          <a:latin typeface="Calibri"/>
                          <a:ea typeface="Calibri"/>
                          <a:cs typeface="Calibri"/>
                          <a:sym typeface="Calibri"/>
                        </a:rPr>
                        <a:t>linguagens de programação, lógica de programação, estruturas de dados e algoritmos</a:t>
                      </a:r>
                      <a:endParaRPr sz="13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BR" sz="1300">
                          <a:solidFill>
                            <a:schemeClr val="dk1"/>
                          </a:solidFill>
                          <a:latin typeface="Calibri"/>
                          <a:ea typeface="Calibri"/>
                          <a:cs typeface="Calibri"/>
                          <a:sym typeface="Calibri"/>
                        </a:rPr>
                        <a:t>comunicação, análise crítica, modelagem de processos e compreensão dos requisitos de negócio</a:t>
                      </a:r>
                      <a:endParaRPr sz="1300">
                        <a:solidFill>
                          <a:schemeClr val="dk1"/>
                        </a:solidFill>
                        <a:latin typeface="Calibri"/>
                        <a:ea typeface="Calibri"/>
                        <a:cs typeface="Calibri"/>
                        <a:sym typeface="Calibri"/>
                      </a:endParaRPr>
                    </a:p>
                  </a:txBody>
                  <a:tcPr marT="91425" marB="91425" marR="91425" marL="91425"/>
                </a:tc>
              </a:tr>
              <a:tr h="100000">
                <a:tc>
                  <a:txBody>
                    <a:bodyPr/>
                    <a:lstStyle/>
                    <a:p>
                      <a:pPr indent="0" lvl="0" marL="0" rtl="0" algn="l">
                        <a:spcBef>
                          <a:spcPts val="0"/>
                        </a:spcBef>
                        <a:spcAft>
                          <a:spcPts val="0"/>
                        </a:spcAft>
                        <a:buNone/>
                      </a:pPr>
                      <a:r>
                        <a:rPr b="1" lang="pt-BR" sz="1300">
                          <a:latin typeface="Calibri"/>
                          <a:ea typeface="Calibri"/>
                          <a:cs typeface="Calibri"/>
                          <a:sym typeface="Calibri"/>
                        </a:rPr>
                        <a:t>Ferramentas utilizadas</a:t>
                      </a:r>
                      <a:endParaRPr b="1"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BR" sz="1300">
                          <a:solidFill>
                            <a:schemeClr val="dk1"/>
                          </a:solidFill>
                          <a:latin typeface="Calibri"/>
                          <a:ea typeface="Calibri"/>
                          <a:cs typeface="Calibri"/>
                          <a:sym typeface="Calibri"/>
                        </a:rPr>
                        <a:t>editores de código, depuradores e compiladores</a:t>
                      </a:r>
                      <a:endParaRPr sz="13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BR" sz="1300">
                          <a:solidFill>
                            <a:schemeClr val="dk1"/>
                          </a:solidFill>
                          <a:latin typeface="Calibri"/>
                          <a:ea typeface="Calibri"/>
                          <a:cs typeface="Calibri"/>
                          <a:sym typeface="Calibri"/>
                        </a:rPr>
                        <a:t>diagramas de fluxo de processos, modelos de dados e casos de uso</a:t>
                      </a:r>
                      <a:endParaRPr sz="1300">
                        <a:solidFill>
                          <a:schemeClr val="dk1"/>
                        </a:solidFill>
                        <a:latin typeface="Calibri"/>
                        <a:ea typeface="Calibri"/>
                        <a:cs typeface="Calibri"/>
                        <a:sym typeface="Calibri"/>
                      </a:endParaRPr>
                    </a:p>
                  </a:txBody>
                  <a:tcPr marT="91425" marB="91425" marR="91425" marL="91425"/>
                </a:tc>
              </a:tr>
              <a:tr h="578250">
                <a:tc>
                  <a:txBody>
                    <a:bodyPr/>
                    <a:lstStyle/>
                    <a:p>
                      <a:pPr indent="0" lvl="0" marL="0" rtl="0" algn="l">
                        <a:spcBef>
                          <a:spcPts val="0"/>
                        </a:spcBef>
                        <a:spcAft>
                          <a:spcPts val="0"/>
                        </a:spcAft>
                        <a:buNone/>
                      </a:pPr>
                      <a:r>
                        <a:rPr b="1" lang="pt-BR" sz="1300">
                          <a:latin typeface="Calibri"/>
                          <a:ea typeface="Calibri"/>
                          <a:cs typeface="Calibri"/>
                          <a:sym typeface="Calibri"/>
                        </a:rPr>
                        <a:t>Nível de abstração</a:t>
                      </a:r>
                      <a:endParaRPr b="1"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pt-BR" sz="1300">
                          <a:solidFill>
                            <a:schemeClr val="dk1"/>
                          </a:solidFill>
                          <a:latin typeface="Calibri"/>
                          <a:ea typeface="Calibri"/>
                          <a:cs typeface="Calibri"/>
                          <a:sym typeface="Calibri"/>
                        </a:rPr>
                        <a:t>nível mais baixo de abstração, focado na implementação detalhada de algoritmos e estruturas de dados</a:t>
                      </a:r>
                      <a:endParaRPr sz="13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pt-BR" sz="1300">
                          <a:solidFill>
                            <a:schemeClr val="dk1"/>
                          </a:solidFill>
                          <a:latin typeface="Calibri"/>
                          <a:ea typeface="Calibri"/>
                          <a:cs typeface="Calibri"/>
                          <a:sym typeface="Calibri"/>
                        </a:rPr>
                        <a:t>nível mais alto de abstração, focado na compreensão dos processos de negócio e dos requisitos do usuário</a:t>
                      </a:r>
                      <a:endParaRPr sz="1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txBody>
                  <a:tcPr marT="91425" marB="91425" marR="91425" marL="91425"/>
                </a:tc>
              </a:tr>
            </a:tbl>
          </a:graphicData>
        </a:graphic>
      </p:graphicFrame>
      <p:sp>
        <p:nvSpPr>
          <p:cNvPr id="168" name="Google Shape;168;p31"/>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Programação VS Análise de Sistemas</a:t>
            </a:r>
            <a:endParaRPr sz="11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2" name="Shape 582"/>
        <p:cNvGrpSpPr/>
        <p:nvPr/>
      </p:nvGrpSpPr>
      <p:grpSpPr>
        <a:xfrm>
          <a:off x="0" y="0"/>
          <a:ext cx="0" cy="0"/>
          <a:chOff x="0" y="0"/>
          <a:chExt cx="0" cy="0"/>
        </a:xfrm>
      </p:grpSpPr>
      <p:sp>
        <p:nvSpPr>
          <p:cNvPr id="583" name="Google Shape;583;p94"/>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Relação entre casos de uso: inclusão</a:t>
            </a:r>
            <a:endParaRPr b="1" sz="2400">
              <a:solidFill>
                <a:srgbClr val="595959"/>
              </a:solidFill>
              <a:latin typeface="Calibri"/>
              <a:ea typeface="Calibri"/>
              <a:cs typeface="Calibri"/>
              <a:sym typeface="Calibri"/>
            </a:endParaRPr>
          </a:p>
        </p:txBody>
      </p:sp>
      <p:sp>
        <p:nvSpPr>
          <p:cNvPr id="584" name="Google Shape;584;p94"/>
          <p:cNvSpPr txBox="1"/>
          <p:nvPr/>
        </p:nvSpPr>
        <p:spPr>
          <a:xfrm>
            <a:off x="1376425" y="1064925"/>
            <a:ext cx="6382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A relação entre casos de uso do tipo </a:t>
            </a:r>
            <a:r>
              <a:rPr b="1" lang="pt-BR">
                <a:latin typeface="Calibri"/>
                <a:ea typeface="Calibri"/>
                <a:cs typeface="Calibri"/>
                <a:sym typeface="Calibri"/>
              </a:rPr>
              <a:t>inclusão </a:t>
            </a:r>
            <a:r>
              <a:rPr lang="pt-BR">
                <a:latin typeface="Calibri"/>
                <a:ea typeface="Calibri"/>
                <a:cs typeface="Calibri"/>
                <a:sym typeface="Calibri"/>
              </a:rPr>
              <a:t>adiciona funcionalidades extras</a:t>
            </a:r>
            <a:r>
              <a:rPr lang="pt-BR">
                <a:latin typeface="Calibri"/>
                <a:ea typeface="Calibri"/>
                <a:cs typeface="Calibri"/>
                <a:sym typeface="Calibri"/>
              </a:rPr>
              <a:t> ao caso base.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Isso significa que o caso de inclusão </a:t>
            </a:r>
            <a:r>
              <a:rPr lang="pt-BR">
                <a:latin typeface="Calibri"/>
                <a:ea typeface="Calibri"/>
                <a:cs typeface="Calibri"/>
                <a:sym typeface="Calibri"/>
              </a:rPr>
              <a:t>não pode ser executado livremente</a:t>
            </a:r>
            <a:r>
              <a:rPr lang="pt-BR">
                <a:latin typeface="Calibri"/>
                <a:ea typeface="Calibri"/>
                <a:cs typeface="Calibri"/>
                <a:sym typeface="Calibri"/>
              </a:rPr>
              <a:t>, ele é </a:t>
            </a:r>
            <a:r>
              <a:rPr b="1" lang="pt-BR">
                <a:latin typeface="Calibri"/>
                <a:ea typeface="Calibri"/>
                <a:cs typeface="Calibri"/>
                <a:sym typeface="Calibri"/>
              </a:rPr>
              <a:t>dependente </a:t>
            </a:r>
            <a:r>
              <a:rPr lang="pt-BR">
                <a:latin typeface="Calibri"/>
                <a:ea typeface="Calibri"/>
                <a:cs typeface="Calibri"/>
                <a:sym typeface="Calibri"/>
              </a:rPr>
              <a:t>do caso base.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pt-BR">
                <a:latin typeface="Calibri"/>
                <a:ea typeface="Calibri"/>
                <a:cs typeface="Calibri"/>
                <a:sym typeface="Calibri"/>
              </a:rPr>
              <a:t>Essa relação é denotada por uma flecha pontilhada iniciando no caso base e terminando no caso de inclusão. Opcionalmente podemos denotar os casos de inclusão na descrição do próprio caso base.</a:t>
            </a:r>
            <a:endParaRPr>
              <a:latin typeface="Calibri"/>
              <a:ea typeface="Calibri"/>
              <a:cs typeface="Calibri"/>
              <a:sym typeface="Calibri"/>
            </a:endParaRPr>
          </a:p>
        </p:txBody>
      </p:sp>
      <p:pic>
        <p:nvPicPr>
          <p:cNvPr id="585" name="Google Shape;585;p94"/>
          <p:cNvPicPr preferRelativeResize="0"/>
          <p:nvPr/>
        </p:nvPicPr>
        <p:blipFill>
          <a:blip r:embed="rId4">
            <a:alphaModFix/>
          </a:blip>
          <a:stretch>
            <a:fillRect/>
          </a:stretch>
        </p:blipFill>
        <p:spPr>
          <a:xfrm>
            <a:off x="1894488" y="3188925"/>
            <a:ext cx="4603682" cy="19545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9" name="Shape 589"/>
        <p:cNvGrpSpPr/>
        <p:nvPr/>
      </p:nvGrpSpPr>
      <p:grpSpPr>
        <a:xfrm>
          <a:off x="0" y="0"/>
          <a:ext cx="0" cy="0"/>
          <a:chOff x="0" y="0"/>
          <a:chExt cx="0" cy="0"/>
        </a:xfrm>
      </p:grpSpPr>
      <p:sp>
        <p:nvSpPr>
          <p:cNvPr id="590" name="Google Shape;590;p95"/>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Relação entre casos de uso: extensão</a:t>
            </a:r>
            <a:endParaRPr b="1" sz="2400">
              <a:solidFill>
                <a:srgbClr val="595959"/>
              </a:solidFill>
              <a:latin typeface="Calibri"/>
              <a:ea typeface="Calibri"/>
              <a:cs typeface="Calibri"/>
              <a:sym typeface="Calibri"/>
            </a:endParaRPr>
          </a:p>
        </p:txBody>
      </p:sp>
      <p:sp>
        <p:nvSpPr>
          <p:cNvPr id="591" name="Google Shape;591;p95"/>
          <p:cNvSpPr txBox="1"/>
          <p:nvPr/>
        </p:nvSpPr>
        <p:spPr>
          <a:xfrm>
            <a:off x="1376425" y="1064925"/>
            <a:ext cx="63825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A relação entre casos de uso do tipo </a:t>
            </a:r>
            <a:r>
              <a:rPr b="1" lang="pt-BR" sz="1500">
                <a:latin typeface="Calibri"/>
                <a:ea typeface="Calibri"/>
                <a:cs typeface="Calibri"/>
                <a:sym typeface="Calibri"/>
              </a:rPr>
              <a:t>extensão </a:t>
            </a:r>
            <a:r>
              <a:rPr lang="pt-BR" sz="1500">
                <a:latin typeface="Calibri"/>
                <a:ea typeface="Calibri"/>
                <a:cs typeface="Calibri"/>
                <a:sym typeface="Calibri"/>
              </a:rPr>
              <a:t>adiciona comportamentos extras, opcionais, alternativos ao caso base. </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Isso significa que o caso de extensão pode ou não ser executado, ele é </a:t>
            </a:r>
            <a:r>
              <a:rPr b="1" lang="pt-BR" sz="1500">
                <a:latin typeface="Calibri"/>
                <a:ea typeface="Calibri"/>
                <a:cs typeface="Calibri"/>
                <a:sym typeface="Calibri"/>
              </a:rPr>
              <a:t>independente </a:t>
            </a:r>
            <a:r>
              <a:rPr lang="pt-BR" sz="1500">
                <a:latin typeface="Calibri"/>
                <a:ea typeface="Calibri"/>
                <a:cs typeface="Calibri"/>
                <a:sym typeface="Calibri"/>
              </a:rPr>
              <a:t>do caso base.</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Essa relação é denotada por uma flecha pontilhada iniciando no caso de extensão e terminando no caso base. Opcionalmente podemos denotar os casos de extensão na descrição do próprio caso base.</a:t>
            </a:r>
            <a:endParaRPr sz="1500">
              <a:latin typeface="Calibri"/>
              <a:ea typeface="Calibri"/>
              <a:cs typeface="Calibri"/>
              <a:sym typeface="Calibri"/>
            </a:endParaRPr>
          </a:p>
        </p:txBody>
      </p:sp>
      <p:pic>
        <p:nvPicPr>
          <p:cNvPr id="592" name="Google Shape;592;p95"/>
          <p:cNvPicPr preferRelativeResize="0"/>
          <p:nvPr/>
        </p:nvPicPr>
        <p:blipFill>
          <a:blip r:embed="rId4">
            <a:alphaModFix/>
          </a:blip>
          <a:stretch>
            <a:fillRect/>
          </a:stretch>
        </p:blipFill>
        <p:spPr>
          <a:xfrm>
            <a:off x="1336575" y="3327525"/>
            <a:ext cx="6422350" cy="90858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6" name="Shape 596"/>
        <p:cNvGrpSpPr/>
        <p:nvPr/>
      </p:nvGrpSpPr>
      <p:grpSpPr>
        <a:xfrm>
          <a:off x="0" y="0"/>
          <a:ext cx="0" cy="0"/>
          <a:chOff x="0" y="0"/>
          <a:chExt cx="0" cy="0"/>
        </a:xfrm>
      </p:grpSpPr>
      <p:sp>
        <p:nvSpPr>
          <p:cNvPr id="597" name="Google Shape;597;p96"/>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Relação entre casos de uso: generalização</a:t>
            </a:r>
            <a:endParaRPr b="1" sz="2400">
              <a:solidFill>
                <a:srgbClr val="595959"/>
              </a:solidFill>
              <a:latin typeface="Calibri"/>
              <a:ea typeface="Calibri"/>
              <a:cs typeface="Calibri"/>
              <a:sym typeface="Calibri"/>
            </a:endParaRPr>
          </a:p>
        </p:txBody>
      </p:sp>
      <p:sp>
        <p:nvSpPr>
          <p:cNvPr id="598" name="Google Shape;598;p96"/>
          <p:cNvSpPr txBox="1"/>
          <p:nvPr/>
        </p:nvSpPr>
        <p:spPr>
          <a:xfrm>
            <a:off x="1376425" y="1064925"/>
            <a:ext cx="63825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A relação entre casos de uso do tipo generalização indica uma especialização do caso de uso base. </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Isso significa que o caso generalizado </a:t>
            </a:r>
            <a:r>
              <a:rPr b="1" lang="pt-BR" sz="1500">
                <a:latin typeface="Calibri"/>
                <a:ea typeface="Calibri"/>
                <a:cs typeface="Calibri"/>
                <a:sym typeface="Calibri"/>
              </a:rPr>
              <a:t>herda </a:t>
            </a:r>
            <a:r>
              <a:rPr lang="pt-BR" sz="1500">
                <a:latin typeface="Calibri"/>
                <a:ea typeface="Calibri"/>
                <a:cs typeface="Calibri"/>
                <a:sym typeface="Calibri"/>
              </a:rPr>
              <a:t>os comportamentos e atributos do caso base, mas adiciona atributos e comportamentos únicos.</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Essa relação é denotada por uma flecha </a:t>
            </a:r>
            <a:r>
              <a:rPr lang="pt-BR" sz="1500">
                <a:latin typeface="Calibri"/>
                <a:ea typeface="Calibri"/>
                <a:cs typeface="Calibri"/>
                <a:sym typeface="Calibri"/>
              </a:rPr>
              <a:t>contínua</a:t>
            </a:r>
            <a:r>
              <a:rPr lang="pt-BR" sz="1500">
                <a:latin typeface="Calibri"/>
                <a:ea typeface="Calibri"/>
                <a:cs typeface="Calibri"/>
                <a:sym typeface="Calibri"/>
              </a:rPr>
              <a:t> iniciando no caso de generalizado e terminando no caso base. Opcionalmente podemos denotar os casos generalizados na descrição do próprio caso base.</a:t>
            </a:r>
            <a:endParaRPr sz="1500">
              <a:latin typeface="Calibri"/>
              <a:ea typeface="Calibri"/>
              <a:cs typeface="Calibri"/>
              <a:sym typeface="Calibri"/>
            </a:endParaRPr>
          </a:p>
        </p:txBody>
      </p:sp>
      <p:pic>
        <p:nvPicPr>
          <p:cNvPr id="599" name="Google Shape;599;p96"/>
          <p:cNvPicPr preferRelativeResize="0"/>
          <p:nvPr/>
        </p:nvPicPr>
        <p:blipFill>
          <a:blip r:embed="rId4">
            <a:alphaModFix/>
          </a:blip>
          <a:stretch>
            <a:fillRect/>
          </a:stretch>
        </p:blipFill>
        <p:spPr>
          <a:xfrm>
            <a:off x="2690740" y="3327525"/>
            <a:ext cx="3762510" cy="18159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3" name="Shape 603"/>
        <p:cNvGrpSpPr/>
        <p:nvPr/>
      </p:nvGrpSpPr>
      <p:grpSpPr>
        <a:xfrm>
          <a:off x="0" y="0"/>
          <a:ext cx="0" cy="0"/>
          <a:chOff x="0" y="0"/>
          <a:chExt cx="0" cy="0"/>
        </a:xfrm>
      </p:grpSpPr>
      <p:sp>
        <p:nvSpPr>
          <p:cNvPr id="604" name="Google Shape;604;p97"/>
          <p:cNvSpPr txBox="1"/>
          <p:nvPr/>
        </p:nvSpPr>
        <p:spPr>
          <a:xfrm>
            <a:off x="1336585" y="440873"/>
            <a:ext cx="5719500" cy="808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Exemplos de diagramas de caso de uso</a:t>
            </a:r>
            <a:endParaRPr b="1" sz="2400">
              <a:solidFill>
                <a:srgbClr val="595959"/>
              </a:solidFill>
              <a:latin typeface="Calibri"/>
              <a:ea typeface="Calibri"/>
              <a:cs typeface="Calibri"/>
              <a:sym typeface="Calibri"/>
            </a:endParaRPr>
          </a:p>
          <a:p>
            <a:pPr indent="0" lvl="0" marL="0" rtl="0" algn="l">
              <a:spcBef>
                <a:spcPts val="0"/>
              </a:spcBef>
              <a:spcAft>
                <a:spcPts val="0"/>
              </a:spcAft>
              <a:buNone/>
            </a:pPr>
            <a:r>
              <a:rPr b="1" lang="pt-BR" sz="2400">
                <a:solidFill>
                  <a:srgbClr val="595959"/>
                </a:solidFill>
                <a:latin typeface="Calibri"/>
                <a:ea typeface="Calibri"/>
                <a:cs typeface="Calibri"/>
                <a:sym typeface="Calibri"/>
              </a:rPr>
              <a:t>Sistema de vendas de veículos</a:t>
            </a:r>
            <a:endParaRPr b="1" sz="2400">
              <a:solidFill>
                <a:srgbClr val="595959"/>
              </a:solidFill>
              <a:latin typeface="Calibri"/>
              <a:ea typeface="Calibri"/>
              <a:cs typeface="Calibri"/>
              <a:sym typeface="Calibri"/>
            </a:endParaRPr>
          </a:p>
        </p:txBody>
      </p:sp>
      <p:pic>
        <p:nvPicPr>
          <p:cNvPr id="605" name="Google Shape;605;p97"/>
          <p:cNvPicPr preferRelativeResize="0"/>
          <p:nvPr/>
        </p:nvPicPr>
        <p:blipFill>
          <a:blip r:embed="rId4">
            <a:alphaModFix/>
          </a:blip>
          <a:stretch>
            <a:fillRect/>
          </a:stretch>
        </p:blipFill>
        <p:spPr>
          <a:xfrm>
            <a:off x="895613" y="1249075"/>
            <a:ext cx="7352770" cy="33582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9" name="Shape 609"/>
        <p:cNvGrpSpPr/>
        <p:nvPr/>
      </p:nvGrpSpPr>
      <p:grpSpPr>
        <a:xfrm>
          <a:off x="0" y="0"/>
          <a:ext cx="0" cy="0"/>
          <a:chOff x="0" y="0"/>
          <a:chExt cx="0" cy="0"/>
        </a:xfrm>
      </p:grpSpPr>
      <p:sp>
        <p:nvSpPr>
          <p:cNvPr id="610" name="Google Shape;610;p98"/>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u="sng">
                <a:solidFill>
                  <a:srgbClr val="595959"/>
                </a:solidFill>
                <a:latin typeface="Calibri"/>
                <a:ea typeface="Calibri"/>
                <a:cs typeface="Calibri"/>
                <a:sym typeface="Calibri"/>
              </a:rPr>
              <a:t>Principais Diagramas: classes</a:t>
            </a:r>
            <a:endParaRPr sz="1100" u="sng"/>
          </a:p>
        </p:txBody>
      </p:sp>
      <p:sp>
        <p:nvSpPr>
          <p:cNvPr id="611" name="Google Shape;611;p98"/>
          <p:cNvSpPr txBox="1"/>
          <p:nvPr/>
        </p:nvSpPr>
        <p:spPr>
          <a:xfrm>
            <a:off x="1376425" y="1064925"/>
            <a:ext cx="68895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Os </a:t>
            </a:r>
            <a:r>
              <a:rPr b="1" lang="pt-BR" sz="1500">
                <a:latin typeface="Calibri"/>
                <a:ea typeface="Calibri"/>
                <a:cs typeface="Calibri"/>
                <a:sym typeface="Calibri"/>
              </a:rPr>
              <a:t>diagramas de classes</a:t>
            </a:r>
            <a:r>
              <a:rPr lang="pt-BR" sz="1500">
                <a:latin typeface="Calibri"/>
                <a:ea typeface="Calibri"/>
                <a:cs typeface="Calibri"/>
                <a:sym typeface="Calibri"/>
              </a:rPr>
              <a:t> são uma ferramenta de modelagem usada na análise orientada a objetos para representar a estrutura de classes e seus relacionamentos em um sistema. Eles ajudam a visualizar a arquitetura e a lógica do sistema de um ponto de vista </a:t>
            </a:r>
            <a:r>
              <a:rPr b="1" lang="pt-BR" sz="1500">
                <a:latin typeface="Calibri"/>
                <a:ea typeface="Calibri"/>
                <a:cs typeface="Calibri"/>
                <a:sym typeface="Calibri"/>
              </a:rPr>
              <a:t>mais próximo do programador</a:t>
            </a:r>
            <a:r>
              <a:rPr lang="pt-BR" sz="1500">
                <a:latin typeface="Calibri"/>
                <a:ea typeface="Calibri"/>
                <a:cs typeface="Calibri"/>
                <a:sym typeface="Calibri"/>
              </a:rPr>
              <a:t>.</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Os principais elementos de um diagrama de classes são: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pt-BR" sz="1500">
                <a:latin typeface="Calibri"/>
                <a:ea typeface="Calibri"/>
                <a:cs typeface="Calibri"/>
                <a:sym typeface="Calibri"/>
              </a:rPr>
              <a:t>classes:</a:t>
            </a:r>
            <a:r>
              <a:rPr lang="pt-BR" sz="1500">
                <a:latin typeface="Calibri"/>
                <a:ea typeface="Calibri"/>
                <a:cs typeface="Calibri"/>
                <a:sym typeface="Calibri"/>
              </a:rPr>
              <a:t> </a:t>
            </a:r>
            <a:r>
              <a:rPr lang="pt-BR" sz="1500">
                <a:solidFill>
                  <a:schemeClr val="dk1"/>
                </a:solidFill>
                <a:latin typeface="Calibri"/>
                <a:ea typeface="Calibri"/>
                <a:cs typeface="Calibri"/>
                <a:sym typeface="Calibri"/>
              </a:rPr>
              <a:t>representam objetos do mundo real ou conceitos abstratos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pt-BR" sz="1500">
                <a:latin typeface="Calibri"/>
                <a:ea typeface="Calibri"/>
                <a:cs typeface="Calibri"/>
                <a:sym typeface="Calibri"/>
              </a:rPr>
              <a:t>atributos:</a:t>
            </a:r>
            <a:r>
              <a:rPr lang="pt-BR" sz="1500">
                <a:latin typeface="Calibri"/>
                <a:ea typeface="Calibri"/>
                <a:cs typeface="Calibri"/>
                <a:sym typeface="Calibri"/>
              </a:rPr>
              <a:t> </a:t>
            </a:r>
            <a:r>
              <a:rPr lang="pt-BR" sz="1500">
                <a:solidFill>
                  <a:schemeClr val="dk1"/>
                </a:solidFill>
                <a:latin typeface="Calibri"/>
                <a:ea typeface="Calibri"/>
                <a:cs typeface="Calibri"/>
                <a:sym typeface="Calibri"/>
              </a:rPr>
              <a:t>são as características ou propriedades das classes, como preço, nome, idade, altura, email, CPF, etc.</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pt-BR" sz="1500">
                <a:latin typeface="Calibri"/>
                <a:ea typeface="Calibri"/>
                <a:cs typeface="Calibri"/>
                <a:sym typeface="Calibri"/>
              </a:rPr>
              <a:t>métodos:</a:t>
            </a:r>
            <a:r>
              <a:rPr lang="pt-BR" sz="1500">
                <a:latin typeface="Calibri"/>
                <a:ea typeface="Calibri"/>
                <a:cs typeface="Calibri"/>
                <a:sym typeface="Calibri"/>
              </a:rPr>
              <a:t> </a:t>
            </a:r>
            <a:r>
              <a:rPr lang="pt-BR" sz="1500">
                <a:solidFill>
                  <a:schemeClr val="dk1"/>
                </a:solidFill>
                <a:latin typeface="Calibri"/>
                <a:ea typeface="Calibri"/>
                <a:cs typeface="Calibri"/>
                <a:sym typeface="Calibri"/>
              </a:rPr>
              <a:t>são as ações que uma classe pode executar, como calcular uma média, salvar dados em um banco de dados, etc.</a:t>
            </a:r>
            <a:endParaRPr sz="1500">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5" name="Shape 615"/>
        <p:cNvGrpSpPr/>
        <p:nvPr/>
      </p:nvGrpSpPr>
      <p:grpSpPr>
        <a:xfrm>
          <a:off x="0" y="0"/>
          <a:ext cx="0" cy="0"/>
          <a:chOff x="0" y="0"/>
          <a:chExt cx="0" cy="0"/>
        </a:xfrm>
      </p:grpSpPr>
      <p:sp>
        <p:nvSpPr>
          <p:cNvPr id="616" name="Google Shape;616;p99"/>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Determinação dos elementos</a:t>
            </a:r>
            <a:endParaRPr sz="1100"/>
          </a:p>
        </p:txBody>
      </p:sp>
      <p:sp>
        <p:nvSpPr>
          <p:cNvPr id="617" name="Google Shape;617;p99"/>
          <p:cNvSpPr txBox="1"/>
          <p:nvPr/>
        </p:nvSpPr>
        <p:spPr>
          <a:xfrm>
            <a:off x="1376425" y="1064925"/>
            <a:ext cx="6889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Existe um </a:t>
            </a:r>
            <a:r>
              <a:rPr b="1" lang="pt-BR" sz="1500">
                <a:latin typeface="Calibri"/>
                <a:ea typeface="Calibri"/>
                <a:cs typeface="Calibri"/>
                <a:sym typeface="Calibri"/>
              </a:rPr>
              <a:t>processo padrão de identificação</a:t>
            </a:r>
            <a:r>
              <a:rPr lang="pt-BR" sz="1500">
                <a:latin typeface="Calibri"/>
                <a:ea typeface="Calibri"/>
                <a:cs typeface="Calibri"/>
                <a:sym typeface="Calibri"/>
              </a:rPr>
              <a:t> das classes na análise orientada a objetos, que geralmente envolve as seguintes etapas:</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Identificar </a:t>
            </a:r>
            <a:r>
              <a:rPr lang="pt-BR" sz="1500">
                <a:latin typeface="Calibri"/>
                <a:ea typeface="Calibri"/>
                <a:cs typeface="Calibri"/>
                <a:sym typeface="Calibri"/>
              </a:rPr>
              <a:t>os objetos do mundo real ou conceitos abstratos relevantes para o sistema a ser desenvolvido.</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Agrupar </a:t>
            </a:r>
            <a:r>
              <a:rPr lang="pt-BR" sz="1500">
                <a:latin typeface="Calibri"/>
                <a:ea typeface="Calibri"/>
                <a:cs typeface="Calibri"/>
                <a:sym typeface="Calibri"/>
              </a:rPr>
              <a:t>esses objetos ou conceitos em categorias lógicas, ou seja, em classes.</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Identificar </a:t>
            </a:r>
            <a:r>
              <a:rPr lang="pt-BR" sz="1500">
                <a:latin typeface="Calibri"/>
                <a:ea typeface="Calibri"/>
                <a:cs typeface="Calibri"/>
                <a:sym typeface="Calibri"/>
              </a:rPr>
              <a:t>os atributos (características ou propriedades) que cada classe deve possuir. Caso haja muitas interseções talvez seja necessário </a:t>
            </a:r>
            <a:r>
              <a:rPr b="1" lang="pt-BR" sz="1500">
                <a:latin typeface="Calibri"/>
                <a:ea typeface="Calibri"/>
                <a:cs typeface="Calibri"/>
                <a:sym typeface="Calibri"/>
              </a:rPr>
              <a:t>voltar ao item 1</a:t>
            </a:r>
            <a:r>
              <a:rPr lang="pt-BR" sz="1500">
                <a:latin typeface="Calibri"/>
                <a:ea typeface="Calibri"/>
                <a:cs typeface="Calibri"/>
                <a:sym typeface="Calibri"/>
              </a:rPr>
              <a:t>.</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Identificar </a:t>
            </a:r>
            <a:r>
              <a:rPr lang="pt-BR" sz="1500">
                <a:latin typeface="Calibri"/>
                <a:ea typeface="Calibri"/>
                <a:cs typeface="Calibri"/>
                <a:sym typeface="Calibri"/>
              </a:rPr>
              <a:t>os métodos (ações) que cada classe deve ser capaz de executar. </a:t>
            </a:r>
            <a:r>
              <a:rPr lang="pt-BR" sz="1500">
                <a:solidFill>
                  <a:schemeClr val="dk1"/>
                </a:solidFill>
                <a:latin typeface="Calibri"/>
                <a:ea typeface="Calibri"/>
                <a:cs typeface="Calibri"/>
                <a:sym typeface="Calibri"/>
              </a:rPr>
              <a:t>Caso haja muitas interseções talvez seja necessário </a:t>
            </a:r>
            <a:r>
              <a:rPr b="1" lang="pt-BR" sz="1500">
                <a:solidFill>
                  <a:schemeClr val="dk1"/>
                </a:solidFill>
                <a:latin typeface="Calibri"/>
                <a:ea typeface="Calibri"/>
                <a:cs typeface="Calibri"/>
                <a:sym typeface="Calibri"/>
              </a:rPr>
              <a:t>voltar ao item 1</a:t>
            </a:r>
            <a:r>
              <a:rPr lang="pt-BR" sz="1500">
                <a:solidFill>
                  <a:schemeClr val="dk1"/>
                </a:solidFill>
                <a:latin typeface="Calibri"/>
                <a:ea typeface="Calibri"/>
                <a:cs typeface="Calibri"/>
                <a:sym typeface="Calibri"/>
              </a:rPr>
              <a:t>.</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Refinar </a:t>
            </a:r>
            <a:r>
              <a:rPr lang="pt-BR" sz="1500">
                <a:latin typeface="Calibri"/>
                <a:ea typeface="Calibri"/>
                <a:cs typeface="Calibri"/>
                <a:sym typeface="Calibri"/>
              </a:rPr>
              <a:t>as classes e seus atributos e métodos, se necessário, com base na </a:t>
            </a:r>
            <a:r>
              <a:rPr b="1" lang="pt-BR" sz="1500">
                <a:latin typeface="Calibri"/>
                <a:ea typeface="Calibri"/>
                <a:cs typeface="Calibri"/>
                <a:sym typeface="Calibri"/>
              </a:rPr>
              <a:t>lógica de negócios</a:t>
            </a:r>
            <a:r>
              <a:rPr lang="pt-BR" sz="1500">
                <a:latin typeface="Calibri"/>
                <a:ea typeface="Calibri"/>
                <a:cs typeface="Calibri"/>
                <a:sym typeface="Calibri"/>
              </a:rPr>
              <a:t> do sistema e nos requisitos do usuário.</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pt-BR" sz="1500">
                <a:latin typeface="Calibri"/>
                <a:ea typeface="Calibri"/>
                <a:cs typeface="Calibri"/>
                <a:sym typeface="Calibri"/>
              </a:rPr>
              <a:t>Este processo é geralmente realizado em conjunto com os usuários e stakeholders do sistema, a fim de garantir que as classes identificadas sejam relevantes e úteis para o sistema em questão. Além disso, é comum usar </a:t>
            </a:r>
            <a:r>
              <a:rPr b="1" lang="pt-BR" sz="1500">
                <a:latin typeface="Calibri"/>
                <a:ea typeface="Calibri"/>
                <a:cs typeface="Calibri"/>
                <a:sym typeface="Calibri"/>
              </a:rPr>
              <a:t>diagramas de casos de uso</a:t>
            </a:r>
            <a:r>
              <a:rPr lang="pt-BR" sz="1500">
                <a:latin typeface="Calibri"/>
                <a:ea typeface="Calibri"/>
                <a:cs typeface="Calibri"/>
                <a:sym typeface="Calibri"/>
              </a:rPr>
              <a:t> para ajudar a identificar as classes e seus relacionamentos.</a:t>
            </a:r>
            <a:endParaRPr sz="1500">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1" name="Shape 621"/>
        <p:cNvGrpSpPr/>
        <p:nvPr/>
      </p:nvGrpSpPr>
      <p:grpSpPr>
        <a:xfrm>
          <a:off x="0" y="0"/>
          <a:ext cx="0" cy="0"/>
          <a:chOff x="0" y="0"/>
          <a:chExt cx="0" cy="0"/>
        </a:xfrm>
      </p:grpSpPr>
      <p:sp>
        <p:nvSpPr>
          <p:cNvPr id="622" name="Google Shape;622;p100"/>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A ideia geral de classes</a:t>
            </a:r>
            <a:endParaRPr sz="1100"/>
          </a:p>
        </p:txBody>
      </p:sp>
      <p:pic>
        <p:nvPicPr>
          <p:cNvPr id="623" name="Google Shape;623;p100"/>
          <p:cNvPicPr preferRelativeResize="0"/>
          <p:nvPr/>
        </p:nvPicPr>
        <p:blipFill>
          <a:blip r:embed="rId4">
            <a:alphaModFix/>
          </a:blip>
          <a:stretch>
            <a:fillRect/>
          </a:stretch>
        </p:blipFill>
        <p:spPr>
          <a:xfrm>
            <a:off x="1763088" y="879473"/>
            <a:ext cx="5617822" cy="395922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7" name="Shape 627"/>
        <p:cNvGrpSpPr/>
        <p:nvPr/>
      </p:nvGrpSpPr>
      <p:grpSpPr>
        <a:xfrm>
          <a:off x="0" y="0"/>
          <a:ext cx="0" cy="0"/>
          <a:chOff x="0" y="0"/>
          <a:chExt cx="0" cy="0"/>
        </a:xfrm>
      </p:grpSpPr>
      <p:sp>
        <p:nvSpPr>
          <p:cNvPr id="628" name="Google Shape;628;p101"/>
          <p:cNvSpPr txBox="1"/>
          <p:nvPr/>
        </p:nvSpPr>
        <p:spPr>
          <a:xfrm>
            <a:off x="1336574" y="440875"/>
            <a:ext cx="62922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Exemplo de um diagrama de apenas uma classe</a:t>
            </a:r>
            <a:endParaRPr sz="1100"/>
          </a:p>
        </p:txBody>
      </p:sp>
      <p:pic>
        <p:nvPicPr>
          <p:cNvPr id="629" name="Google Shape;629;p101"/>
          <p:cNvPicPr preferRelativeResize="0"/>
          <p:nvPr/>
        </p:nvPicPr>
        <p:blipFill>
          <a:blip r:embed="rId4">
            <a:alphaModFix/>
          </a:blip>
          <a:stretch>
            <a:fillRect/>
          </a:stretch>
        </p:blipFill>
        <p:spPr>
          <a:xfrm>
            <a:off x="1147550" y="1444188"/>
            <a:ext cx="6848900" cy="22551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3" name="Shape 633"/>
        <p:cNvGrpSpPr/>
        <p:nvPr/>
      </p:nvGrpSpPr>
      <p:grpSpPr>
        <a:xfrm>
          <a:off x="0" y="0"/>
          <a:ext cx="0" cy="0"/>
          <a:chOff x="0" y="0"/>
          <a:chExt cx="0" cy="0"/>
        </a:xfrm>
      </p:grpSpPr>
      <p:sp>
        <p:nvSpPr>
          <p:cNvPr id="634" name="Google Shape;634;p102"/>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Qual tipo de perspectiva adotar?</a:t>
            </a:r>
            <a:endParaRPr b="1" sz="2400">
              <a:solidFill>
                <a:srgbClr val="595959"/>
              </a:solidFill>
              <a:latin typeface="Calibri"/>
              <a:ea typeface="Calibri"/>
              <a:cs typeface="Calibri"/>
              <a:sym typeface="Calibri"/>
            </a:endParaRPr>
          </a:p>
        </p:txBody>
      </p:sp>
      <p:sp>
        <p:nvSpPr>
          <p:cNvPr id="635" name="Google Shape;635;p102"/>
          <p:cNvSpPr txBox="1"/>
          <p:nvPr/>
        </p:nvSpPr>
        <p:spPr>
          <a:xfrm>
            <a:off x="1376425" y="1064925"/>
            <a:ext cx="6791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Os diagramas de classes possuem três perspectivas:</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Conceitual:</a:t>
            </a:r>
            <a:r>
              <a:rPr lang="pt-BR" sz="1500">
                <a:latin typeface="Calibri"/>
                <a:ea typeface="Calibri"/>
                <a:cs typeface="Calibri"/>
                <a:sym typeface="Calibri"/>
              </a:rPr>
              <a:t> representa os conceitos no domínio da aplicação</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Especificação:</a:t>
            </a:r>
            <a:r>
              <a:rPr lang="pt-BR" sz="1500">
                <a:latin typeface="Calibri"/>
                <a:ea typeface="Calibri"/>
                <a:cs typeface="Calibri"/>
                <a:sym typeface="Calibri"/>
              </a:rPr>
              <a:t> foca nas interfaces dos Abstract Data Type (ADTs) do software</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Implementação:</a:t>
            </a:r>
            <a:r>
              <a:rPr lang="pt-BR" sz="1500">
                <a:latin typeface="Calibri"/>
                <a:ea typeface="Calibri"/>
                <a:cs typeface="Calibri"/>
                <a:sym typeface="Calibri"/>
              </a:rPr>
              <a:t> descreve como as classes irão ser implementadas no baixo nível</a:t>
            </a:r>
            <a:endParaRPr sz="1500">
              <a:latin typeface="Calibri"/>
              <a:ea typeface="Calibri"/>
              <a:cs typeface="Calibri"/>
              <a:sym typeface="Calibri"/>
            </a:endParaRPr>
          </a:p>
        </p:txBody>
      </p:sp>
      <p:pic>
        <p:nvPicPr>
          <p:cNvPr id="636" name="Google Shape;636;p102"/>
          <p:cNvPicPr preferRelativeResize="0"/>
          <p:nvPr/>
        </p:nvPicPr>
        <p:blipFill>
          <a:blip r:embed="rId4">
            <a:alphaModFix/>
          </a:blip>
          <a:stretch>
            <a:fillRect/>
          </a:stretch>
        </p:blipFill>
        <p:spPr>
          <a:xfrm>
            <a:off x="1336572" y="2404125"/>
            <a:ext cx="6829897" cy="13392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0" name="Shape 640"/>
        <p:cNvGrpSpPr/>
        <p:nvPr/>
      </p:nvGrpSpPr>
      <p:grpSpPr>
        <a:xfrm>
          <a:off x="0" y="0"/>
          <a:ext cx="0" cy="0"/>
          <a:chOff x="0" y="0"/>
          <a:chExt cx="0" cy="0"/>
        </a:xfrm>
      </p:grpSpPr>
      <p:sp>
        <p:nvSpPr>
          <p:cNvPr id="641" name="Google Shape;641;p103"/>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Relacionamento entre classes</a:t>
            </a:r>
            <a:endParaRPr b="1" sz="2400">
              <a:solidFill>
                <a:srgbClr val="595959"/>
              </a:solidFill>
              <a:latin typeface="Calibri"/>
              <a:ea typeface="Calibri"/>
              <a:cs typeface="Calibri"/>
              <a:sym typeface="Calibri"/>
            </a:endParaRPr>
          </a:p>
        </p:txBody>
      </p:sp>
      <p:sp>
        <p:nvSpPr>
          <p:cNvPr id="642" name="Google Shape;642;p103"/>
          <p:cNvSpPr txBox="1"/>
          <p:nvPr/>
        </p:nvSpPr>
        <p:spPr>
          <a:xfrm>
            <a:off x="1376425" y="1064925"/>
            <a:ext cx="4206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500">
                <a:latin typeface="Calibri"/>
                <a:ea typeface="Calibri"/>
                <a:cs typeface="Calibri"/>
                <a:sym typeface="Calibri"/>
              </a:rPr>
              <a:t>Os relacionamentos entre as classes possuem seis tipos:</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Association: </a:t>
            </a:r>
            <a:r>
              <a:rPr lang="pt-BR" sz="1500">
                <a:solidFill>
                  <a:schemeClr val="dk1"/>
                </a:solidFill>
                <a:latin typeface="Calibri"/>
                <a:ea typeface="Calibri"/>
                <a:cs typeface="Calibri"/>
                <a:sym typeface="Calibri"/>
              </a:rPr>
              <a:t>um link estrutural de cardinalidade (1:1, 1:n, m:n);</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Inheritance</a:t>
            </a:r>
            <a:r>
              <a:rPr lang="pt-BR" sz="1500">
                <a:latin typeface="Calibri"/>
                <a:ea typeface="Calibri"/>
                <a:cs typeface="Calibri"/>
                <a:sym typeface="Calibri"/>
              </a:rPr>
              <a:t>: conceito de herança, uma subclasse herda todas características da classe original;</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Realization</a:t>
            </a:r>
            <a:r>
              <a:rPr lang="pt-BR" sz="1500">
                <a:latin typeface="Calibri"/>
                <a:ea typeface="Calibri"/>
                <a:cs typeface="Calibri"/>
                <a:sym typeface="Calibri"/>
              </a:rPr>
              <a:t>: relacionamento entre uma interface e uma classe de implementação;</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Dependency</a:t>
            </a:r>
            <a:r>
              <a:rPr lang="pt-BR" sz="1500">
                <a:latin typeface="Calibri"/>
                <a:ea typeface="Calibri"/>
                <a:cs typeface="Calibri"/>
                <a:sym typeface="Calibri"/>
              </a:rPr>
              <a:t>: uso de uma classe no método de outra;</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Aggregation</a:t>
            </a:r>
            <a:r>
              <a:rPr lang="pt-BR" sz="1500">
                <a:latin typeface="Calibri"/>
                <a:ea typeface="Calibri"/>
                <a:cs typeface="Calibri"/>
                <a:sym typeface="Calibri"/>
              </a:rPr>
              <a:t>: tipo especial de associação indicando que uma classe é parte da outra;</a:t>
            </a:r>
            <a:endParaRPr sz="1500">
              <a:latin typeface="Calibri"/>
              <a:ea typeface="Calibri"/>
              <a:cs typeface="Calibri"/>
              <a:sym typeface="Calibri"/>
            </a:endParaRPr>
          </a:p>
          <a:p>
            <a:pPr indent="-323850" lvl="0" marL="457200" rtl="0" algn="l">
              <a:spcBef>
                <a:spcPts val="0"/>
              </a:spcBef>
              <a:spcAft>
                <a:spcPts val="0"/>
              </a:spcAft>
              <a:buSzPts val="1500"/>
              <a:buFont typeface="Calibri"/>
              <a:buAutoNum type="arabicPeriod"/>
            </a:pPr>
            <a:r>
              <a:rPr b="1" lang="pt-BR" sz="1500">
                <a:latin typeface="Calibri"/>
                <a:ea typeface="Calibri"/>
                <a:cs typeface="Calibri"/>
                <a:sym typeface="Calibri"/>
              </a:rPr>
              <a:t>Composition</a:t>
            </a:r>
            <a:r>
              <a:rPr lang="pt-BR" sz="1500">
                <a:latin typeface="Calibri"/>
                <a:ea typeface="Calibri"/>
                <a:cs typeface="Calibri"/>
                <a:sym typeface="Calibri"/>
              </a:rPr>
              <a:t>: Dependência direta de existência (total destruído implica partes destruídas);</a:t>
            </a:r>
            <a:endParaRPr sz="1500">
              <a:latin typeface="Calibri"/>
              <a:ea typeface="Calibri"/>
              <a:cs typeface="Calibri"/>
              <a:sym typeface="Calibri"/>
            </a:endParaRPr>
          </a:p>
        </p:txBody>
      </p:sp>
      <p:pic>
        <p:nvPicPr>
          <p:cNvPr id="643" name="Google Shape;643;p103"/>
          <p:cNvPicPr preferRelativeResize="0"/>
          <p:nvPr/>
        </p:nvPicPr>
        <p:blipFill>
          <a:blip r:embed="rId4">
            <a:alphaModFix/>
          </a:blip>
          <a:stretch>
            <a:fillRect/>
          </a:stretch>
        </p:blipFill>
        <p:spPr>
          <a:xfrm>
            <a:off x="5691750" y="1076323"/>
            <a:ext cx="3238500" cy="299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32"/>
          <p:cNvSpPr txBox="1"/>
          <p:nvPr/>
        </p:nvSpPr>
        <p:spPr>
          <a:xfrm>
            <a:off x="1336575" y="440875"/>
            <a:ext cx="6208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u="sng">
                <a:solidFill>
                  <a:srgbClr val="595959"/>
                </a:solidFill>
                <a:latin typeface="Calibri"/>
                <a:ea typeface="Calibri"/>
                <a:cs typeface="Calibri"/>
                <a:sym typeface="Calibri"/>
              </a:rPr>
              <a:t>Uma possível abordagem: análise de requisitos</a:t>
            </a:r>
            <a:endParaRPr sz="1100" u="sng"/>
          </a:p>
        </p:txBody>
      </p:sp>
      <p:pic>
        <p:nvPicPr>
          <p:cNvPr id="174" name="Google Shape;174;p32"/>
          <p:cNvPicPr preferRelativeResize="0"/>
          <p:nvPr/>
        </p:nvPicPr>
        <p:blipFill>
          <a:blip r:embed="rId4">
            <a:alphaModFix/>
          </a:blip>
          <a:stretch>
            <a:fillRect/>
          </a:stretch>
        </p:blipFill>
        <p:spPr>
          <a:xfrm>
            <a:off x="2478601" y="930200"/>
            <a:ext cx="4186801" cy="421329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7" name="Shape 647"/>
        <p:cNvGrpSpPr/>
        <p:nvPr/>
      </p:nvGrpSpPr>
      <p:grpSpPr>
        <a:xfrm>
          <a:off x="0" y="0"/>
          <a:ext cx="0" cy="0"/>
          <a:chOff x="0" y="0"/>
          <a:chExt cx="0" cy="0"/>
        </a:xfrm>
      </p:grpSpPr>
      <p:sp>
        <p:nvSpPr>
          <p:cNvPr id="648" name="Google Shape;648;p104"/>
          <p:cNvSpPr txBox="1"/>
          <p:nvPr/>
        </p:nvSpPr>
        <p:spPr>
          <a:xfrm>
            <a:off x="1336585" y="440873"/>
            <a:ext cx="5719500" cy="808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Exemplo de um diagrama de várias classes</a:t>
            </a:r>
            <a:endParaRPr b="1" sz="2400">
              <a:solidFill>
                <a:srgbClr val="595959"/>
              </a:solidFill>
              <a:latin typeface="Calibri"/>
              <a:ea typeface="Calibri"/>
              <a:cs typeface="Calibri"/>
              <a:sym typeface="Calibri"/>
            </a:endParaRPr>
          </a:p>
          <a:p>
            <a:pPr indent="0" lvl="0" marL="0" rtl="0" algn="l">
              <a:spcBef>
                <a:spcPts val="0"/>
              </a:spcBef>
              <a:spcAft>
                <a:spcPts val="0"/>
              </a:spcAft>
              <a:buNone/>
            </a:pPr>
            <a:r>
              <a:rPr b="1" lang="pt-BR" sz="2400">
                <a:solidFill>
                  <a:srgbClr val="595959"/>
                </a:solidFill>
                <a:latin typeface="Calibri"/>
                <a:ea typeface="Calibri"/>
                <a:cs typeface="Calibri"/>
                <a:sym typeface="Calibri"/>
              </a:rPr>
              <a:t>Sistema de classes</a:t>
            </a:r>
            <a:endParaRPr b="1" sz="2400">
              <a:solidFill>
                <a:srgbClr val="595959"/>
              </a:solidFill>
              <a:latin typeface="Calibri"/>
              <a:ea typeface="Calibri"/>
              <a:cs typeface="Calibri"/>
              <a:sym typeface="Calibri"/>
            </a:endParaRPr>
          </a:p>
        </p:txBody>
      </p:sp>
      <p:pic>
        <p:nvPicPr>
          <p:cNvPr id="649" name="Google Shape;649;p104"/>
          <p:cNvPicPr preferRelativeResize="0"/>
          <p:nvPr/>
        </p:nvPicPr>
        <p:blipFill>
          <a:blip r:embed="rId4">
            <a:alphaModFix/>
          </a:blip>
          <a:stretch>
            <a:fillRect/>
          </a:stretch>
        </p:blipFill>
        <p:spPr>
          <a:xfrm>
            <a:off x="1268326" y="1529075"/>
            <a:ext cx="6607349" cy="3690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3" name="Shape 653"/>
        <p:cNvGrpSpPr/>
        <p:nvPr/>
      </p:nvGrpSpPr>
      <p:grpSpPr>
        <a:xfrm>
          <a:off x="0" y="0"/>
          <a:ext cx="0" cy="0"/>
          <a:chOff x="0" y="0"/>
          <a:chExt cx="0" cy="0"/>
        </a:xfrm>
      </p:grpSpPr>
      <p:sp>
        <p:nvSpPr>
          <p:cNvPr id="654" name="Google Shape;654;p105"/>
          <p:cNvSpPr txBox="1"/>
          <p:nvPr/>
        </p:nvSpPr>
        <p:spPr>
          <a:xfrm>
            <a:off x="1336585" y="440873"/>
            <a:ext cx="5719500" cy="808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pt-BR" sz="2400">
                <a:solidFill>
                  <a:srgbClr val="595959"/>
                </a:solidFill>
                <a:latin typeface="Calibri"/>
                <a:ea typeface="Calibri"/>
                <a:cs typeface="Calibri"/>
                <a:sym typeface="Calibri"/>
              </a:rPr>
              <a:t>Exemplo de um diagrama de várias classes</a:t>
            </a:r>
            <a:endParaRPr b="1" sz="2400">
              <a:solidFill>
                <a:srgbClr val="595959"/>
              </a:solidFill>
              <a:latin typeface="Calibri"/>
              <a:ea typeface="Calibri"/>
              <a:cs typeface="Calibri"/>
              <a:sym typeface="Calibri"/>
            </a:endParaRPr>
          </a:p>
          <a:p>
            <a:pPr indent="0" lvl="0" marL="0" rtl="0" algn="l">
              <a:spcBef>
                <a:spcPts val="0"/>
              </a:spcBef>
              <a:spcAft>
                <a:spcPts val="0"/>
              </a:spcAft>
              <a:buNone/>
            </a:pPr>
            <a:r>
              <a:rPr b="1" lang="pt-BR" sz="2400">
                <a:solidFill>
                  <a:srgbClr val="595959"/>
                </a:solidFill>
                <a:latin typeface="Calibri"/>
                <a:ea typeface="Calibri"/>
                <a:cs typeface="Calibri"/>
                <a:sym typeface="Calibri"/>
              </a:rPr>
              <a:t>GUI (Interface gráfica do utilizador)</a:t>
            </a:r>
            <a:endParaRPr b="1" sz="2400">
              <a:solidFill>
                <a:srgbClr val="595959"/>
              </a:solidFill>
              <a:latin typeface="Calibri"/>
              <a:ea typeface="Calibri"/>
              <a:cs typeface="Calibri"/>
              <a:sym typeface="Calibri"/>
            </a:endParaRPr>
          </a:p>
        </p:txBody>
      </p:sp>
      <p:pic>
        <p:nvPicPr>
          <p:cNvPr id="655" name="Google Shape;655;p105"/>
          <p:cNvPicPr preferRelativeResize="0"/>
          <p:nvPr/>
        </p:nvPicPr>
        <p:blipFill>
          <a:blip r:embed="rId4">
            <a:alphaModFix/>
          </a:blip>
          <a:stretch>
            <a:fillRect/>
          </a:stretch>
        </p:blipFill>
        <p:spPr>
          <a:xfrm>
            <a:off x="617300" y="1382875"/>
            <a:ext cx="7909400" cy="37606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9" name="Shape 659"/>
        <p:cNvGrpSpPr/>
        <p:nvPr/>
      </p:nvGrpSpPr>
      <p:grpSpPr>
        <a:xfrm>
          <a:off x="0" y="0"/>
          <a:ext cx="0" cy="0"/>
          <a:chOff x="0" y="0"/>
          <a:chExt cx="0" cy="0"/>
        </a:xfrm>
      </p:grpSpPr>
      <p:sp>
        <p:nvSpPr>
          <p:cNvPr id="660" name="Google Shape;660;p106"/>
          <p:cNvSpPr txBox="1"/>
          <p:nvPr/>
        </p:nvSpPr>
        <p:spPr>
          <a:xfrm>
            <a:off x="1382700" y="1755100"/>
            <a:ext cx="63786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pt-BR" sz="2400">
                <a:solidFill>
                  <a:srgbClr val="595959"/>
                </a:solidFill>
                <a:latin typeface="Calibri"/>
                <a:ea typeface="Calibri"/>
                <a:cs typeface="Calibri"/>
                <a:sym typeface="Calibri"/>
              </a:rPr>
              <a:t>Exercício Prático 4 - Diagramas de casos de uso e de classes</a:t>
            </a:r>
            <a:endParaRPr sz="1100"/>
          </a:p>
        </p:txBody>
      </p:sp>
      <p:sp>
        <p:nvSpPr>
          <p:cNvPr id="661" name="Google Shape;661;p106"/>
          <p:cNvSpPr txBox="1"/>
          <p:nvPr/>
        </p:nvSpPr>
        <p:spPr>
          <a:xfrm>
            <a:off x="1893475" y="2571750"/>
            <a:ext cx="57624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850" u="sng">
                <a:solidFill>
                  <a:schemeClr val="hlink"/>
                </a:solidFill>
                <a:hlinkClick r:id="rId4"/>
              </a:rPr>
              <a:t>github.com/TomasFerranti/FundProgEAnalise</a:t>
            </a:r>
            <a:endParaRPr sz="1850">
              <a:solidFill>
                <a:srgbClr val="595959"/>
              </a:solidFill>
            </a:endParaRPr>
          </a:p>
        </p:txBody>
      </p:sp>
      <p:pic>
        <p:nvPicPr>
          <p:cNvPr id="662" name="Google Shape;662;p106"/>
          <p:cNvPicPr preferRelativeResize="0"/>
          <p:nvPr/>
        </p:nvPicPr>
        <p:blipFill>
          <a:blip r:embed="rId5">
            <a:alphaModFix/>
          </a:blip>
          <a:stretch>
            <a:fillRect/>
          </a:stretch>
        </p:blipFill>
        <p:spPr>
          <a:xfrm>
            <a:off x="1488100" y="2571750"/>
            <a:ext cx="405363" cy="4519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6" name="Shape 666"/>
        <p:cNvGrpSpPr/>
        <p:nvPr/>
      </p:nvGrpSpPr>
      <p:grpSpPr>
        <a:xfrm>
          <a:off x="0" y="0"/>
          <a:ext cx="0" cy="0"/>
          <a:chOff x="0" y="0"/>
          <a:chExt cx="0" cy="0"/>
        </a:xfrm>
      </p:grpSpPr>
      <p:sp>
        <p:nvSpPr>
          <p:cNvPr id="667" name="Google Shape;667;p107"/>
          <p:cNvSpPr txBox="1"/>
          <p:nvPr/>
        </p:nvSpPr>
        <p:spPr>
          <a:xfrm>
            <a:off x="1336600" y="440875"/>
            <a:ext cx="63786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Referências</a:t>
            </a:r>
            <a:endParaRPr sz="1100"/>
          </a:p>
        </p:txBody>
      </p:sp>
      <p:sp>
        <p:nvSpPr>
          <p:cNvPr id="668" name="Google Shape;668;p107"/>
          <p:cNvSpPr txBox="1"/>
          <p:nvPr/>
        </p:nvSpPr>
        <p:spPr>
          <a:xfrm>
            <a:off x="1336600" y="879475"/>
            <a:ext cx="6889500" cy="3417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Calibri"/>
              <a:buChar char="●"/>
            </a:pPr>
            <a:r>
              <a:rPr lang="pt-BR" sz="1500">
                <a:solidFill>
                  <a:schemeClr val="dk1"/>
                </a:solidFill>
                <a:latin typeface="Calibri"/>
                <a:ea typeface="Calibri"/>
                <a:cs typeface="Calibri"/>
                <a:sym typeface="Calibri"/>
              </a:rPr>
              <a:t>DENNIS, A., WIXOM, B. H., &amp; ROTH, R. M.. Análise e Projeto de Sistemas. 5a ed. Rio de Janeiro: LTC, 2014 (BVF).</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pt-BR" sz="1500">
                <a:solidFill>
                  <a:schemeClr val="dk1"/>
                </a:solidFill>
                <a:latin typeface="Calibri"/>
                <a:ea typeface="Calibri"/>
                <a:cs typeface="Calibri"/>
                <a:sym typeface="Calibri"/>
              </a:rPr>
              <a:t>FORTUNA, Michel Heluey ; BORGES, Marcos R S . Modelagem Informacional de Requisitos. In: VIII Workshop on Requirements Engineering (WER 2005), 2005, Porto. Proceedings of WER 2005. Porto: Fac. de Engenharia da Universidade do Porto (FEUP), 2005. p. 269-280.</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pt-BR" sz="1500">
                <a:solidFill>
                  <a:schemeClr val="dk1"/>
                </a:solidFill>
                <a:latin typeface="Calibri"/>
                <a:ea typeface="Calibri"/>
                <a:cs typeface="Calibri"/>
                <a:sym typeface="Calibri"/>
              </a:rPr>
              <a:t>Exemplos de diagramas ER baseados no livro “Gestão e Governança de Dados”, de Bergson Lopes Rêgo.</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pt-BR" sz="1500">
                <a:solidFill>
                  <a:schemeClr val="dk1"/>
                </a:solidFill>
                <a:latin typeface="Calibri"/>
                <a:ea typeface="Calibri"/>
                <a:cs typeface="Calibri"/>
                <a:sym typeface="Calibri"/>
              </a:rPr>
              <a:t>Exemplos de diagramas de fluxo de dados baseados em </a:t>
            </a:r>
            <a:r>
              <a:rPr lang="pt-BR" sz="1500" u="sng">
                <a:solidFill>
                  <a:schemeClr val="hlink"/>
                </a:solidFill>
                <a:latin typeface="Calibri"/>
                <a:ea typeface="Calibri"/>
                <a:cs typeface="Calibri"/>
                <a:sym typeface="Calibri"/>
                <a:hlinkClick r:id="rId4"/>
              </a:rPr>
              <a:t>What is data flow diagram - Visual Paradigm</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pt-BR" sz="1500">
                <a:solidFill>
                  <a:schemeClr val="dk1"/>
                </a:solidFill>
                <a:latin typeface="Calibri"/>
                <a:ea typeface="Calibri"/>
                <a:cs typeface="Calibri"/>
                <a:sym typeface="Calibri"/>
              </a:rPr>
              <a:t>Exemplos de diagramas de casos de uso baseados em </a:t>
            </a:r>
            <a:r>
              <a:rPr lang="pt-BR" sz="1500" u="sng">
                <a:solidFill>
                  <a:schemeClr val="hlink"/>
                </a:solidFill>
                <a:latin typeface="Calibri"/>
                <a:ea typeface="Calibri"/>
                <a:cs typeface="Calibri"/>
                <a:sym typeface="Calibri"/>
                <a:hlinkClick r:id="rId5"/>
              </a:rPr>
              <a:t>What is use case diagram - Visual Paradigm</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pt-BR" sz="1500">
                <a:solidFill>
                  <a:schemeClr val="dk1"/>
                </a:solidFill>
                <a:latin typeface="Calibri"/>
                <a:ea typeface="Calibri"/>
                <a:cs typeface="Calibri"/>
                <a:sym typeface="Calibri"/>
              </a:rPr>
              <a:t>Exemplos de diagramas de classe baseados em </a:t>
            </a:r>
            <a:r>
              <a:rPr lang="pt-BR" sz="1500" u="sng">
                <a:solidFill>
                  <a:schemeClr val="hlink"/>
                </a:solidFill>
                <a:latin typeface="Calibri"/>
                <a:ea typeface="Calibri"/>
                <a:cs typeface="Calibri"/>
                <a:sym typeface="Calibri"/>
                <a:hlinkClick r:id="rId6"/>
              </a:rPr>
              <a:t>UML Class Diagram Tutorial - Visual Paradigm</a:t>
            </a:r>
            <a:endParaRPr sz="15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2" name="Shape 672"/>
        <p:cNvGrpSpPr/>
        <p:nvPr/>
      </p:nvGrpSpPr>
      <p:grpSpPr>
        <a:xfrm>
          <a:off x="0" y="0"/>
          <a:ext cx="0" cy="0"/>
          <a:chOff x="0" y="0"/>
          <a:chExt cx="0" cy="0"/>
        </a:xfrm>
      </p:grpSpPr>
      <p:pic>
        <p:nvPicPr>
          <p:cNvPr descr="Padrão do plano de fundo&#10;&#10;Descrição gerada automaticamente" id="673" name="Google Shape;673;p108"/>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674" name="Google Shape;674;p108"/>
          <p:cNvSpPr txBox="1"/>
          <p:nvPr/>
        </p:nvSpPr>
        <p:spPr>
          <a:xfrm>
            <a:off x="594827" y="1856170"/>
            <a:ext cx="1937069"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F2F2F2"/>
                </a:solidFill>
                <a:latin typeface="Calibri"/>
                <a:ea typeface="Calibri"/>
                <a:cs typeface="Calibri"/>
                <a:sym typeface="Calibri"/>
              </a:rPr>
              <a:t>OBRIGADO(A)</a:t>
            </a:r>
            <a:endParaRPr sz="1100"/>
          </a:p>
        </p:txBody>
      </p:sp>
      <p:sp>
        <p:nvSpPr>
          <p:cNvPr id="675" name="Google Shape;675;p108"/>
          <p:cNvSpPr txBox="1"/>
          <p:nvPr/>
        </p:nvSpPr>
        <p:spPr>
          <a:xfrm>
            <a:off x="594826" y="2294751"/>
            <a:ext cx="18087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a:solidFill>
                  <a:srgbClr val="F2F2F2"/>
                </a:solidFill>
                <a:latin typeface="Calibri"/>
                <a:ea typeface="Calibri"/>
                <a:cs typeface="Calibri"/>
                <a:sym typeface="Calibri"/>
              </a:rPr>
              <a:t>Tomás Ferranti</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33"/>
          <p:cNvSpPr txBox="1"/>
          <p:nvPr/>
        </p:nvSpPr>
        <p:spPr>
          <a:xfrm>
            <a:off x="1336585" y="440873"/>
            <a:ext cx="5719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pt-BR" sz="2400">
                <a:solidFill>
                  <a:srgbClr val="595959"/>
                </a:solidFill>
                <a:latin typeface="Calibri"/>
                <a:ea typeface="Calibri"/>
                <a:cs typeface="Calibri"/>
                <a:sym typeface="Calibri"/>
              </a:rPr>
              <a:t>Framework conceitual</a:t>
            </a:r>
            <a:endParaRPr sz="1100"/>
          </a:p>
        </p:txBody>
      </p:sp>
      <p:sp>
        <p:nvSpPr>
          <p:cNvPr id="180" name="Google Shape;180;p33"/>
          <p:cNvSpPr txBox="1"/>
          <p:nvPr/>
        </p:nvSpPr>
        <p:spPr>
          <a:xfrm>
            <a:off x="1376425" y="1064925"/>
            <a:ext cx="6243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Quatro conceitos utilizados no framework conceitual da modelagem informacional: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pt-BR">
                <a:latin typeface="Calibri"/>
                <a:ea typeface="Calibri"/>
                <a:cs typeface="Calibri"/>
                <a:sym typeface="Calibri"/>
              </a:rPr>
              <a:t>Ator: </a:t>
            </a:r>
            <a:r>
              <a:rPr lang="pt-BR">
                <a:latin typeface="Calibri"/>
                <a:ea typeface="Calibri"/>
                <a:cs typeface="Calibri"/>
                <a:sym typeface="Calibri"/>
              </a:rPr>
              <a:t>os atores representam papéis que interagem com o sistema, buscando alcançar seus objetivos. Um ator pode ser humano (ex.: estudante, professor) ou não-humano (ex.: eclass, correio eletrônico).</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pt-BR">
                <a:latin typeface="Calibri"/>
                <a:ea typeface="Calibri"/>
                <a:cs typeface="Calibri"/>
                <a:sym typeface="Calibri"/>
              </a:rPr>
              <a:t>Informação:</a:t>
            </a:r>
            <a:r>
              <a:rPr lang="pt-BR">
                <a:latin typeface="Calibri"/>
                <a:ea typeface="Calibri"/>
                <a:cs typeface="Calibri"/>
                <a:sym typeface="Calibri"/>
              </a:rPr>
              <a:t> é o dado interpretado segundo um contexto. Ela é transformada e/ou comunicada pelos processos do sistema.</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pt-BR">
                <a:latin typeface="Calibri"/>
                <a:ea typeface="Calibri"/>
                <a:cs typeface="Calibri"/>
                <a:sym typeface="Calibri"/>
              </a:rPr>
              <a:t>Processo:</a:t>
            </a:r>
            <a:r>
              <a:rPr lang="pt-BR">
                <a:latin typeface="Calibri"/>
                <a:ea typeface="Calibri"/>
                <a:cs typeface="Calibri"/>
                <a:sym typeface="Calibri"/>
              </a:rPr>
              <a:t> é um conjunto de passos ou atividades, logicamente organizadas e condicionadas, cuja execução visa alcançar um objetivo bem determinado. Ao executar, um processo pode ou não exibir comportamento.</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pt-BR">
                <a:latin typeface="Calibri"/>
                <a:ea typeface="Calibri"/>
                <a:cs typeface="Calibri"/>
                <a:sym typeface="Calibri"/>
              </a:rPr>
              <a:t>Comportamento (de um processo):</a:t>
            </a:r>
            <a:r>
              <a:rPr lang="pt-BR">
                <a:latin typeface="Calibri"/>
                <a:ea typeface="Calibri"/>
                <a:cs typeface="Calibri"/>
                <a:sym typeface="Calibri"/>
              </a:rPr>
              <a:t> É constituído pela sequência, no tempo, de todo efeito observável desde o início até o término da sua execução.</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pt-BR">
                <a:latin typeface="Calibri"/>
                <a:ea typeface="Calibri"/>
                <a:cs typeface="Calibri"/>
                <a:sym typeface="Calibri"/>
              </a:rPr>
              <a:t>Objetivo (de um ator)</a:t>
            </a:r>
            <a:r>
              <a:rPr lang="pt-BR">
                <a:latin typeface="Calibri"/>
                <a:ea typeface="Calibri"/>
                <a:cs typeface="Calibri"/>
                <a:sym typeface="Calibri"/>
              </a:rPr>
              <a:t>. É a expressão de um desejo de mudança de estado, de si próprio ou do ambiente com o qual ele interage. Um objetivo fica precisamente definido a partir de dois estados: o estado inicial e o estado final.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