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49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52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E37C-9922-4B4C-9FAE-3DA85723BDC7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99B814-95D9-4085-9E52-4AE8A4AE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199458" y="2736502"/>
            <a:ext cx="5573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Capstone</a:t>
            </a:r>
            <a:r>
              <a:rPr lang="it-IT" sz="4200" dirty="0"/>
              <a:t> Project – Data Science Course 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60EFD0E4-86B7-4758-B102-46AB95744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9998" y="2797275"/>
            <a:ext cx="1502229" cy="1502229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06FE3-425A-4AA4-8982-037B4021AFF9}"/>
              </a:ext>
            </a:extLst>
          </p:cNvPr>
          <p:cNvSpPr/>
          <p:nvPr/>
        </p:nvSpPr>
        <p:spPr>
          <a:xfrm>
            <a:off x="4810562" y="3065454"/>
            <a:ext cx="5014163" cy="1182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84942DD-6714-4724-8A50-045455044E8F}"/>
              </a:ext>
            </a:extLst>
          </p:cNvPr>
          <p:cNvSpPr/>
          <p:nvPr/>
        </p:nvSpPr>
        <p:spPr>
          <a:xfrm>
            <a:off x="779620" y="4458078"/>
            <a:ext cx="5014163" cy="1182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570A95-2383-440E-A605-983769C4A55C}"/>
              </a:ext>
            </a:extLst>
          </p:cNvPr>
          <p:cNvSpPr/>
          <p:nvPr/>
        </p:nvSpPr>
        <p:spPr>
          <a:xfrm>
            <a:off x="689489" y="1638250"/>
            <a:ext cx="5014163" cy="1182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66800" y="852919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/>
              <a:t>Introduction: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E5A1F-6906-4EB6-B2B4-0B4E823A00A5}"/>
              </a:ext>
            </a:extLst>
          </p:cNvPr>
          <p:cNvSpPr txBox="1"/>
          <p:nvPr/>
        </p:nvSpPr>
        <p:spPr>
          <a:xfrm>
            <a:off x="989309" y="1921757"/>
            <a:ext cx="480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Driving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</a:t>
            </a:r>
            <a:r>
              <a:rPr lang="it-IT" dirty="0" err="1"/>
              <a:t>most</a:t>
            </a:r>
            <a:r>
              <a:rPr lang="it-IT" dirty="0"/>
              <a:t> common actions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daily</a:t>
            </a:r>
            <a:r>
              <a:rPr lang="it-IT" dirty="0"/>
              <a:t> life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3B52D-342F-4A44-968B-23F7F24A3610}"/>
              </a:ext>
            </a:extLst>
          </p:cNvPr>
          <p:cNvSpPr txBox="1"/>
          <p:nvPr/>
        </p:nvSpPr>
        <p:spPr>
          <a:xfrm>
            <a:off x="1073720" y="4663031"/>
            <a:ext cx="480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tool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/>
              <a:t>outcome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drive on the </a:t>
            </a:r>
            <a:r>
              <a:rPr lang="it-IT" dirty="0" err="1"/>
              <a:t>basis</a:t>
            </a:r>
            <a:r>
              <a:rPr lang="it-IT" dirty="0"/>
              <a:t> of some </a:t>
            </a:r>
            <a:r>
              <a:rPr lang="it-IT" dirty="0" err="1"/>
              <a:t>parameters</a:t>
            </a:r>
            <a:r>
              <a:rPr lang="it-IT" dirty="0"/>
              <a:t>?!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AD996-AAF0-48D3-A088-EA1B69F19977}"/>
              </a:ext>
            </a:extLst>
          </p:cNvPr>
          <p:cNvSpPr txBox="1"/>
          <p:nvPr/>
        </p:nvSpPr>
        <p:spPr>
          <a:xfrm>
            <a:off x="5229941" y="3494231"/>
            <a:ext cx="48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Nevertheless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dangerous</a:t>
            </a:r>
            <a:r>
              <a:rPr lang="it-IT" dirty="0"/>
              <a:t>.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161B66-CE9F-4A71-808D-696E073CE8C4}"/>
              </a:ext>
            </a:extLst>
          </p:cNvPr>
          <p:cNvCxnSpPr>
            <a:cxnSpLocks/>
          </p:cNvCxnSpPr>
          <p:nvPr/>
        </p:nvCxnSpPr>
        <p:spPr>
          <a:xfrm>
            <a:off x="5726419" y="2200290"/>
            <a:ext cx="1523861" cy="820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64DB0D-D2DD-4670-A85B-7AECECEE4C53}"/>
              </a:ext>
            </a:extLst>
          </p:cNvPr>
          <p:cNvCxnSpPr>
            <a:endCxn id="17" idx="0"/>
          </p:cNvCxnSpPr>
          <p:nvPr/>
        </p:nvCxnSpPr>
        <p:spPr>
          <a:xfrm flipH="1">
            <a:off x="3286702" y="3840120"/>
            <a:ext cx="1700085" cy="61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8BC32C-B279-4027-997D-DF26E6F20C16}"/>
              </a:ext>
            </a:extLst>
          </p:cNvPr>
          <p:cNvSpPr/>
          <p:nvPr/>
        </p:nvSpPr>
        <p:spPr>
          <a:xfrm>
            <a:off x="1255363" y="1658319"/>
            <a:ext cx="7625166" cy="3958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28977" y="748122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/>
              <a:t>The Data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F5F63-251A-4522-B5FF-A8833A48F6EC}"/>
              </a:ext>
            </a:extLst>
          </p:cNvPr>
          <p:cNvSpPr txBox="1"/>
          <p:nvPr/>
        </p:nvSpPr>
        <p:spPr>
          <a:xfrm>
            <a:off x="1769759" y="2038986"/>
            <a:ext cx="5573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38 </a:t>
            </a:r>
            <a:r>
              <a:rPr lang="it-IT" sz="2400" dirty="0" err="1"/>
              <a:t>Columns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More </a:t>
            </a:r>
            <a:r>
              <a:rPr lang="it-IT" sz="2400" dirty="0" err="1"/>
              <a:t>than</a:t>
            </a:r>
            <a:r>
              <a:rPr lang="it-IT" sz="2400" dirty="0"/>
              <a:t> 190000 </a:t>
            </a:r>
            <a:r>
              <a:rPr lang="it-IT" sz="2400" dirty="0" err="1"/>
              <a:t>rows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A </a:t>
            </a:r>
            <a:r>
              <a:rPr lang="it-IT" sz="2400" dirty="0" err="1"/>
              <a:t>lot</a:t>
            </a:r>
            <a:r>
              <a:rPr lang="it-IT" sz="2400" dirty="0"/>
              <a:t> of </a:t>
            </a:r>
            <a:r>
              <a:rPr lang="it-IT" sz="2400" dirty="0" err="1"/>
              <a:t>variables</a:t>
            </a:r>
            <a:r>
              <a:rPr lang="it-IT" sz="2400" dirty="0"/>
              <a:t> full of </a:t>
            </a:r>
            <a:r>
              <a:rPr lang="it-IT" sz="2400" dirty="0" err="1"/>
              <a:t>NaN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err="1"/>
              <a:t>Categorical</a:t>
            </a:r>
            <a:r>
              <a:rPr lang="it-IT" sz="2400" dirty="0"/>
              <a:t> </a:t>
            </a:r>
            <a:r>
              <a:rPr lang="it-IT" sz="2400" dirty="0" err="1"/>
              <a:t>variables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Not </a:t>
            </a:r>
            <a:r>
              <a:rPr lang="it-IT" sz="2400" dirty="0" err="1"/>
              <a:t>meaningfull</a:t>
            </a:r>
            <a:r>
              <a:rPr lang="it-IT" sz="2400" dirty="0"/>
              <a:t> </a:t>
            </a:r>
            <a:r>
              <a:rPr lang="it-IT" sz="2400" dirty="0" err="1"/>
              <a:t>variables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6603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D15BAB-94C0-4805-BE3E-FA103FF64820}"/>
              </a:ext>
            </a:extLst>
          </p:cNvPr>
          <p:cNvSpPr/>
          <p:nvPr/>
        </p:nvSpPr>
        <p:spPr>
          <a:xfrm>
            <a:off x="1770312" y="5427275"/>
            <a:ext cx="5573486" cy="451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F67498-C8F6-4B00-98FA-84A575B41DF9}"/>
              </a:ext>
            </a:extLst>
          </p:cNvPr>
          <p:cNvSpPr/>
          <p:nvPr/>
        </p:nvSpPr>
        <p:spPr>
          <a:xfrm>
            <a:off x="1767912" y="4724213"/>
            <a:ext cx="7373687" cy="463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3AD25E-1B79-42CF-B13C-4B23AACCB000}"/>
              </a:ext>
            </a:extLst>
          </p:cNvPr>
          <p:cNvSpPr/>
          <p:nvPr/>
        </p:nvSpPr>
        <p:spPr>
          <a:xfrm>
            <a:off x="1770312" y="3748136"/>
            <a:ext cx="7373688" cy="689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D50494-A2F7-4C8D-ACA5-5E04A7FEA5B2}"/>
              </a:ext>
            </a:extLst>
          </p:cNvPr>
          <p:cNvSpPr/>
          <p:nvPr/>
        </p:nvSpPr>
        <p:spPr>
          <a:xfrm>
            <a:off x="1770312" y="3072144"/>
            <a:ext cx="7063722" cy="463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FF8300-9613-435A-A1CF-6832D3465A70}"/>
              </a:ext>
            </a:extLst>
          </p:cNvPr>
          <p:cNvSpPr/>
          <p:nvPr/>
        </p:nvSpPr>
        <p:spPr>
          <a:xfrm>
            <a:off x="1770312" y="2422368"/>
            <a:ext cx="5573486" cy="451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F2D97E-01A0-4AF7-9E45-B6F337F99687}"/>
              </a:ext>
            </a:extLst>
          </p:cNvPr>
          <p:cNvSpPr/>
          <p:nvPr/>
        </p:nvSpPr>
        <p:spPr>
          <a:xfrm>
            <a:off x="1770312" y="1718444"/>
            <a:ext cx="5573486" cy="451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199459" y="593138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Methodology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A9D20-E4B6-4DCC-B439-5E364BD456CA}"/>
              </a:ext>
            </a:extLst>
          </p:cNvPr>
          <p:cNvSpPr txBox="1"/>
          <p:nvPr/>
        </p:nvSpPr>
        <p:spPr>
          <a:xfrm>
            <a:off x="1770312" y="1718444"/>
            <a:ext cx="74976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200" dirty="0" err="1"/>
              <a:t>Get</a:t>
            </a:r>
            <a:r>
              <a:rPr lang="it-IT" sz="2200" dirty="0"/>
              <a:t> an </a:t>
            </a:r>
            <a:r>
              <a:rPr lang="it-IT" sz="2200" dirty="0" err="1"/>
              <a:t>overall</a:t>
            </a:r>
            <a:r>
              <a:rPr lang="it-IT" sz="2200" dirty="0"/>
              <a:t> idea of the </a:t>
            </a:r>
            <a:r>
              <a:rPr lang="it-IT" sz="2200" dirty="0" err="1"/>
              <a:t>dataframe</a:t>
            </a:r>
            <a:endParaRPr lang="it-IT" sz="2200" dirty="0"/>
          </a:p>
          <a:p>
            <a:pPr marL="285750" indent="-285750">
              <a:buFontTx/>
              <a:buChar char="-"/>
            </a:pPr>
            <a:endParaRPr lang="it-IT" sz="2200" dirty="0"/>
          </a:p>
          <a:p>
            <a:pPr marL="285750" indent="-285750">
              <a:buFontTx/>
              <a:buChar char="-"/>
            </a:pPr>
            <a:r>
              <a:rPr lang="it-IT" sz="2200" dirty="0"/>
              <a:t>Drop </a:t>
            </a:r>
            <a:r>
              <a:rPr lang="it-IT" sz="2200" dirty="0" err="1"/>
              <a:t>Missing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endParaRPr lang="it-IT" sz="2200" dirty="0"/>
          </a:p>
          <a:p>
            <a:pPr marL="285750" indent="-285750">
              <a:buFontTx/>
              <a:buChar char="-"/>
            </a:pPr>
            <a:endParaRPr lang="it-IT" sz="2200" dirty="0"/>
          </a:p>
          <a:p>
            <a:pPr marL="285750" indent="-285750">
              <a:buFontTx/>
              <a:buChar char="-"/>
            </a:pPr>
            <a:r>
              <a:rPr lang="it-IT" sz="2200" dirty="0" err="1"/>
              <a:t>Understand</a:t>
            </a:r>
            <a:r>
              <a:rPr lang="it-IT" sz="2200" dirty="0"/>
              <a:t>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columns</a:t>
            </a:r>
            <a:r>
              <a:rPr lang="it-IT" sz="2200" dirty="0"/>
              <a:t> are </a:t>
            </a:r>
            <a:r>
              <a:rPr lang="it-IT" sz="2200" dirty="0" err="1"/>
              <a:t>usefull</a:t>
            </a:r>
            <a:r>
              <a:rPr lang="it-IT" sz="2200" dirty="0"/>
              <a:t> (</a:t>
            </a:r>
            <a:r>
              <a:rPr lang="it-IT" sz="2200" dirty="0" err="1"/>
              <a:t>correlation</a:t>
            </a:r>
            <a:r>
              <a:rPr lang="it-IT" sz="2200" dirty="0"/>
              <a:t>)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pPr marL="285750" indent="-285750">
              <a:buFontTx/>
              <a:buChar char="-"/>
            </a:pPr>
            <a:r>
              <a:rPr lang="it-IT" sz="2200" dirty="0" err="1"/>
              <a:t>Get</a:t>
            </a:r>
            <a:r>
              <a:rPr lang="it-IT" sz="2200" dirty="0"/>
              <a:t> dummies to </a:t>
            </a:r>
            <a:r>
              <a:rPr lang="it-IT" sz="2200" dirty="0" err="1"/>
              <a:t>transform</a:t>
            </a:r>
            <a:r>
              <a:rPr lang="it-IT" sz="2200" dirty="0"/>
              <a:t> </a:t>
            </a:r>
            <a:r>
              <a:rPr lang="it-IT" sz="2200" dirty="0" err="1"/>
              <a:t>categorical</a:t>
            </a:r>
            <a:r>
              <a:rPr lang="it-IT" sz="2200" dirty="0"/>
              <a:t> </a:t>
            </a:r>
            <a:r>
              <a:rPr lang="it-IT" sz="2200" dirty="0" err="1"/>
              <a:t>variables</a:t>
            </a:r>
            <a:r>
              <a:rPr lang="it-IT" sz="2200" dirty="0"/>
              <a:t> </a:t>
            </a:r>
            <a:r>
              <a:rPr lang="it-IT" sz="2200" dirty="0" err="1"/>
              <a:t>into</a:t>
            </a:r>
            <a:r>
              <a:rPr lang="it-IT" sz="2200" dirty="0"/>
              <a:t> </a:t>
            </a:r>
            <a:r>
              <a:rPr lang="it-IT" sz="2200" dirty="0" err="1"/>
              <a:t>boolean</a:t>
            </a:r>
            <a:r>
              <a:rPr lang="it-IT" sz="2200" dirty="0"/>
              <a:t> </a:t>
            </a:r>
            <a:r>
              <a:rPr lang="it-IT" sz="2200" dirty="0" err="1"/>
              <a:t>ones</a:t>
            </a:r>
            <a:endParaRPr lang="it-IT" sz="2200" dirty="0"/>
          </a:p>
          <a:p>
            <a:pPr marL="285750" indent="-285750">
              <a:buFontTx/>
              <a:buChar char="-"/>
            </a:pPr>
            <a:endParaRPr lang="it-IT" sz="2200" dirty="0"/>
          </a:p>
          <a:p>
            <a:pPr marL="285750" indent="-285750">
              <a:buFontTx/>
              <a:buChar char="-"/>
            </a:pPr>
            <a:r>
              <a:rPr lang="it-IT" sz="2200" dirty="0" err="1"/>
              <a:t>Reduction</a:t>
            </a:r>
            <a:r>
              <a:rPr lang="it-IT" sz="2200" dirty="0"/>
              <a:t> of the </a:t>
            </a:r>
            <a:r>
              <a:rPr lang="it-IT" sz="2200" dirty="0" err="1"/>
              <a:t>dataframe</a:t>
            </a:r>
            <a:r>
              <a:rPr lang="it-IT" sz="2200" dirty="0"/>
              <a:t> (to </a:t>
            </a:r>
            <a:r>
              <a:rPr lang="it-IT" sz="2200" dirty="0" err="1"/>
              <a:t>perform</a:t>
            </a:r>
            <a:r>
              <a:rPr lang="it-IT" sz="2200" dirty="0"/>
              <a:t> fast </a:t>
            </a:r>
            <a:r>
              <a:rPr lang="it-IT" sz="2200" dirty="0" err="1"/>
              <a:t>analysis</a:t>
            </a:r>
            <a:r>
              <a:rPr lang="it-IT" sz="2200" dirty="0"/>
              <a:t>)</a:t>
            </a:r>
          </a:p>
          <a:p>
            <a:pPr marL="285750" indent="-285750">
              <a:buFontTx/>
              <a:buChar char="-"/>
            </a:pPr>
            <a:endParaRPr lang="it-IT" sz="2200" dirty="0"/>
          </a:p>
          <a:p>
            <a:pPr marL="285750" indent="-285750">
              <a:buFontTx/>
              <a:buChar char="-"/>
            </a:pPr>
            <a:r>
              <a:rPr lang="it-IT" sz="2200" dirty="0" err="1"/>
              <a:t>Algorithms</a:t>
            </a:r>
            <a:r>
              <a:rPr lang="it-IT" sz="2200" dirty="0"/>
              <a:t> </a:t>
            </a:r>
            <a:r>
              <a:rPr lang="it-IT" sz="2200" dirty="0" err="1"/>
              <a:t>selection</a:t>
            </a:r>
            <a:r>
              <a:rPr lang="it-IT" sz="2200" dirty="0"/>
              <a:t>: </a:t>
            </a:r>
            <a:r>
              <a:rPr lang="it-IT" sz="2200" dirty="0" err="1"/>
              <a:t>fit</a:t>
            </a:r>
            <a:r>
              <a:rPr lang="it-IT" sz="2200" dirty="0"/>
              <a:t> and </a:t>
            </a:r>
            <a:r>
              <a:rPr lang="it-IT" sz="2200" dirty="0" err="1"/>
              <a:t>outcomes</a:t>
            </a:r>
            <a:endParaRPr lang="it-IT" sz="22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CEAA70-1BC8-469D-9DD1-3EFFA3BD93BA}"/>
              </a:ext>
            </a:extLst>
          </p:cNvPr>
          <p:cNvSpPr/>
          <p:nvPr/>
        </p:nvSpPr>
        <p:spPr>
          <a:xfrm>
            <a:off x="1222156" y="1637652"/>
            <a:ext cx="7410400" cy="10667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85254" y="500149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Results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77F8EE-6195-447D-8245-D23DD9179E20}"/>
              </a:ext>
            </a:extLst>
          </p:cNvPr>
          <p:cNvSpPr txBox="1"/>
          <p:nvPr/>
        </p:nvSpPr>
        <p:spPr>
          <a:xfrm>
            <a:off x="1222156" y="1861417"/>
            <a:ext cx="74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3° place: </a:t>
            </a:r>
            <a:r>
              <a:rPr lang="it-IT" sz="2800" dirty="0" err="1"/>
              <a:t>Kneighbors</a:t>
            </a:r>
            <a:r>
              <a:rPr lang="it-IT" sz="2800" dirty="0"/>
              <a:t> </a:t>
            </a:r>
            <a:r>
              <a:rPr lang="it-IT" sz="2800" dirty="0" err="1"/>
              <a:t>Classifier</a:t>
            </a:r>
            <a:r>
              <a:rPr lang="it-IT" sz="2800" dirty="0"/>
              <a:t> :        81.8%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EFF5AC-A1B6-42DE-9273-22B20C651C9B}"/>
              </a:ext>
            </a:extLst>
          </p:cNvPr>
          <p:cNvSpPr/>
          <p:nvPr/>
        </p:nvSpPr>
        <p:spPr>
          <a:xfrm>
            <a:off x="1222156" y="2990378"/>
            <a:ext cx="7410400" cy="106679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24E808-C0E6-4C19-916A-ED08120E65CE}"/>
              </a:ext>
            </a:extLst>
          </p:cNvPr>
          <p:cNvSpPr/>
          <p:nvPr/>
        </p:nvSpPr>
        <p:spPr>
          <a:xfrm>
            <a:off x="1222156" y="1637652"/>
            <a:ext cx="7410400" cy="10667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85254" y="500149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Results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792C1-1349-4F8C-B1A0-7D4A9F94C3E7}"/>
              </a:ext>
            </a:extLst>
          </p:cNvPr>
          <p:cNvSpPr txBox="1"/>
          <p:nvPr/>
        </p:nvSpPr>
        <p:spPr>
          <a:xfrm>
            <a:off x="1222156" y="1861417"/>
            <a:ext cx="74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3° place: </a:t>
            </a:r>
            <a:r>
              <a:rPr lang="it-IT" sz="2800" dirty="0" err="1"/>
              <a:t>Kneighbors</a:t>
            </a:r>
            <a:r>
              <a:rPr lang="it-IT" sz="2800" dirty="0"/>
              <a:t> </a:t>
            </a:r>
            <a:r>
              <a:rPr lang="it-IT" sz="2800" dirty="0" err="1"/>
              <a:t>Classifier</a:t>
            </a:r>
            <a:r>
              <a:rPr lang="it-IT" sz="2800" dirty="0"/>
              <a:t> :        81.8%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D7A2E-4728-4024-9932-A3D2C969614E}"/>
              </a:ext>
            </a:extLst>
          </p:cNvPr>
          <p:cNvSpPr txBox="1"/>
          <p:nvPr/>
        </p:nvSpPr>
        <p:spPr>
          <a:xfrm>
            <a:off x="1222156" y="3262168"/>
            <a:ext cx="720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2° place: </a:t>
            </a:r>
            <a:r>
              <a:rPr lang="it-IT" sz="2800" dirty="0" err="1"/>
              <a:t>Logistic</a:t>
            </a:r>
            <a:r>
              <a:rPr lang="it-IT" sz="2800" dirty="0"/>
              <a:t> </a:t>
            </a:r>
            <a:r>
              <a:rPr lang="it-IT" sz="2800" dirty="0" err="1"/>
              <a:t>Regression</a:t>
            </a:r>
            <a:r>
              <a:rPr lang="it-IT" sz="2800" dirty="0"/>
              <a:t> :           83.1%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9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3A58D8-3116-4243-957F-7818D8D6C664}"/>
              </a:ext>
            </a:extLst>
          </p:cNvPr>
          <p:cNvSpPr/>
          <p:nvPr/>
        </p:nvSpPr>
        <p:spPr>
          <a:xfrm>
            <a:off x="1222155" y="4370439"/>
            <a:ext cx="7410400" cy="10667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A6B8B8-291A-4BF6-9CA2-4773E5272B4F}"/>
              </a:ext>
            </a:extLst>
          </p:cNvPr>
          <p:cNvSpPr/>
          <p:nvPr/>
        </p:nvSpPr>
        <p:spPr>
          <a:xfrm>
            <a:off x="1222156" y="2990378"/>
            <a:ext cx="7410400" cy="106679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AC0887-D93B-439B-AA9C-54B226C5E2FC}"/>
              </a:ext>
            </a:extLst>
          </p:cNvPr>
          <p:cNvSpPr/>
          <p:nvPr/>
        </p:nvSpPr>
        <p:spPr>
          <a:xfrm>
            <a:off x="1222156" y="1637652"/>
            <a:ext cx="7410400" cy="10667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85254" y="500149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Results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D04113-62F9-41E5-989B-AFAF156ADC8D}"/>
              </a:ext>
            </a:extLst>
          </p:cNvPr>
          <p:cNvSpPr txBox="1"/>
          <p:nvPr/>
        </p:nvSpPr>
        <p:spPr>
          <a:xfrm>
            <a:off x="1222156" y="1861417"/>
            <a:ext cx="74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3° place: </a:t>
            </a:r>
            <a:r>
              <a:rPr lang="it-IT" sz="2800" dirty="0" err="1"/>
              <a:t>Kneighbors</a:t>
            </a:r>
            <a:r>
              <a:rPr lang="it-IT" sz="2800" dirty="0"/>
              <a:t> </a:t>
            </a:r>
            <a:r>
              <a:rPr lang="it-IT" sz="2800" dirty="0" err="1"/>
              <a:t>Classifier</a:t>
            </a:r>
            <a:r>
              <a:rPr lang="it-IT" sz="2800" dirty="0"/>
              <a:t> :        81.8%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00595-673C-498A-8BAA-58936FD1EDEC}"/>
              </a:ext>
            </a:extLst>
          </p:cNvPr>
          <p:cNvSpPr txBox="1"/>
          <p:nvPr/>
        </p:nvSpPr>
        <p:spPr>
          <a:xfrm>
            <a:off x="1222156" y="3262168"/>
            <a:ext cx="720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2° place: </a:t>
            </a:r>
            <a:r>
              <a:rPr lang="it-IT" sz="2800" dirty="0" err="1"/>
              <a:t>Logistic</a:t>
            </a:r>
            <a:r>
              <a:rPr lang="it-IT" sz="2800" dirty="0"/>
              <a:t> </a:t>
            </a:r>
            <a:r>
              <a:rPr lang="it-IT" sz="2800" dirty="0" err="1"/>
              <a:t>Regression</a:t>
            </a:r>
            <a:r>
              <a:rPr lang="it-IT" sz="2800" dirty="0"/>
              <a:t> :           83.1%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8EDBA-193E-4544-B550-C34C90443DA7}"/>
              </a:ext>
            </a:extLst>
          </p:cNvPr>
          <p:cNvSpPr txBox="1"/>
          <p:nvPr/>
        </p:nvSpPr>
        <p:spPr>
          <a:xfrm>
            <a:off x="1222155" y="4601663"/>
            <a:ext cx="798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1° place: </a:t>
            </a:r>
            <a:r>
              <a:rPr lang="it-IT" sz="2800" dirty="0" err="1"/>
              <a:t>Decison</a:t>
            </a:r>
            <a:r>
              <a:rPr lang="it-IT" sz="2800" dirty="0"/>
              <a:t> </a:t>
            </a:r>
            <a:r>
              <a:rPr lang="it-IT" sz="2800" dirty="0" err="1"/>
              <a:t>Tree</a:t>
            </a:r>
            <a:r>
              <a:rPr lang="it-IT" sz="2800" dirty="0"/>
              <a:t> </a:t>
            </a:r>
            <a:r>
              <a:rPr lang="it-IT" sz="2800" dirty="0" err="1"/>
              <a:t>Classifier</a:t>
            </a:r>
            <a:r>
              <a:rPr lang="it-IT" sz="2800" dirty="0"/>
              <a:t> :      84.6%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250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83CC1-1F5F-45B1-ABB8-CABACC486E65}"/>
              </a:ext>
            </a:extLst>
          </p:cNvPr>
          <p:cNvSpPr txBox="1"/>
          <p:nvPr/>
        </p:nvSpPr>
        <p:spPr>
          <a:xfrm>
            <a:off x="1085254" y="500149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00" dirty="0" err="1"/>
              <a:t>Discussion</a:t>
            </a:r>
            <a:endParaRPr lang="en-US" sz="4200" dirty="0"/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AF525642-0C39-4813-91D9-124415D6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17" y="5617028"/>
            <a:ext cx="1066798" cy="1066798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2ED3CE2-AC0B-49AA-BF96-87BB386A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5229" y="5617028"/>
            <a:ext cx="1066798" cy="1066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D04113-62F9-41E5-989B-AFAF156ADC8D}"/>
              </a:ext>
            </a:extLst>
          </p:cNvPr>
          <p:cNvSpPr txBox="1"/>
          <p:nvPr/>
        </p:nvSpPr>
        <p:spPr>
          <a:xfrm>
            <a:off x="1085254" y="2526463"/>
            <a:ext cx="6898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Counting</a:t>
            </a:r>
            <a:r>
              <a:rPr lang="it-IT" sz="2400" dirty="0"/>
              <a:t> on a more </a:t>
            </a:r>
            <a:r>
              <a:rPr lang="it-IT" sz="2400" dirty="0" err="1"/>
              <a:t>powerfull</a:t>
            </a:r>
            <a:r>
              <a:rPr lang="it-IT" sz="2400" dirty="0"/>
              <a:t> machine, the </a:t>
            </a:r>
            <a:r>
              <a:rPr lang="it-IT" sz="2400" dirty="0" err="1"/>
              <a:t>entire</a:t>
            </a:r>
            <a:r>
              <a:rPr lang="it-IT" sz="2400" dirty="0"/>
              <a:t> dataset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drive </a:t>
            </a:r>
            <a:r>
              <a:rPr lang="it-IT" sz="2400" dirty="0" err="1"/>
              <a:t>towards</a:t>
            </a:r>
            <a:r>
              <a:rPr lang="it-IT" sz="2400" dirty="0"/>
              <a:t> </a:t>
            </a:r>
            <a:r>
              <a:rPr lang="it-IT" sz="2400" dirty="0" err="1"/>
              <a:t>overfitting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worht</a:t>
            </a:r>
            <a:r>
              <a:rPr lang="it-IT" sz="2400" dirty="0"/>
              <a:t> to </a:t>
            </a:r>
            <a:r>
              <a:rPr lang="it-IT" sz="2400" dirty="0" err="1"/>
              <a:t>give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a chance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7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Gatto</dc:creator>
  <cp:lastModifiedBy> </cp:lastModifiedBy>
  <cp:revision>4</cp:revision>
  <dcterms:created xsi:type="dcterms:W3CDTF">2020-08-28T19:21:11Z</dcterms:created>
  <dcterms:modified xsi:type="dcterms:W3CDTF">2020-08-28T20:09:36Z</dcterms:modified>
</cp:coreProperties>
</file>