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8" r:id="rId3"/>
    <p:sldId id="270" r:id="rId4"/>
    <p:sldId id="272" r:id="rId5"/>
    <p:sldId id="275" r:id="rId6"/>
    <p:sldId id="276" r:id="rId7"/>
    <p:sldId id="278" r:id="rId8"/>
    <p:sldId id="279" r:id="rId9"/>
    <p:sldId id="280" r:id="rId10"/>
    <p:sldId id="281" r:id="rId11"/>
    <p:sldId id="271"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DCAC-5792-C941-E3F0-70B8923AF2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9FB1C6E-1AAA-CA60-B17E-A062267F4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5C32DD0-95C7-4AB1-3BF1-954E39E0282A}"/>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839ABE82-9F6B-0B32-4259-ADEDEA54035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B6681A-7057-EC03-92DC-E585113D342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8654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FB34A-B029-B243-EB0C-A188BB0029B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9F85ED8-D74D-2CF2-FDF3-16D1F1DEA46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65F2BA8-22FE-5958-5D70-E6982625CB7C}"/>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8DB6EF70-456D-A634-3FF0-82B5DE4507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74282A-3A30-1A7D-F94F-6E2C162913F9}"/>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27866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C6DA64-ED0F-B3F6-8B1F-1BC76B9A2A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B696527-C573-6679-7217-1C4F1DC5707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549A599-1F41-113A-D066-AC1E62BCC6F2}"/>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DB61E69A-4EE9-31AE-BF50-13154557F83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650DA0-D21A-A39E-B29F-55DA8C17C3BA}"/>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388425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FED8B-BB3B-720B-25CC-555ED0DADC9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56E832C-4548-E1BA-DBD6-CF38C7D85D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97CF06E-291F-35E0-FE8D-E86D6C885A47}"/>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8A79FB29-80DE-13CA-1088-07B250649F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438328-C25E-0B79-1BB8-F8048487430C}"/>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37988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4D202-B93B-06B0-2F22-9B29A42C7A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A51B953-8F00-4B21-8984-F522DCB80B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3ECBF9C-B961-4AD9-40B3-B5EDC0EB07BB}"/>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C498CD17-9DC2-18A1-3E78-150A403EB8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759983-ECF7-5258-B951-C0FE4BD78312}"/>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395890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A9599-7C92-4EB4-66C8-7E7A5772B9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083D0C7-9175-C439-74C7-724541EE88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232BDCD-9040-283F-E380-DC26C865A2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D1464A5-61E3-8B9C-E459-55F15FCDD142}"/>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6" name="Marcador de pie de página 5">
            <a:extLst>
              <a:ext uri="{FF2B5EF4-FFF2-40B4-BE49-F238E27FC236}">
                <a16:creationId xmlns:a16="http://schemas.microsoft.com/office/drawing/2014/main" id="{07BEFC4C-C84D-121C-0864-2239773E4A0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4D480E1-34BA-F476-4E6B-22B7794BAD0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36753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CF3F6-E7B7-D9BA-AF64-4CAE5341FB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CF8EE90-7890-3BBF-9233-D8151FB61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5181FF-A29E-CB6A-4CB3-F1DD3217BC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F940AF3-8D2A-DBFD-E588-3BDDC8DE7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2DA3B0-B592-5676-B3DD-53C85590D3B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9053E15-A87C-73B5-8E52-37F34062E466}"/>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8" name="Marcador de pie de página 7">
            <a:extLst>
              <a:ext uri="{FF2B5EF4-FFF2-40B4-BE49-F238E27FC236}">
                <a16:creationId xmlns:a16="http://schemas.microsoft.com/office/drawing/2014/main" id="{3E805C12-8E3F-F260-C0E3-B0FD4410B52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AD0B4C2-5AB7-9F50-53B4-F2086AA9F7A2}"/>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61217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757F5-FF89-97C6-07CE-9B7703EC85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1049E4C-CD72-83F9-956B-928B12AB065A}"/>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4" name="Marcador de pie de página 3">
            <a:extLst>
              <a:ext uri="{FF2B5EF4-FFF2-40B4-BE49-F238E27FC236}">
                <a16:creationId xmlns:a16="http://schemas.microsoft.com/office/drawing/2014/main" id="{C2D25398-BF30-6BB1-6148-1000485E1A2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93F47D-E4B7-442C-F1D5-2DB9C0C90A07}"/>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84130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4B981-2443-300B-C602-E099C1275C95}"/>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3" name="Marcador de pie de página 2">
            <a:extLst>
              <a:ext uri="{FF2B5EF4-FFF2-40B4-BE49-F238E27FC236}">
                <a16:creationId xmlns:a16="http://schemas.microsoft.com/office/drawing/2014/main" id="{6F2B3CA7-F4AA-572E-A294-9DE8EF1BC58A}"/>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D66990-31A3-2CA5-5DE6-DA11AF40C7B4}"/>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22340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4FCDE-0D71-9A7B-D69A-4247F6EB1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AE67718-1829-4238-C551-9EFA9C0D8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09EA1A9-4762-C999-DE08-26EE8C0C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470CF5-D4EC-2AA6-CEC3-76CB79077E03}"/>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6" name="Marcador de pie de página 5">
            <a:extLst>
              <a:ext uri="{FF2B5EF4-FFF2-40B4-BE49-F238E27FC236}">
                <a16:creationId xmlns:a16="http://schemas.microsoft.com/office/drawing/2014/main" id="{C1545E52-D7A3-849E-277A-3A92DE1CBEB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5DF6DB4-7449-51F1-927C-A12CF16E7024}"/>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7458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F004-296C-D27C-A303-222B711811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30444B4-9874-CEAC-7690-E76C97774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6F291AE-F446-D037-5798-B6E217297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C69922-7872-6DC4-2038-1AB1A8CB3524}"/>
              </a:ext>
            </a:extLst>
          </p:cNvPr>
          <p:cNvSpPr>
            <a:spLocks noGrp="1"/>
          </p:cNvSpPr>
          <p:nvPr>
            <p:ph type="dt" sz="half" idx="10"/>
          </p:nvPr>
        </p:nvSpPr>
        <p:spPr/>
        <p:txBody>
          <a:bodyPr/>
          <a:lstStyle/>
          <a:p>
            <a:fld id="{74FE5451-305C-44F7-8AAC-C35F74449498}" type="datetimeFigureOut">
              <a:rPr lang="es-MX" smtClean="0"/>
              <a:t>27/06/2024</a:t>
            </a:fld>
            <a:endParaRPr lang="es-MX"/>
          </a:p>
        </p:txBody>
      </p:sp>
      <p:sp>
        <p:nvSpPr>
          <p:cNvPr id="6" name="Marcador de pie de página 5">
            <a:extLst>
              <a:ext uri="{FF2B5EF4-FFF2-40B4-BE49-F238E27FC236}">
                <a16:creationId xmlns:a16="http://schemas.microsoft.com/office/drawing/2014/main" id="{3751C5F1-E85F-2EBB-7EC7-CC42FCD6CB6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7EA7994-B91D-64B6-DC2D-BF176967A321}"/>
              </a:ext>
            </a:extLst>
          </p:cNvPr>
          <p:cNvSpPr>
            <a:spLocks noGrp="1"/>
          </p:cNvSpPr>
          <p:nvPr>
            <p:ph type="sldNum" sz="quarter" idx="12"/>
          </p:nvPr>
        </p:nvSpPr>
        <p:spPr/>
        <p:txBody>
          <a:bodyPr/>
          <a:lstStyle/>
          <a:p>
            <a:fld id="{CC002481-03BE-4432-83B1-3A5A9C442D51}" type="slidenum">
              <a:rPr lang="es-MX" smtClean="0"/>
              <a:t>‹Nº›</a:t>
            </a:fld>
            <a:endParaRPr lang="es-MX"/>
          </a:p>
        </p:txBody>
      </p:sp>
    </p:spTree>
    <p:extLst>
      <p:ext uri="{BB962C8B-B14F-4D97-AF65-F5344CB8AC3E}">
        <p14:creationId xmlns:p14="http://schemas.microsoft.com/office/powerpoint/2010/main" val="13343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07D1F3A-B2AB-854D-23C0-7BB7BF899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1A1815F-A685-9325-EA0D-F4ECF3065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CA6AF1A-FFF8-CF10-0DE7-3F974F084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FE5451-305C-44F7-8AAC-C35F74449498}" type="datetimeFigureOut">
              <a:rPr lang="es-MX" smtClean="0"/>
              <a:t>27/06/2024</a:t>
            </a:fld>
            <a:endParaRPr lang="es-MX"/>
          </a:p>
        </p:txBody>
      </p:sp>
      <p:sp>
        <p:nvSpPr>
          <p:cNvPr id="5" name="Marcador de pie de página 4">
            <a:extLst>
              <a:ext uri="{FF2B5EF4-FFF2-40B4-BE49-F238E27FC236}">
                <a16:creationId xmlns:a16="http://schemas.microsoft.com/office/drawing/2014/main" id="{F7A2DDCB-DD83-601C-72AA-8A548A6A6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F5F6008E-64B1-7B22-6349-183774D76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02481-03BE-4432-83B1-3A5A9C442D51}" type="slidenum">
              <a:rPr lang="es-MX" smtClean="0"/>
              <a:t>‹Nº›</a:t>
            </a:fld>
            <a:endParaRPr lang="es-MX"/>
          </a:p>
        </p:txBody>
      </p:sp>
    </p:spTree>
    <p:extLst>
      <p:ext uri="{BB962C8B-B14F-4D97-AF65-F5344CB8AC3E}">
        <p14:creationId xmlns:p14="http://schemas.microsoft.com/office/powerpoint/2010/main" val="288205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8" name="CuadroTexto 37">
            <a:extLst>
              <a:ext uri="{FF2B5EF4-FFF2-40B4-BE49-F238E27FC236}">
                <a16:creationId xmlns:a16="http://schemas.microsoft.com/office/drawing/2014/main" id="{3F28FB66-AD25-7E80-EE40-26BB75BD8CFC}"/>
              </a:ext>
            </a:extLst>
          </p:cNvPr>
          <p:cNvSpPr txBox="1"/>
          <p:nvPr/>
        </p:nvSpPr>
        <p:spPr>
          <a:xfrm>
            <a:off x="861725" y="4974794"/>
            <a:ext cx="7268147" cy="6164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dirty="0">
                <a:solidFill>
                  <a:schemeClr val="tx1"/>
                </a:solidFill>
                <a:latin typeface="+mj-lt"/>
                <a:ea typeface="+mj-ea"/>
                <a:cs typeface="+mj-cs"/>
              </a:rPr>
              <a:t>Tomas Lopez Perez </a:t>
            </a:r>
          </a:p>
        </p:txBody>
      </p:sp>
      <p:sp>
        <p:nvSpPr>
          <p:cNvPr id="36" name="Marcador de contenido 28">
            <a:extLst>
              <a:ext uri="{FF2B5EF4-FFF2-40B4-BE49-F238E27FC236}">
                <a16:creationId xmlns:a16="http://schemas.microsoft.com/office/drawing/2014/main" id="{8CDC44B3-7A0F-59D7-2E9C-CEE0B0E60FC6}"/>
              </a:ext>
            </a:extLst>
          </p:cNvPr>
          <p:cNvSpPr>
            <a:spLocks noGrp="1"/>
          </p:cNvSpPr>
          <p:nvPr>
            <p:ph idx="1"/>
          </p:nvPr>
        </p:nvSpPr>
        <p:spPr>
          <a:xfrm>
            <a:off x="838199" y="4165562"/>
            <a:ext cx="7315200" cy="775494"/>
          </a:xfrm>
        </p:spPr>
        <p:txBody>
          <a:bodyPr vert="horz" lIns="91440" tIns="45720" rIns="91440" bIns="45720" rtlCol="0">
            <a:normAutofit/>
          </a:bodyPr>
          <a:lstStyle/>
          <a:p>
            <a:pPr marL="0" indent="0">
              <a:buNone/>
            </a:pPr>
            <a:r>
              <a:rPr lang="en-US" sz="4400" b="1" kern="1200" dirty="0">
                <a:solidFill>
                  <a:schemeClr val="tx1"/>
                </a:solidFill>
                <a:latin typeface="+mn-lt"/>
                <a:ea typeface="+mn-ea"/>
                <a:cs typeface="+mn-cs"/>
              </a:rPr>
              <a:t>Regresion logistica</a:t>
            </a:r>
          </a:p>
        </p:txBody>
      </p:sp>
      <p:pic>
        <p:nvPicPr>
          <p:cNvPr id="55" name="Imagen 54" descr="Logotipo&#10;&#10;Descripción generada automáticamente">
            <a:extLst>
              <a:ext uri="{FF2B5EF4-FFF2-40B4-BE49-F238E27FC236}">
                <a16:creationId xmlns:a16="http://schemas.microsoft.com/office/drawing/2014/main" id="{5CA6BF4D-D343-E9FD-D602-93328B1B0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956" y="521503"/>
            <a:ext cx="4768843" cy="2170936"/>
          </a:xfrm>
          <a:prstGeom prst="rect">
            <a:avLst/>
          </a:prstGeom>
        </p:spPr>
      </p:pic>
    </p:spTree>
    <p:extLst>
      <p:ext uri="{BB962C8B-B14F-4D97-AF65-F5344CB8AC3E}">
        <p14:creationId xmlns:p14="http://schemas.microsoft.com/office/powerpoint/2010/main" val="292896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3672821803"/>
              </p:ext>
            </p:extLst>
          </p:nvPr>
        </p:nvGraphicFramePr>
        <p:xfrm>
          <a:off x="3200400" y="505827"/>
          <a:ext cx="6022308" cy="600592"/>
        </p:xfrm>
        <a:graphic>
          <a:graphicData uri="http://schemas.openxmlformats.org/drawingml/2006/table">
            <a:tbl>
              <a:tblPr firstRow="1" bandRow="1">
                <a:tableStyleId>{6E25E649-3F16-4E02-A733-19D2CDBF48F0}</a:tableStyleId>
              </a:tblPr>
              <a:tblGrid>
                <a:gridCol w="2097249">
                  <a:extLst>
                    <a:ext uri="{9D8B030D-6E8A-4147-A177-3AD203B41FA5}">
                      <a16:colId xmlns:a16="http://schemas.microsoft.com/office/drawing/2014/main" val="1667349596"/>
                    </a:ext>
                  </a:extLst>
                </a:gridCol>
                <a:gridCol w="1318607">
                  <a:extLst>
                    <a:ext uri="{9D8B030D-6E8A-4147-A177-3AD203B41FA5}">
                      <a16:colId xmlns:a16="http://schemas.microsoft.com/office/drawing/2014/main" val="246714430"/>
                    </a:ext>
                  </a:extLst>
                </a:gridCol>
                <a:gridCol w="2606452">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r>
                        <a:rPr lang="es-ES" sz="1100" dirty="0"/>
                        <a:t>sin(X)+sin(X+X**2)</a:t>
                      </a:r>
                      <a:endParaRPr lang="es-MX"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a:t>
                      </a:r>
                      <a:r>
                        <a:rPr lang="es-MX" sz="1100" b="0" u="none" kern="1200" dirty="0">
                          <a:solidFill>
                            <a:schemeClr val="dk1"/>
                          </a:solidFill>
                          <a:effectLst/>
                          <a:latin typeface="Arial" panose="020B0604020202020204" pitchFamily="34" charset="0"/>
                          <a:ea typeface="+mn-ea"/>
                          <a:cs typeface="Arial" panose="020B0604020202020204" pitchFamily="34" charset="0"/>
                        </a:rPr>
                        <a:t>0.05</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2490399673"/>
              </p:ext>
            </p:extLst>
          </p:nvPr>
        </p:nvGraphicFramePr>
        <p:xfrm>
          <a:off x="1336548" y="1347667"/>
          <a:ext cx="9518903" cy="963528"/>
        </p:xfrm>
        <a:graphic>
          <a:graphicData uri="http://schemas.openxmlformats.org/drawingml/2006/table">
            <a:tbl>
              <a:tblPr firstRow="1" bandRow="1">
                <a:tableStyleId>{6E25E649-3F16-4E02-A733-19D2CDBF48F0}</a:tableStyleId>
              </a:tblPr>
              <a:tblGrid>
                <a:gridCol w="4460748">
                  <a:extLst>
                    <a:ext uri="{9D8B030D-6E8A-4147-A177-3AD203B41FA5}">
                      <a16:colId xmlns:a16="http://schemas.microsoft.com/office/drawing/2014/main" val="1951894874"/>
                    </a:ext>
                  </a:extLst>
                </a:gridCol>
                <a:gridCol w="1453896">
                  <a:extLst>
                    <a:ext uri="{9D8B030D-6E8A-4147-A177-3AD203B41FA5}">
                      <a16:colId xmlns:a16="http://schemas.microsoft.com/office/drawing/2014/main" val="108586078"/>
                    </a:ext>
                  </a:extLst>
                </a:gridCol>
                <a:gridCol w="1915816">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(sin(sin(((1+X)*sin(X))))+X)</a:t>
                      </a:r>
                    </a:p>
                  </a:txBody>
                  <a:tcPr/>
                </a:tc>
                <a:tc>
                  <a:txBody>
                    <a:bodyPr/>
                    <a:lstStyle/>
                    <a:p>
                      <a:r>
                        <a:rPr lang="es-MX" sz="1100" dirty="0"/>
                        <a:t>0.0037</a:t>
                      </a:r>
                    </a:p>
                  </a:txBody>
                  <a:tcPr/>
                </a:tc>
                <a:tc>
                  <a:txBody>
                    <a:bodyPr/>
                    <a:lstStyle/>
                    <a:p>
                      <a:r>
                        <a:rPr lang="es-MX" sz="1100" dirty="0">
                          <a:latin typeface="Arial" panose="020B0604020202020204" pitchFamily="34" charset="0"/>
                          <a:cs typeface="Arial" panose="020B0604020202020204" pitchFamily="34" charset="0"/>
                        </a:rPr>
                        <a:t>6.55 segundos</a:t>
                      </a:r>
                    </a:p>
                  </a:txBody>
                  <a:tcPr/>
                </a:tc>
                <a:tc>
                  <a:txBody>
                    <a:bodyPr/>
                    <a:lstStyle/>
                    <a:p>
                      <a:r>
                        <a:rPr lang="en-US" sz="1100" dirty="0">
                          <a:latin typeface="Arial" panose="020B0604020202020204" pitchFamily="34" charset="0"/>
                          <a:cs typeface="Arial" panose="020B0604020202020204" pitchFamily="34" charset="0"/>
                        </a:rPr>
                        <a:t>23</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Aptos Narrow" panose="020B0004020202020204" pitchFamily="34" charset="0"/>
                        </a:rPr>
                        <a:t>(</a:t>
                      </a:r>
                      <a:r>
                        <a:rPr lang="es-ES" sz="1100" b="0" i="0" u="none" strike="noStrike" dirty="0" err="1">
                          <a:solidFill>
                            <a:srgbClr val="000000"/>
                          </a:solidFill>
                          <a:effectLst/>
                          <a:latin typeface="Aptos Narrow" panose="020B0004020202020204" pitchFamily="34" charset="0"/>
                        </a:rPr>
                        <a:t>X+cos</a:t>
                      </a:r>
                      <a:r>
                        <a:rPr lang="es-ES" sz="1100" b="0" i="0" u="none" strike="noStrike" dirty="0">
                          <a:solidFill>
                            <a:srgbClr val="000000"/>
                          </a:solidFill>
                          <a:effectLst/>
                          <a:latin typeface="Aptos Narrow" panose="020B0004020202020204" pitchFamily="34" charset="0"/>
                        </a:rPr>
                        <a:t>((X-tan(cos(X)))))</a:t>
                      </a:r>
                      <a:r>
                        <a:rPr lang="es-ES" sz="1100" dirty="0"/>
                        <a:t> </a:t>
                      </a:r>
                      <a:endParaRPr lang="es-MX" sz="1100" dirty="0"/>
                    </a:p>
                  </a:txBody>
                  <a:tcPr/>
                </a:tc>
                <a:tc>
                  <a:txBody>
                    <a:bodyPr/>
                    <a:lstStyle/>
                    <a:p>
                      <a:r>
                        <a:rPr lang="es-MX" sz="1100" dirty="0"/>
                        <a:t>0.008</a:t>
                      </a:r>
                    </a:p>
                  </a:txBody>
                  <a:tcPr/>
                </a:tc>
                <a:tc>
                  <a:txBody>
                    <a:bodyPr/>
                    <a:lstStyle/>
                    <a:p>
                      <a:r>
                        <a:rPr lang="en-US" sz="1100" dirty="0">
                          <a:latin typeface="Arial" panose="020B0604020202020204" pitchFamily="34" charset="0"/>
                          <a:cs typeface="Arial" panose="020B0604020202020204" pitchFamily="34" charset="0"/>
                        </a:rPr>
                        <a:t>9.7981 </a:t>
                      </a:r>
                      <a:r>
                        <a:rPr lang="es-MX" sz="1100" dirty="0">
                          <a:latin typeface="Arial" panose="020B0604020202020204" pitchFamily="34" charset="0"/>
                          <a:cs typeface="Arial" panose="020B0604020202020204" pitchFamily="34" charset="0"/>
                        </a:rPr>
                        <a:t>segundos</a:t>
                      </a:r>
                    </a:p>
                  </a:txBody>
                  <a:tcPr/>
                </a:tc>
                <a:tc>
                  <a:txBody>
                    <a:bodyPr/>
                    <a:lstStyle/>
                    <a:p>
                      <a:r>
                        <a:rPr lang="en-US" sz="1100" dirty="0">
                          <a:latin typeface="Arial" panose="020B0604020202020204" pitchFamily="34" charset="0"/>
                          <a:cs typeface="Arial" panose="020B0604020202020204" pitchFamily="34" charset="0"/>
                        </a:rPr>
                        <a:t>36</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4" name="Imagen 3" descr="Gráfico, Gráfico de líneas&#10;&#10;Descripción generada automáticamente">
            <a:extLst>
              <a:ext uri="{FF2B5EF4-FFF2-40B4-BE49-F238E27FC236}">
                <a16:creationId xmlns:a16="http://schemas.microsoft.com/office/drawing/2014/main" id="{58A187F0-AFF9-8FCB-90DD-C47ED8B7B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48" y="3247011"/>
            <a:ext cx="4084328" cy="2450597"/>
          </a:xfrm>
          <a:prstGeom prst="rect">
            <a:avLst/>
          </a:prstGeom>
        </p:spPr>
      </p:pic>
      <p:pic>
        <p:nvPicPr>
          <p:cNvPr id="8" name="Imagen 7" descr="Gráfico, Gráfico de líneas&#10;&#10;Descripción generada automáticamente">
            <a:extLst>
              <a:ext uri="{FF2B5EF4-FFF2-40B4-BE49-F238E27FC236}">
                <a16:creationId xmlns:a16="http://schemas.microsoft.com/office/drawing/2014/main" id="{20CA022C-C143-04A4-D490-A3F8359F9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455" y="3247011"/>
            <a:ext cx="4084328" cy="2450597"/>
          </a:xfrm>
          <a:prstGeom prst="rect">
            <a:avLst/>
          </a:prstGeom>
        </p:spPr>
      </p:pic>
    </p:spTree>
    <p:extLst>
      <p:ext uri="{BB962C8B-B14F-4D97-AF65-F5344CB8AC3E}">
        <p14:creationId xmlns:p14="http://schemas.microsoft.com/office/powerpoint/2010/main" val="91338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F5AF4-03AF-2FF6-6540-B9D9ECF1BF8D}"/>
              </a:ext>
            </a:extLst>
          </p:cNvPr>
          <p:cNvSpPr>
            <a:spLocks noGrp="1"/>
          </p:cNvSpPr>
          <p:nvPr>
            <p:ph type="title"/>
          </p:nvPr>
        </p:nvSpPr>
        <p:spPr/>
        <p:txBody>
          <a:bodyPr/>
          <a:lstStyle/>
          <a:p>
            <a:r>
              <a:rPr lang="en-US" dirty="0" err="1"/>
              <a:t>Conclusiones</a:t>
            </a:r>
            <a:endParaRPr lang="es-MX" dirty="0"/>
          </a:p>
        </p:txBody>
      </p:sp>
      <p:sp>
        <p:nvSpPr>
          <p:cNvPr id="3" name="Marcador de contenido 2">
            <a:extLst>
              <a:ext uri="{FF2B5EF4-FFF2-40B4-BE49-F238E27FC236}">
                <a16:creationId xmlns:a16="http://schemas.microsoft.com/office/drawing/2014/main" id="{45EF62AD-D2DA-1920-8CA3-AB87F81AE8C2}"/>
              </a:ext>
            </a:extLst>
          </p:cNvPr>
          <p:cNvSpPr>
            <a:spLocks noGrp="1"/>
          </p:cNvSpPr>
          <p:nvPr>
            <p:ph idx="1"/>
          </p:nvPr>
        </p:nvSpPr>
        <p:spPr/>
        <p:txBody>
          <a:bodyPr>
            <a:normAutofit/>
          </a:bodyPr>
          <a:lstStyle/>
          <a:p>
            <a:pPr marL="0" indent="0" algn="just">
              <a:buNone/>
            </a:pPr>
            <a:r>
              <a:rPr lang="es-ES" sz="1600" dirty="0">
                <a:latin typeface="Arial" panose="020B0604020202020204" pitchFamily="34" charset="0"/>
                <a:cs typeface="Arial" panose="020B0604020202020204" pitchFamily="34" charset="0"/>
              </a:rPr>
              <a:t>La programación genética, utilizada comúnmente en la regresión simbólica, ofrece un enfoque evolutivo para explorar el espacio de posibles soluciones. Inspirada en los procesos de selección natural y evolución biológica, esta técnica iterativamente genera y evalúa posibles soluciones, seleccionando y recombinando las más prometedoras para mejorar progresivamente el ajuste del modelo a los datos.</a:t>
            </a:r>
          </a:p>
          <a:p>
            <a:pPr marL="0" indent="0" algn="just">
              <a:buNone/>
            </a:pPr>
            <a:r>
              <a:rPr lang="es-ES" sz="1600" dirty="0">
                <a:latin typeface="Arial" panose="020B0604020202020204" pitchFamily="34" charset="0"/>
                <a:cs typeface="Arial" panose="020B0604020202020204" pitchFamily="34" charset="0"/>
              </a:rPr>
              <a:t>En conjunto, estas técnicas permiten la creación de modelos precisos y explicativos sin la necesidad de predefinir una estructura específica. Esto es especialmente útil en campos como la ciencia de datos, la ingeniería y la biología, donde las relaciones subyacentes entre variables pueden ser complejas y no evidentes.</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7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2C5FD7B-5841-0664-736C-E5B2A1BEC9E2}"/>
              </a:ext>
            </a:extLst>
          </p:cNvPr>
          <p:cNvSpPr>
            <a:spLocks noGrp="1"/>
          </p:cNvSpPr>
          <p:nvPr>
            <p:ph idx="1"/>
          </p:nvPr>
        </p:nvSpPr>
        <p:spPr>
          <a:xfrm>
            <a:off x="912746" y="1404990"/>
            <a:ext cx="5801917" cy="3363228"/>
          </a:xfrm>
        </p:spPr>
        <p:txBody>
          <a:bodyPr>
            <a:noAutofit/>
          </a:bodyPr>
          <a:lstStyle/>
          <a:p>
            <a:pPr marL="0" indent="0">
              <a:buNone/>
            </a:pPr>
            <a:r>
              <a:rPr lang="en-US" sz="3200" dirty="0" err="1"/>
              <a:t>Parametros</a:t>
            </a:r>
            <a:endParaRPr lang="en-US" sz="3200" dirty="0"/>
          </a:p>
          <a:p>
            <a:r>
              <a:rPr lang="en-US" sz="3200" dirty="0"/>
              <a:t>Población = 400</a:t>
            </a:r>
          </a:p>
          <a:p>
            <a:r>
              <a:rPr lang="en-US" sz="3200" u="sng" dirty="0" err="1"/>
              <a:t>Profundidad</a:t>
            </a:r>
            <a:r>
              <a:rPr lang="en-US" sz="3200" u="sng" dirty="0"/>
              <a:t> </a:t>
            </a:r>
            <a:r>
              <a:rPr lang="en-US" sz="3200" u="sng" dirty="0" err="1"/>
              <a:t>inicial</a:t>
            </a:r>
            <a:r>
              <a:rPr lang="en-US" sz="3200" u="sng" dirty="0"/>
              <a:t> = 4</a:t>
            </a:r>
          </a:p>
          <a:p>
            <a:r>
              <a:rPr lang="en-US" sz="3200" u="sng" dirty="0"/>
              <a:t>6 </a:t>
            </a:r>
            <a:r>
              <a:rPr lang="en-US" sz="3200" u="sng" dirty="0" err="1"/>
              <a:t>Nodos</a:t>
            </a:r>
            <a:endParaRPr lang="en-US" sz="3200" u="sng" dirty="0"/>
          </a:p>
          <a:p>
            <a:pPr marL="0" indent="0">
              <a:buNone/>
            </a:pPr>
            <a:r>
              <a:rPr lang="en-US" sz="3200" u="sng" dirty="0"/>
              <a:t>Hardware</a:t>
            </a:r>
          </a:p>
          <a:p>
            <a:r>
              <a:rPr lang="en-US" sz="3200" u="sng" dirty="0"/>
              <a:t>CPU </a:t>
            </a:r>
            <a:r>
              <a:rPr lang="en-US" sz="3200" u="sng" dirty="0" err="1"/>
              <a:t>Icore</a:t>
            </a:r>
            <a:r>
              <a:rPr lang="en-US" sz="3200" u="sng" dirty="0"/>
              <a:t> 5</a:t>
            </a:r>
          </a:p>
        </p:txBody>
      </p:sp>
      <p:pic>
        <p:nvPicPr>
          <p:cNvPr id="9" name="Graphic 8" descr="Procesador">
            <a:extLst>
              <a:ext uri="{FF2B5EF4-FFF2-40B4-BE49-F238E27FC236}">
                <a16:creationId xmlns:a16="http://schemas.microsoft.com/office/drawing/2014/main" id="{A279E948-F46E-4515-AED6-0A6739CFF5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57264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D7A550-DB00-DA2A-06C9-19B3E75B7918}"/>
              </a:ext>
            </a:extLst>
          </p:cNvPr>
          <p:cNvSpPr>
            <a:spLocks noGrp="1"/>
          </p:cNvSpPr>
          <p:nvPr>
            <p:ph type="title"/>
          </p:nvPr>
        </p:nvSpPr>
        <p:spPr>
          <a:xfrm>
            <a:off x="630936" y="640080"/>
            <a:ext cx="4818888" cy="1481328"/>
          </a:xfrm>
        </p:spPr>
        <p:txBody>
          <a:bodyPr anchor="b">
            <a:normAutofit/>
          </a:bodyPr>
          <a:lstStyle/>
          <a:p>
            <a:r>
              <a:rPr lang="en-US" sz="4000" dirty="0"/>
              <a:t>Regresion </a:t>
            </a:r>
            <a:r>
              <a:rPr lang="es-MX" sz="4000" dirty="0" err="1"/>
              <a:t>simbolica</a:t>
            </a:r>
            <a:r>
              <a:rPr lang="en-US" sz="4000" dirty="0"/>
              <a:t> </a:t>
            </a:r>
            <a:endParaRPr lang="es-MX" sz="4000" dirty="0"/>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03287AC-864A-7095-0DD6-D20C606F9A1D}"/>
              </a:ext>
            </a:extLst>
          </p:cNvPr>
          <p:cNvSpPr>
            <a:spLocks noGrp="1"/>
          </p:cNvSpPr>
          <p:nvPr>
            <p:ph idx="1"/>
          </p:nvPr>
        </p:nvSpPr>
        <p:spPr>
          <a:xfrm>
            <a:off x="630936" y="2660904"/>
            <a:ext cx="4818888" cy="3547872"/>
          </a:xfrm>
        </p:spPr>
        <p:txBody>
          <a:bodyPr anchor="t">
            <a:normAutofit lnSpcReduction="10000"/>
          </a:bodyPr>
          <a:lstStyle/>
          <a:p>
            <a:pPr algn="just"/>
            <a:r>
              <a:rPr lang="es-ES" sz="1500" dirty="0">
                <a:latin typeface="Arial" panose="020B0604020202020204" pitchFamily="34" charset="0"/>
                <a:cs typeface="Arial" panose="020B0604020202020204" pitchFamily="34" charset="0"/>
              </a:rPr>
              <a:t>La regresión simbólica es una técnica utilizada en el aprendizaje automático y en la inteligencia artificial para descubrir relaciones matemáticas entre variables en un conjunto de datos. A diferencia de la regresión tradicional, que generalmente se basa en la especificación previa de un tipo de modelo (como lineal, polinómico, etc.), la regresión simbólica busca la forma matemática que mejor describe los datos sin asumir previamente una estructura particular. Esta técnica utiliza algoritmos de búsqueda, como la programación genética, para explorar el espacio de posibles ecuaciones matemáticas. A través de un proceso iterativo, se generan, evalúan y seleccionan las ecuaciones que mejor se ajustan a los datos, considerando tanto la precisión como la simplicidad de los modelos.</a:t>
            </a:r>
          </a:p>
        </p:txBody>
      </p:sp>
      <p:pic>
        <p:nvPicPr>
          <p:cNvPr id="5" name="Imagen 4" descr="Imagen que contiene Diagrama&#10;&#10;Descripción generada automáticamente">
            <a:extLst>
              <a:ext uri="{FF2B5EF4-FFF2-40B4-BE49-F238E27FC236}">
                <a16:creationId xmlns:a16="http://schemas.microsoft.com/office/drawing/2014/main" id="{5D34054C-D20C-6F4A-6338-730D32869655}"/>
              </a:ext>
            </a:extLst>
          </p:cNvPr>
          <p:cNvPicPr>
            <a:picLocks noChangeAspect="1"/>
          </p:cNvPicPr>
          <p:nvPr/>
        </p:nvPicPr>
        <p:blipFill rotWithShape="1">
          <a:blip r:embed="rId2">
            <a:extLst>
              <a:ext uri="{28A0092B-C50C-407E-A947-70E740481C1C}">
                <a14:useLocalDpi xmlns:a14="http://schemas.microsoft.com/office/drawing/2010/main" val="0"/>
              </a:ext>
            </a:extLst>
          </a:blip>
          <a:srcRect l="20783" r="18152" b="2"/>
          <a:stretch/>
        </p:blipFill>
        <p:spPr>
          <a:xfrm>
            <a:off x="6145452" y="640080"/>
            <a:ext cx="5366159" cy="5577840"/>
          </a:xfrm>
          <a:prstGeom prst="rect">
            <a:avLst/>
          </a:prstGeom>
        </p:spPr>
      </p:pic>
    </p:spTree>
    <p:extLst>
      <p:ext uri="{BB962C8B-B14F-4D97-AF65-F5344CB8AC3E}">
        <p14:creationId xmlns:p14="http://schemas.microsoft.com/office/powerpoint/2010/main" val="211816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C18E5B-3C5C-A6A2-78A5-C47BCFAFED23}"/>
              </a:ext>
            </a:extLst>
          </p:cNvPr>
          <p:cNvSpPr>
            <a:spLocks noGrp="1"/>
          </p:cNvSpPr>
          <p:nvPr>
            <p:ph type="title"/>
          </p:nvPr>
        </p:nvSpPr>
        <p:spPr>
          <a:xfrm>
            <a:off x="630936" y="639520"/>
            <a:ext cx="3429000" cy="1719072"/>
          </a:xfrm>
        </p:spPr>
        <p:txBody>
          <a:bodyPr anchor="b">
            <a:normAutofit/>
          </a:bodyPr>
          <a:lstStyle/>
          <a:p>
            <a:r>
              <a:rPr lang="en-US" sz="5400"/>
              <a:t>MPI</a:t>
            </a:r>
            <a:endParaRPr lang="es-MX"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3664D74-2730-F8D3-EF4F-49028B24919C}"/>
              </a:ext>
            </a:extLst>
          </p:cNvPr>
          <p:cNvSpPr>
            <a:spLocks noGrp="1"/>
          </p:cNvSpPr>
          <p:nvPr>
            <p:ph idx="1"/>
          </p:nvPr>
        </p:nvSpPr>
        <p:spPr>
          <a:xfrm>
            <a:off x="630936" y="2807208"/>
            <a:ext cx="3429000" cy="3410712"/>
          </a:xfrm>
        </p:spPr>
        <p:txBody>
          <a:bodyPr anchor="t">
            <a:normAutofit/>
          </a:bodyPr>
          <a:lstStyle/>
          <a:p>
            <a:pPr marL="0" indent="0" algn="just">
              <a:buNone/>
            </a:pPr>
            <a:r>
              <a:rPr lang="es-ES" sz="1400" dirty="0">
                <a:latin typeface="Arial" panose="020B0604020202020204" pitchFamily="34" charset="0"/>
                <a:cs typeface="Arial" panose="020B0604020202020204" pitchFamily="34" charset="0"/>
              </a:rPr>
              <a:t>MPI es un estándar de programación en paralelo mediante paso de mensajes que permite crear programas portables y eficientes.</a:t>
            </a:r>
          </a:p>
          <a:p>
            <a:pPr marL="0" indent="0" algn="just">
              <a:buNone/>
            </a:pPr>
            <a:r>
              <a:rPr lang="es-ES" sz="1400" dirty="0">
                <a:latin typeface="Arial" panose="020B0604020202020204" pitchFamily="34" charset="0"/>
                <a:cs typeface="Arial" panose="020B0604020202020204" pitchFamily="34" charset="0"/>
              </a:rPr>
              <a:t>MPI proporciona una serie de funciones y protocolos para el intercambio de datos entre procesos que pueden estar ejecutándose en diferentes nodos de un clúster de computadoras o en distintas máquinas conectadas en red.</a:t>
            </a:r>
            <a:endParaRPr lang="es-MX" sz="14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0713B27E-3261-2023-6B4A-3744A0F53AC7}"/>
              </a:ext>
            </a:extLst>
          </p:cNvPr>
          <p:cNvPicPr>
            <a:picLocks noChangeAspect="1"/>
          </p:cNvPicPr>
          <p:nvPr/>
        </p:nvPicPr>
        <p:blipFill>
          <a:blip r:embed="rId2"/>
          <a:stretch>
            <a:fillRect/>
          </a:stretch>
        </p:blipFill>
        <p:spPr>
          <a:xfrm>
            <a:off x="4654296" y="1193921"/>
            <a:ext cx="6903720" cy="4470157"/>
          </a:xfrm>
          <a:prstGeom prst="rect">
            <a:avLst/>
          </a:prstGeom>
        </p:spPr>
      </p:pic>
    </p:spTree>
    <p:extLst>
      <p:ext uri="{BB962C8B-B14F-4D97-AF65-F5344CB8AC3E}">
        <p14:creationId xmlns:p14="http://schemas.microsoft.com/office/powerpoint/2010/main" val="299650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655224017"/>
              </p:ext>
            </p:extLst>
          </p:nvPr>
        </p:nvGraphicFramePr>
        <p:xfrm>
          <a:off x="3987541" y="595310"/>
          <a:ext cx="3324072" cy="600592"/>
        </p:xfrm>
        <a:graphic>
          <a:graphicData uri="http://schemas.openxmlformats.org/drawingml/2006/table">
            <a:tbl>
              <a:tblPr firstRow="1" bandRow="1">
                <a:tableStyleId>{6E25E649-3F16-4E02-A733-19D2CDBF48F0}</a:tableStyleId>
              </a:tblPr>
              <a:tblGrid>
                <a:gridCol w="1062772">
                  <a:extLst>
                    <a:ext uri="{9D8B030D-6E8A-4147-A177-3AD203B41FA5}">
                      <a16:colId xmlns:a16="http://schemas.microsoft.com/office/drawing/2014/main" val="1667349596"/>
                    </a:ext>
                  </a:extLst>
                </a:gridCol>
                <a:gridCol w="822643">
                  <a:extLst>
                    <a:ext uri="{9D8B030D-6E8A-4147-A177-3AD203B41FA5}">
                      <a16:colId xmlns:a16="http://schemas.microsoft.com/office/drawing/2014/main" val="246714430"/>
                    </a:ext>
                  </a:extLst>
                </a:gridCol>
                <a:gridCol w="1438657">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X**3+X**2+X</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0.01</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924039033"/>
              </p:ext>
            </p:extLst>
          </p:nvPr>
        </p:nvGraphicFramePr>
        <p:xfrm>
          <a:off x="1336548" y="1347667"/>
          <a:ext cx="9518903" cy="963528"/>
        </p:xfrm>
        <a:graphic>
          <a:graphicData uri="http://schemas.openxmlformats.org/drawingml/2006/table">
            <a:tbl>
              <a:tblPr firstRow="1" bandRow="1">
                <a:tableStyleId>{6E25E649-3F16-4E02-A733-19D2CDBF48F0}</a:tableStyleId>
              </a:tblPr>
              <a:tblGrid>
                <a:gridCol w="5073486">
                  <a:extLst>
                    <a:ext uri="{9D8B030D-6E8A-4147-A177-3AD203B41FA5}">
                      <a16:colId xmlns:a16="http://schemas.microsoft.com/office/drawing/2014/main" val="1951894874"/>
                    </a:ext>
                  </a:extLst>
                </a:gridCol>
                <a:gridCol w="1068531">
                  <a:extLst>
                    <a:ext uri="{9D8B030D-6E8A-4147-A177-3AD203B41FA5}">
                      <a16:colId xmlns:a16="http://schemas.microsoft.com/office/drawing/2014/main" val="108586078"/>
                    </a:ext>
                  </a:extLst>
                </a:gridCol>
                <a:gridCol w="1688443">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Aptos Narrow" panose="020B0004020202020204" pitchFamily="34" charset="0"/>
                        </a:rPr>
                        <a:t>(tan(tan(sin(X)))+(X*X))</a:t>
                      </a:r>
                      <a:r>
                        <a:rPr lang="es-ES" sz="1100" dirty="0"/>
                        <a:t> </a:t>
                      </a:r>
                      <a:endParaRPr lang="es-MX" sz="1100" dirty="0"/>
                    </a:p>
                  </a:txBody>
                  <a:tcPr/>
                </a:tc>
                <a:tc>
                  <a:txBody>
                    <a:bodyPr/>
                    <a:lstStyle/>
                    <a:p>
                      <a:r>
                        <a:rPr lang="en-US" sz="1100" dirty="0">
                          <a:latin typeface="Arial" panose="020B0604020202020204" pitchFamily="34" charset="0"/>
                          <a:cs typeface="Arial" panose="020B0604020202020204" pitchFamily="34" charset="0"/>
                        </a:rPr>
                        <a:t>0.004584</a:t>
                      </a:r>
                      <a:endParaRPr lang="es-MX" sz="1100" dirty="0">
                        <a:latin typeface="Arial" panose="020B0604020202020204" pitchFamily="34" charset="0"/>
                        <a:cs typeface="Arial" panose="020B0604020202020204" pitchFamily="34" charset="0"/>
                      </a:endParaRPr>
                    </a:p>
                  </a:txBody>
                  <a:tcPr/>
                </a:tc>
                <a:tc>
                  <a:txBody>
                    <a:bodyPr/>
                    <a:lstStyle/>
                    <a:p>
                      <a:r>
                        <a:rPr lang="es-MX" sz="1100" dirty="0">
                          <a:latin typeface="Arial" panose="020B0604020202020204" pitchFamily="34" charset="0"/>
                          <a:cs typeface="Arial" panose="020B0604020202020204" pitchFamily="34" charset="0"/>
                        </a:rPr>
                        <a:t> 6.44 segundos</a:t>
                      </a:r>
                    </a:p>
                  </a:txBody>
                  <a:tcPr/>
                </a:tc>
                <a:tc>
                  <a:txBody>
                    <a:bodyPr/>
                    <a:lstStyle/>
                    <a:p>
                      <a:r>
                        <a:rPr lang="en-US" sz="1100" dirty="0">
                          <a:latin typeface="Arial" panose="020B0604020202020204" pitchFamily="34" charset="0"/>
                          <a:cs typeface="Arial" panose="020B0604020202020204" pitchFamily="34" charset="0"/>
                        </a:rPr>
                        <a:t>22</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Aptos Narrow" panose="020B0004020202020204" pitchFamily="34" charset="0"/>
                        </a:rPr>
                        <a:t>(X-log((cos(X)**((X+(sin((1+X))+1))/1))))</a:t>
                      </a:r>
                      <a:r>
                        <a:rPr lang="es-ES" sz="1100" dirty="0"/>
                        <a:t> </a:t>
                      </a:r>
                      <a:endParaRPr lang="es-MX" sz="1100" dirty="0"/>
                    </a:p>
                  </a:txBody>
                  <a:tcPr/>
                </a:tc>
                <a:tc>
                  <a:txBody>
                    <a:bodyPr/>
                    <a:lstStyle/>
                    <a:p>
                      <a:r>
                        <a:rPr lang="en-US" sz="1100" dirty="0">
                          <a:latin typeface="Arial" panose="020B0604020202020204" pitchFamily="34" charset="0"/>
                          <a:cs typeface="Arial" panose="020B0604020202020204" pitchFamily="34" charset="0"/>
                        </a:rPr>
                        <a:t>0.005899</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2.524 segundos</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6</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31" name="Imagen 30" descr="Gráfico, Gráfico de líneas&#10;&#10;Descripción generada automáticamente">
            <a:extLst>
              <a:ext uri="{FF2B5EF4-FFF2-40B4-BE49-F238E27FC236}">
                <a16:creationId xmlns:a16="http://schemas.microsoft.com/office/drawing/2014/main" id="{F8514BB5-B476-67DC-F5D4-005A89852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48" y="3059329"/>
            <a:ext cx="5082540" cy="3049524"/>
          </a:xfrm>
          <a:prstGeom prst="rect">
            <a:avLst/>
          </a:prstGeom>
        </p:spPr>
      </p:pic>
      <p:pic>
        <p:nvPicPr>
          <p:cNvPr id="35" name="Imagen 34" descr="Gráfico, Gráfico de líneas&#10;&#10;Descripción generada automáticamente">
            <a:extLst>
              <a:ext uri="{FF2B5EF4-FFF2-40B4-BE49-F238E27FC236}">
                <a16:creationId xmlns:a16="http://schemas.microsoft.com/office/drawing/2014/main" id="{F564679C-A7FA-F2C4-18FF-71D3EB2F5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874" y="3059330"/>
            <a:ext cx="5082540" cy="3049524"/>
          </a:xfrm>
          <a:prstGeom prst="rect">
            <a:avLst/>
          </a:prstGeom>
        </p:spPr>
      </p:pic>
    </p:spTree>
    <p:extLst>
      <p:ext uri="{BB962C8B-B14F-4D97-AF65-F5344CB8AC3E}">
        <p14:creationId xmlns:p14="http://schemas.microsoft.com/office/powerpoint/2010/main" val="382125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1649929849"/>
              </p:ext>
            </p:extLst>
          </p:nvPr>
        </p:nvGraphicFramePr>
        <p:xfrm>
          <a:off x="2999232" y="595310"/>
          <a:ext cx="4312381" cy="600592"/>
        </p:xfrm>
        <a:graphic>
          <a:graphicData uri="http://schemas.openxmlformats.org/drawingml/2006/table">
            <a:tbl>
              <a:tblPr firstRow="1" bandRow="1">
                <a:tableStyleId>{6E25E649-3F16-4E02-A733-19D2CDBF48F0}</a:tableStyleId>
              </a:tblPr>
              <a:tblGrid>
                <a:gridCol w="1378754">
                  <a:extLst>
                    <a:ext uri="{9D8B030D-6E8A-4147-A177-3AD203B41FA5}">
                      <a16:colId xmlns:a16="http://schemas.microsoft.com/office/drawing/2014/main" val="1667349596"/>
                    </a:ext>
                  </a:extLst>
                </a:gridCol>
                <a:gridCol w="1067230">
                  <a:extLst>
                    <a:ext uri="{9D8B030D-6E8A-4147-A177-3AD203B41FA5}">
                      <a16:colId xmlns:a16="http://schemas.microsoft.com/office/drawing/2014/main" val="246714430"/>
                    </a:ext>
                  </a:extLst>
                </a:gridCol>
                <a:gridCol w="1866397">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r>
                        <a:rPr lang="es-MX" sz="1100" b="0" kern="1200" dirty="0">
                          <a:solidFill>
                            <a:schemeClr val="dk1"/>
                          </a:solidFill>
                          <a:effectLst/>
                          <a:latin typeface="Arial" panose="020B0604020202020204" pitchFamily="34" charset="0"/>
                          <a:ea typeface="+mn-ea"/>
                          <a:cs typeface="Arial" panose="020B0604020202020204" pitchFamily="34" charset="0"/>
                        </a:rPr>
                        <a:t>X**4+X**3+X**2+X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a:t>
                      </a:r>
                      <a:r>
                        <a:rPr lang="es-MX" sz="1100" b="0" u="none" kern="1200" dirty="0">
                          <a:solidFill>
                            <a:schemeClr val="dk1"/>
                          </a:solidFill>
                          <a:effectLst/>
                          <a:latin typeface="Arial" panose="020B0604020202020204" pitchFamily="34" charset="0"/>
                          <a:ea typeface="+mn-ea"/>
                          <a:cs typeface="Arial" panose="020B0604020202020204" pitchFamily="34" charset="0"/>
                        </a:rPr>
                        <a:t>0.05</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652094645"/>
              </p:ext>
            </p:extLst>
          </p:nvPr>
        </p:nvGraphicFramePr>
        <p:xfrm>
          <a:off x="1336548" y="1347667"/>
          <a:ext cx="9518903" cy="963528"/>
        </p:xfrm>
        <a:graphic>
          <a:graphicData uri="http://schemas.openxmlformats.org/drawingml/2006/table">
            <a:tbl>
              <a:tblPr firstRow="1" bandRow="1">
                <a:tableStyleId>{6E25E649-3F16-4E02-A733-19D2CDBF48F0}</a:tableStyleId>
              </a:tblPr>
              <a:tblGrid>
                <a:gridCol w="5073486">
                  <a:extLst>
                    <a:ext uri="{9D8B030D-6E8A-4147-A177-3AD203B41FA5}">
                      <a16:colId xmlns:a16="http://schemas.microsoft.com/office/drawing/2014/main" val="1951894874"/>
                    </a:ext>
                  </a:extLst>
                </a:gridCol>
                <a:gridCol w="1068531">
                  <a:extLst>
                    <a:ext uri="{9D8B030D-6E8A-4147-A177-3AD203B41FA5}">
                      <a16:colId xmlns:a16="http://schemas.microsoft.com/office/drawing/2014/main" val="108586078"/>
                    </a:ext>
                  </a:extLst>
                </a:gridCol>
                <a:gridCol w="1688443">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algn="l" fontAlgn="b"/>
                      <a:r>
                        <a:rPr lang="es-ES" sz="1100" b="0" i="0" u="none" strike="noStrike" dirty="0">
                          <a:solidFill>
                            <a:srgbClr val="000000"/>
                          </a:solidFill>
                          <a:effectLst/>
                          <a:latin typeface="Aptos Narrow" panose="020B0004020202020204" pitchFamily="34" charset="0"/>
                        </a:rPr>
                        <a:t>(cos((cos(((1*1)*cos(X)))-(1**1)))+(((X/1)*(X*1))-((((tan(X)+tan(sin(1)))*log(cos(X)))-X)+(1/1))))</a:t>
                      </a:r>
                    </a:p>
                  </a:txBody>
                  <a:tcPr marL="7620" marR="7620" marT="7620" marB="0" anchor="b"/>
                </a:tc>
                <a:tc>
                  <a:txBody>
                    <a:bodyPr/>
                    <a:lstStyle/>
                    <a:p>
                      <a:r>
                        <a:rPr lang="es-MX" sz="1100" b="0" i="0" u="none" strike="noStrike">
                          <a:solidFill>
                            <a:srgbClr val="000000"/>
                          </a:solidFill>
                          <a:effectLst/>
                          <a:latin typeface="Aptos Narrow" panose="020B0004020202020204" pitchFamily="34" charset="0"/>
                        </a:rPr>
                        <a:t>0.02048</a:t>
                      </a:r>
                      <a:endParaRPr lang="es-MX" sz="1100" dirty="0">
                        <a:latin typeface="Arial" panose="020B0604020202020204" pitchFamily="34" charset="0"/>
                        <a:cs typeface="Arial" panose="020B0604020202020204" pitchFamily="34" charset="0"/>
                      </a:endParaRPr>
                    </a:p>
                  </a:txBody>
                  <a:tcPr/>
                </a:tc>
                <a:tc>
                  <a:txBody>
                    <a:bodyPr/>
                    <a:lstStyle/>
                    <a:p>
                      <a:r>
                        <a:rPr lang="es-MX" sz="1100" dirty="0">
                          <a:latin typeface="Arial" panose="020B0604020202020204" pitchFamily="34" charset="0"/>
                          <a:cs typeface="Arial" panose="020B0604020202020204" pitchFamily="34" charset="0"/>
                        </a:rPr>
                        <a:t>3.08 segundos</a:t>
                      </a:r>
                    </a:p>
                  </a:txBody>
                  <a:tcPr/>
                </a:tc>
                <a:tc>
                  <a:txBody>
                    <a:bodyPr/>
                    <a:lstStyle/>
                    <a:p>
                      <a:r>
                        <a:rPr lang="en-US" sz="1100" dirty="0">
                          <a:latin typeface="Arial" panose="020B0604020202020204" pitchFamily="34" charset="0"/>
                          <a:cs typeface="Arial" panose="020B0604020202020204" pitchFamily="34" charset="0"/>
                        </a:rPr>
                        <a:t>8</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(((sin(1)+X)*sin((1**X)))*(tan((X*1))+X))</a:t>
                      </a:r>
                    </a:p>
                  </a:txBody>
                  <a:tcPr/>
                </a:tc>
                <a:tc>
                  <a:txBody>
                    <a:bodyPr/>
                    <a:lstStyle/>
                    <a:p>
                      <a:r>
                        <a:rPr lang="en-US" sz="1100" dirty="0">
                          <a:latin typeface="Arial" panose="020B0604020202020204" pitchFamily="34" charset="0"/>
                          <a:cs typeface="Arial" panose="020B0604020202020204" pitchFamily="34" charset="0"/>
                        </a:rPr>
                        <a:t>0.026171</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2.5562 segundos</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7</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15" name="Imagen 14" descr="Gráfico, Gráfico de líneas&#10;&#10;Descripción generada automáticamente">
            <a:extLst>
              <a:ext uri="{FF2B5EF4-FFF2-40B4-BE49-F238E27FC236}">
                <a16:creationId xmlns:a16="http://schemas.microsoft.com/office/drawing/2014/main" id="{E97637E9-6412-821E-E0ED-0CDD78F28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71" y="2898649"/>
            <a:ext cx="4465328" cy="2679197"/>
          </a:xfrm>
          <a:prstGeom prst="rect">
            <a:avLst/>
          </a:prstGeom>
        </p:spPr>
      </p:pic>
      <p:pic>
        <p:nvPicPr>
          <p:cNvPr id="17" name="Imagen 16" descr="Gráfico, Gráfico de líneas&#10;&#10;Descripción generada automáticamente">
            <a:extLst>
              <a:ext uri="{FF2B5EF4-FFF2-40B4-BE49-F238E27FC236}">
                <a16:creationId xmlns:a16="http://schemas.microsoft.com/office/drawing/2014/main" id="{CCF4E1A7-F84F-B98B-D79F-BCEF76583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43" y="2898648"/>
            <a:ext cx="4465329" cy="2679198"/>
          </a:xfrm>
          <a:prstGeom prst="rect">
            <a:avLst/>
          </a:prstGeom>
        </p:spPr>
      </p:pic>
    </p:spTree>
    <p:extLst>
      <p:ext uri="{BB962C8B-B14F-4D97-AF65-F5344CB8AC3E}">
        <p14:creationId xmlns:p14="http://schemas.microsoft.com/office/powerpoint/2010/main" val="13876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3543855883"/>
              </p:ext>
            </p:extLst>
          </p:nvPr>
        </p:nvGraphicFramePr>
        <p:xfrm>
          <a:off x="3685032" y="458150"/>
          <a:ext cx="5464524" cy="600592"/>
        </p:xfrm>
        <a:graphic>
          <a:graphicData uri="http://schemas.openxmlformats.org/drawingml/2006/table">
            <a:tbl>
              <a:tblPr firstRow="1" bandRow="1">
                <a:tableStyleId>{6E25E649-3F16-4E02-A733-19D2CDBF48F0}</a:tableStyleId>
              </a:tblPr>
              <a:tblGrid>
                <a:gridCol w="1747117">
                  <a:extLst>
                    <a:ext uri="{9D8B030D-6E8A-4147-A177-3AD203B41FA5}">
                      <a16:colId xmlns:a16="http://schemas.microsoft.com/office/drawing/2014/main" val="1667349596"/>
                    </a:ext>
                  </a:extLst>
                </a:gridCol>
                <a:gridCol w="1352363">
                  <a:extLst>
                    <a:ext uri="{9D8B030D-6E8A-4147-A177-3AD203B41FA5}">
                      <a16:colId xmlns:a16="http://schemas.microsoft.com/office/drawing/2014/main" val="246714430"/>
                    </a:ext>
                  </a:extLst>
                </a:gridCol>
                <a:gridCol w="2365044">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r>
                        <a:rPr lang="es-MX" sz="1100" dirty="0"/>
                        <a:t>X**5+X**4+X**3+X**2+X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a:t>
                      </a:r>
                      <a:r>
                        <a:rPr lang="es-MX" sz="1100" b="0" u="none" kern="1200" dirty="0">
                          <a:solidFill>
                            <a:schemeClr val="dk1"/>
                          </a:solidFill>
                          <a:effectLst/>
                          <a:latin typeface="Arial" panose="020B0604020202020204" pitchFamily="34" charset="0"/>
                          <a:ea typeface="+mn-ea"/>
                          <a:cs typeface="Arial" panose="020B0604020202020204" pitchFamily="34" charset="0"/>
                        </a:rPr>
                        <a:t>0.05</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2837178038"/>
              </p:ext>
            </p:extLst>
          </p:nvPr>
        </p:nvGraphicFramePr>
        <p:xfrm>
          <a:off x="1336548" y="1347667"/>
          <a:ext cx="9518903" cy="963528"/>
        </p:xfrm>
        <a:graphic>
          <a:graphicData uri="http://schemas.openxmlformats.org/drawingml/2006/table">
            <a:tbl>
              <a:tblPr firstRow="1" bandRow="1">
                <a:tableStyleId>{6E25E649-3F16-4E02-A733-19D2CDBF48F0}</a:tableStyleId>
              </a:tblPr>
              <a:tblGrid>
                <a:gridCol w="4460748">
                  <a:extLst>
                    <a:ext uri="{9D8B030D-6E8A-4147-A177-3AD203B41FA5}">
                      <a16:colId xmlns:a16="http://schemas.microsoft.com/office/drawing/2014/main" val="1951894874"/>
                    </a:ext>
                  </a:extLst>
                </a:gridCol>
                <a:gridCol w="1453896">
                  <a:extLst>
                    <a:ext uri="{9D8B030D-6E8A-4147-A177-3AD203B41FA5}">
                      <a16:colId xmlns:a16="http://schemas.microsoft.com/office/drawing/2014/main" val="108586078"/>
                    </a:ext>
                  </a:extLst>
                </a:gridCol>
                <a:gridCol w="1915816">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(X*((sin(sin(X))+1)**((1+X)**tan(1))))</a:t>
                      </a:r>
                    </a:p>
                  </a:txBody>
                  <a:tcPr/>
                </a:tc>
                <a:tc>
                  <a:txBody>
                    <a:bodyPr/>
                    <a:lstStyle/>
                    <a:p>
                      <a:r>
                        <a:rPr lang="en-US" sz="1100" dirty="0"/>
                        <a:t>0.00727</a:t>
                      </a:r>
                      <a:endParaRPr lang="es-MX" sz="1100" dirty="0"/>
                    </a:p>
                  </a:txBody>
                  <a:tcPr/>
                </a:tc>
                <a:tc>
                  <a:txBody>
                    <a:bodyPr/>
                    <a:lstStyle/>
                    <a:p>
                      <a:r>
                        <a:rPr lang="es-MX" sz="1100" dirty="0">
                          <a:latin typeface="Arial" panose="020B0604020202020204" pitchFamily="34" charset="0"/>
                          <a:cs typeface="Arial" panose="020B0604020202020204" pitchFamily="34" charset="0"/>
                        </a:rPr>
                        <a:t> 63.36 segundos</a:t>
                      </a:r>
                    </a:p>
                  </a:txBody>
                  <a:tcPr/>
                </a:tc>
                <a:tc>
                  <a:txBody>
                    <a:bodyPr/>
                    <a:lstStyle/>
                    <a:p>
                      <a:r>
                        <a:rPr lang="en-US" sz="1100" dirty="0">
                          <a:latin typeface="Arial" panose="020B0604020202020204" pitchFamily="34" charset="0"/>
                          <a:cs typeface="Arial" panose="020B0604020202020204" pitchFamily="34" charset="0"/>
                        </a:rPr>
                        <a:t>250</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(sin(X)*((tan(X)+(1+1))/tan(cos(X))))</a:t>
                      </a:r>
                    </a:p>
                  </a:txBody>
                  <a:tcPr/>
                </a:tc>
                <a:tc>
                  <a:txBody>
                    <a:bodyPr/>
                    <a:lstStyle/>
                    <a:p>
                      <a:r>
                        <a:rPr lang="es-MX" sz="1100" dirty="0"/>
                        <a:t>0.024845</a:t>
                      </a:r>
                    </a:p>
                  </a:txBody>
                  <a:tcPr/>
                </a:tc>
                <a:tc>
                  <a:txBody>
                    <a:bodyPr/>
                    <a:lstStyle/>
                    <a:p>
                      <a:r>
                        <a:rPr lang="en-US" sz="1100" dirty="0">
                          <a:latin typeface="Arial" panose="020B0604020202020204" pitchFamily="34" charset="0"/>
                          <a:cs typeface="Arial" panose="020B0604020202020204" pitchFamily="34" charset="0"/>
                        </a:rPr>
                        <a:t>57.0427 segundos</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247</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23" name="Imagen 22" descr="Gráfico, Gráfico de líneas&#10;&#10;Descripción generada automáticamente">
            <a:extLst>
              <a:ext uri="{FF2B5EF4-FFF2-40B4-BE49-F238E27FC236}">
                <a16:creationId xmlns:a16="http://schemas.microsoft.com/office/drawing/2014/main" id="{6A5AE9FC-89CC-8D87-961F-D5B63F50D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799" y="2823159"/>
            <a:ext cx="4739648" cy="2843789"/>
          </a:xfrm>
          <a:prstGeom prst="rect">
            <a:avLst/>
          </a:prstGeom>
        </p:spPr>
      </p:pic>
      <p:pic>
        <p:nvPicPr>
          <p:cNvPr id="25" name="Imagen 24" descr="Gráfico, Gráfico de líneas&#10;&#10;Descripción generada automáticamente">
            <a:extLst>
              <a:ext uri="{FF2B5EF4-FFF2-40B4-BE49-F238E27FC236}">
                <a16:creationId xmlns:a16="http://schemas.microsoft.com/office/drawing/2014/main" id="{8931A04D-F548-1A95-2613-50F5F4F03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823159"/>
            <a:ext cx="4739648" cy="2843789"/>
          </a:xfrm>
          <a:prstGeom prst="rect">
            <a:avLst/>
          </a:prstGeom>
        </p:spPr>
      </p:pic>
    </p:spTree>
    <p:extLst>
      <p:ext uri="{BB962C8B-B14F-4D97-AF65-F5344CB8AC3E}">
        <p14:creationId xmlns:p14="http://schemas.microsoft.com/office/powerpoint/2010/main" val="145903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2147598889"/>
              </p:ext>
            </p:extLst>
          </p:nvPr>
        </p:nvGraphicFramePr>
        <p:xfrm>
          <a:off x="3200400" y="505827"/>
          <a:ext cx="6022308" cy="600592"/>
        </p:xfrm>
        <a:graphic>
          <a:graphicData uri="http://schemas.openxmlformats.org/drawingml/2006/table">
            <a:tbl>
              <a:tblPr firstRow="1" bandRow="1">
                <a:tableStyleId>{6E25E649-3F16-4E02-A733-19D2CDBF48F0}</a:tableStyleId>
              </a:tblPr>
              <a:tblGrid>
                <a:gridCol w="2097249">
                  <a:extLst>
                    <a:ext uri="{9D8B030D-6E8A-4147-A177-3AD203B41FA5}">
                      <a16:colId xmlns:a16="http://schemas.microsoft.com/office/drawing/2014/main" val="1667349596"/>
                    </a:ext>
                  </a:extLst>
                </a:gridCol>
                <a:gridCol w="1318607">
                  <a:extLst>
                    <a:ext uri="{9D8B030D-6E8A-4147-A177-3AD203B41FA5}">
                      <a16:colId xmlns:a16="http://schemas.microsoft.com/office/drawing/2014/main" val="246714430"/>
                    </a:ext>
                  </a:extLst>
                </a:gridCol>
                <a:gridCol w="2606452">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r>
                        <a:rPr lang="es-MX" sz="1100" dirty="0"/>
                        <a:t>X**6+X**5+X**4+X**3+X**2+X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a:t>
                      </a:r>
                      <a:r>
                        <a:rPr lang="es-MX" sz="1100" b="0" u="none" kern="1200" dirty="0">
                          <a:solidFill>
                            <a:schemeClr val="dk1"/>
                          </a:solidFill>
                          <a:effectLst/>
                          <a:latin typeface="Arial" panose="020B0604020202020204" pitchFamily="34" charset="0"/>
                          <a:ea typeface="+mn-ea"/>
                          <a:cs typeface="Arial" panose="020B0604020202020204" pitchFamily="34" charset="0"/>
                        </a:rPr>
                        <a:t>0.05</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556255492"/>
              </p:ext>
            </p:extLst>
          </p:nvPr>
        </p:nvGraphicFramePr>
        <p:xfrm>
          <a:off x="1336548" y="1347667"/>
          <a:ext cx="9518903" cy="1038024"/>
        </p:xfrm>
        <a:graphic>
          <a:graphicData uri="http://schemas.openxmlformats.org/drawingml/2006/table">
            <a:tbl>
              <a:tblPr firstRow="1" bandRow="1">
                <a:tableStyleId>{6E25E649-3F16-4E02-A733-19D2CDBF48F0}</a:tableStyleId>
              </a:tblPr>
              <a:tblGrid>
                <a:gridCol w="4460748">
                  <a:extLst>
                    <a:ext uri="{9D8B030D-6E8A-4147-A177-3AD203B41FA5}">
                      <a16:colId xmlns:a16="http://schemas.microsoft.com/office/drawing/2014/main" val="1951894874"/>
                    </a:ext>
                  </a:extLst>
                </a:gridCol>
                <a:gridCol w="1453896">
                  <a:extLst>
                    <a:ext uri="{9D8B030D-6E8A-4147-A177-3AD203B41FA5}">
                      <a16:colId xmlns:a16="http://schemas.microsoft.com/office/drawing/2014/main" val="108586078"/>
                    </a:ext>
                  </a:extLst>
                </a:gridCol>
                <a:gridCol w="1915816">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a:t>
                      </a:r>
                      <a:r>
                        <a:rPr lang="es-ES" sz="1100" dirty="0" err="1"/>
                        <a:t>X+sin</a:t>
                      </a:r>
                      <a:r>
                        <a:rPr lang="es-ES" sz="1100" dirty="0"/>
                        <a:t>(sin(1)))*((((X*X)*X)*(((X+1)/1)**(tan(1)/1)))+(X*cos(X))))</a:t>
                      </a:r>
                    </a:p>
                  </a:txBody>
                  <a:tcPr/>
                </a:tc>
                <a:tc>
                  <a:txBody>
                    <a:bodyPr/>
                    <a:lstStyle/>
                    <a:p>
                      <a:r>
                        <a:rPr lang="es-MX" sz="1100" dirty="0"/>
                        <a:t>0.0299</a:t>
                      </a:r>
                    </a:p>
                    <a:p>
                      <a:endParaRPr lang="es-MX" sz="1100" dirty="0"/>
                    </a:p>
                  </a:txBody>
                  <a:tcPr/>
                </a:tc>
                <a:tc>
                  <a:txBody>
                    <a:bodyPr/>
                    <a:lstStyle/>
                    <a:p>
                      <a:r>
                        <a:rPr lang="es-MX" sz="1100" dirty="0">
                          <a:latin typeface="Arial" panose="020B0604020202020204" pitchFamily="34" charset="0"/>
                          <a:cs typeface="Arial" panose="020B0604020202020204" pitchFamily="34" charset="0"/>
                        </a:rPr>
                        <a:t> 25.70 segundos</a:t>
                      </a:r>
                    </a:p>
                  </a:txBody>
                  <a:tcPr/>
                </a:tc>
                <a:tc>
                  <a:txBody>
                    <a:bodyPr/>
                    <a:lstStyle/>
                    <a:p>
                      <a:r>
                        <a:rPr lang="en-US" sz="1100" dirty="0">
                          <a:latin typeface="Arial" panose="020B0604020202020204" pitchFamily="34" charset="0"/>
                          <a:cs typeface="Arial" panose="020B0604020202020204" pitchFamily="34" charset="0"/>
                        </a:rPr>
                        <a:t>95</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(cos(((1-1)**(1**1)))/((cos(1)**(X+X))/tan(X)))</a:t>
                      </a:r>
                    </a:p>
                  </a:txBody>
                  <a:tcPr/>
                </a:tc>
                <a:tc>
                  <a:txBody>
                    <a:bodyPr/>
                    <a:lstStyle/>
                    <a:p>
                      <a:r>
                        <a:rPr lang="es-MX" sz="1100" dirty="0"/>
                        <a:t>0.04</a:t>
                      </a:r>
                    </a:p>
                  </a:txBody>
                  <a:tcPr/>
                </a:tc>
                <a:tc>
                  <a:txBody>
                    <a:bodyPr/>
                    <a:lstStyle/>
                    <a:p>
                      <a:r>
                        <a:rPr lang="en-US" sz="1100" dirty="0">
                          <a:latin typeface="Arial" panose="020B0604020202020204" pitchFamily="34" charset="0"/>
                          <a:cs typeface="Arial" panose="020B0604020202020204" pitchFamily="34" charset="0"/>
                        </a:rPr>
                        <a:t>4.48 </a:t>
                      </a:r>
                      <a:r>
                        <a:rPr lang="es-MX" sz="1100" dirty="0">
                          <a:latin typeface="Arial" panose="020B0604020202020204" pitchFamily="34" charset="0"/>
                          <a:cs typeface="Arial" panose="020B0604020202020204" pitchFamily="34" charset="0"/>
                        </a:rPr>
                        <a:t>segundos</a:t>
                      </a:r>
                    </a:p>
                  </a:txBody>
                  <a:tcPr/>
                </a:tc>
                <a:tc>
                  <a:txBody>
                    <a:bodyPr/>
                    <a:lstStyle/>
                    <a:p>
                      <a:r>
                        <a:rPr lang="en-US" sz="1100" dirty="0">
                          <a:latin typeface="Arial" panose="020B0604020202020204" pitchFamily="34" charset="0"/>
                          <a:cs typeface="Arial" panose="020B0604020202020204" pitchFamily="34" charset="0"/>
                        </a:rPr>
                        <a:t>14</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16" name="Imagen 15" descr="Gráfico, Gráfico de líneas&#10;&#10;Descripción generada automáticamente">
            <a:extLst>
              <a:ext uri="{FF2B5EF4-FFF2-40B4-BE49-F238E27FC236}">
                <a16:creationId xmlns:a16="http://schemas.microsoft.com/office/drawing/2014/main" id="{6225749C-6E27-EFB0-FAF4-6D26FCB34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27" y="3291840"/>
            <a:ext cx="4572008" cy="2743205"/>
          </a:xfrm>
          <a:prstGeom prst="rect">
            <a:avLst/>
          </a:prstGeom>
        </p:spPr>
      </p:pic>
      <p:pic>
        <p:nvPicPr>
          <p:cNvPr id="18" name="Imagen 17" descr="Gráfico, Gráfico de líneas&#10;&#10;Descripción generada automáticamente">
            <a:extLst>
              <a:ext uri="{FF2B5EF4-FFF2-40B4-BE49-F238E27FC236}">
                <a16:creationId xmlns:a16="http://schemas.microsoft.com/office/drawing/2014/main" id="{1A31D693-89DE-5CFB-4AA5-77ABDA699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536" y="3201493"/>
            <a:ext cx="4572008" cy="2743205"/>
          </a:xfrm>
          <a:prstGeom prst="rect">
            <a:avLst/>
          </a:prstGeom>
        </p:spPr>
      </p:pic>
    </p:spTree>
    <p:extLst>
      <p:ext uri="{BB962C8B-B14F-4D97-AF65-F5344CB8AC3E}">
        <p14:creationId xmlns:p14="http://schemas.microsoft.com/office/powerpoint/2010/main" val="292378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6A5799-E0F8-A705-1AEA-5A2BBEA63FBD}"/>
              </a:ext>
            </a:extLst>
          </p:cNvPr>
          <p:cNvGraphicFramePr>
            <a:graphicFrameLocks noGrp="1"/>
          </p:cNvGraphicFramePr>
          <p:nvPr>
            <p:extLst>
              <p:ext uri="{D42A27DB-BD31-4B8C-83A1-F6EECF244321}">
                <p14:modId xmlns:p14="http://schemas.microsoft.com/office/powerpoint/2010/main" val="4137750793"/>
              </p:ext>
            </p:extLst>
          </p:nvPr>
        </p:nvGraphicFramePr>
        <p:xfrm>
          <a:off x="3200400" y="505827"/>
          <a:ext cx="6022308" cy="600592"/>
        </p:xfrm>
        <a:graphic>
          <a:graphicData uri="http://schemas.openxmlformats.org/drawingml/2006/table">
            <a:tbl>
              <a:tblPr firstRow="1" bandRow="1">
                <a:tableStyleId>{6E25E649-3F16-4E02-A733-19D2CDBF48F0}</a:tableStyleId>
              </a:tblPr>
              <a:tblGrid>
                <a:gridCol w="2097249">
                  <a:extLst>
                    <a:ext uri="{9D8B030D-6E8A-4147-A177-3AD203B41FA5}">
                      <a16:colId xmlns:a16="http://schemas.microsoft.com/office/drawing/2014/main" val="1667349596"/>
                    </a:ext>
                  </a:extLst>
                </a:gridCol>
                <a:gridCol w="1318607">
                  <a:extLst>
                    <a:ext uri="{9D8B030D-6E8A-4147-A177-3AD203B41FA5}">
                      <a16:colId xmlns:a16="http://schemas.microsoft.com/office/drawing/2014/main" val="246714430"/>
                    </a:ext>
                  </a:extLst>
                </a:gridCol>
                <a:gridCol w="2606452">
                  <a:extLst>
                    <a:ext uri="{9D8B030D-6E8A-4147-A177-3AD203B41FA5}">
                      <a16:colId xmlns:a16="http://schemas.microsoft.com/office/drawing/2014/main" val="2180504760"/>
                    </a:ext>
                  </a:extLst>
                </a:gridCol>
              </a:tblGrid>
              <a:tr h="201248">
                <a:tc>
                  <a:txBody>
                    <a:bodyPr/>
                    <a:lstStyle/>
                    <a:p>
                      <a:pPr algn="ctr"/>
                      <a:r>
                        <a:rPr lang="en-US" sz="1100" dirty="0">
                          <a:latin typeface="Arial" panose="020B0604020202020204" pitchFamily="34" charset="0"/>
                          <a:cs typeface="Arial" panose="020B0604020202020204" pitchFamily="34" charset="0"/>
                        </a:rPr>
                        <a:t>Objetivo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Rango</a:t>
                      </a:r>
                      <a:endParaRPr lang="es-MX"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Limite</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3754575"/>
                  </a:ext>
                </a:extLst>
              </a:tr>
              <a:tr h="341512">
                <a:tc>
                  <a:txBody>
                    <a:bodyPr/>
                    <a:lstStyle/>
                    <a:p>
                      <a:r>
                        <a:rPr lang="es-ES" sz="1100" dirty="0"/>
                        <a:t>sin(X**2)*cos(X)-1</a:t>
                      </a:r>
                      <a:endParaRPr lang="es-MX"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cs typeface="Arial" panose="020B0604020202020204" pitchFamily="34" charset="0"/>
                        </a:rPr>
                        <a:t>(-1, 1, 20)</a:t>
                      </a:r>
                      <a:endParaRPr lang="es-MX" sz="1100" b="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100" b="0" kern="1200" dirty="0">
                          <a:solidFill>
                            <a:schemeClr val="dk1"/>
                          </a:solidFill>
                          <a:effectLst/>
                          <a:latin typeface="Arial" panose="020B0604020202020204" pitchFamily="34" charset="0"/>
                          <a:ea typeface="+mn-ea"/>
                          <a:cs typeface="Arial" panose="020B0604020202020204" pitchFamily="34" charset="0"/>
                        </a:rPr>
                        <a:t> </a:t>
                      </a:r>
                      <a:r>
                        <a:rPr lang="es-MX" sz="1100" b="0" u="none" kern="1200" dirty="0">
                          <a:solidFill>
                            <a:schemeClr val="dk1"/>
                          </a:solidFill>
                          <a:effectLst/>
                          <a:latin typeface="Arial" panose="020B0604020202020204" pitchFamily="34" charset="0"/>
                          <a:ea typeface="+mn-ea"/>
                          <a:cs typeface="Arial" panose="020B0604020202020204" pitchFamily="34" charset="0"/>
                        </a:rPr>
                        <a:t>0.05</a:t>
                      </a:r>
                    </a:p>
                  </a:txBody>
                  <a:tcPr/>
                </a:tc>
                <a:extLst>
                  <a:ext uri="{0D108BD9-81ED-4DB2-BD59-A6C34878D82A}">
                    <a16:rowId xmlns:a16="http://schemas.microsoft.com/office/drawing/2014/main" val="3874039284"/>
                  </a:ext>
                </a:extLst>
              </a:tr>
            </a:tbl>
          </a:graphicData>
        </a:graphic>
      </p:graphicFrame>
      <p:graphicFrame>
        <p:nvGraphicFramePr>
          <p:cNvPr id="11" name="Tabla 10">
            <a:extLst>
              <a:ext uri="{FF2B5EF4-FFF2-40B4-BE49-F238E27FC236}">
                <a16:creationId xmlns:a16="http://schemas.microsoft.com/office/drawing/2014/main" id="{4967E28D-EA7C-B468-02EC-A37A282AF063}"/>
              </a:ext>
            </a:extLst>
          </p:cNvPr>
          <p:cNvGraphicFramePr>
            <a:graphicFrameLocks noGrp="1"/>
          </p:cNvGraphicFramePr>
          <p:nvPr>
            <p:extLst>
              <p:ext uri="{D42A27DB-BD31-4B8C-83A1-F6EECF244321}">
                <p14:modId xmlns:p14="http://schemas.microsoft.com/office/powerpoint/2010/main" val="719709393"/>
              </p:ext>
            </p:extLst>
          </p:nvPr>
        </p:nvGraphicFramePr>
        <p:xfrm>
          <a:off x="1336548" y="1347667"/>
          <a:ext cx="9518903" cy="1038024"/>
        </p:xfrm>
        <a:graphic>
          <a:graphicData uri="http://schemas.openxmlformats.org/drawingml/2006/table">
            <a:tbl>
              <a:tblPr firstRow="1" bandRow="1">
                <a:tableStyleId>{6E25E649-3F16-4E02-A733-19D2CDBF48F0}</a:tableStyleId>
              </a:tblPr>
              <a:tblGrid>
                <a:gridCol w="4460748">
                  <a:extLst>
                    <a:ext uri="{9D8B030D-6E8A-4147-A177-3AD203B41FA5}">
                      <a16:colId xmlns:a16="http://schemas.microsoft.com/office/drawing/2014/main" val="1951894874"/>
                    </a:ext>
                  </a:extLst>
                </a:gridCol>
                <a:gridCol w="1453896">
                  <a:extLst>
                    <a:ext uri="{9D8B030D-6E8A-4147-A177-3AD203B41FA5}">
                      <a16:colId xmlns:a16="http://schemas.microsoft.com/office/drawing/2014/main" val="108586078"/>
                    </a:ext>
                  </a:extLst>
                </a:gridCol>
                <a:gridCol w="1915816">
                  <a:extLst>
                    <a:ext uri="{9D8B030D-6E8A-4147-A177-3AD203B41FA5}">
                      <a16:colId xmlns:a16="http://schemas.microsoft.com/office/drawing/2014/main" val="402403210"/>
                    </a:ext>
                  </a:extLst>
                </a:gridCol>
                <a:gridCol w="1688443">
                  <a:extLst>
                    <a:ext uri="{9D8B030D-6E8A-4147-A177-3AD203B41FA5}">
                      <a16:colId xmlns:a16="http://schemas.microsoft.com/office/drawing/2014/main" val="226590858"/>
                    </a:ext>
                  </a:extLst>
                </a:gridCol>
              </a:tblGrid>
              <a:tr h="248369">
                <a:tc>
                  <a:txBody>
                    <a:bodyPr/>
                    <a:lstStyle/>
                    <a:p>
                      <a:r>
                        <a:rPr lang="es-MX" sz="1100" noProof="0" dirty="0">
                          <a:latin typeface="Arial" panose="020B0604020202020204" pitchFamily="34" charset="0"/>
                          <a:cs typeface="Arial" panose="020B0604020202020204" pitchFamily="34" charset="0"/>
                        </a:rPr>
                        <a:t>Aproximación</a:t>
                      </a:r>
                    </a:p>
                  </a:txBody>
                  <a:tcPr/>
                </a:tc>
                <a:tc>
                  <a:txBody>
                    <a:bodyPr/>
                    <a:lstStyle/>
                    <a:p>
                      <a:r>
                        <a:rPr lang="en-US" sz="1100" dirty="0">
                          <a:latin typeface="Arial" panose="020B0604020202020204" pitchFamily="34" charset="0"/>
                          <a:cs typeface="Arial" panose="020B0604020202020204" pitchFamily="34" charset="0"/>
                        </a:rPr>
                        <a:t>MSE</a:t>
                      </a:r>
                      <a:endParaRPr lang="es-MX"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Tempo</a:t>
                      </a:r>
                      <a:endParaRPr lang="es-MX" sz="1100" dirty="0">
                        <a:latin typeface="Arial" panose="020B0604020202020204" pitchFamily="34" charset="0"/>
                        <a:cs typeface="Arial" panose="020B0604020202020204" pitchFamily="34" charset="0"/>
                      </a:endParaRPr>
                    </a:p>
                  </a:txBody>
                  <a:tcPr/>
                </a:tc>
                <a:tc>
                  <a:txBody>
                    <a:bodyPr/>
                    <a:lstStyle/>
                    <a:p>
                      <a:r>
                        <a:rPr lang="en-US" sz="1100" dirty="0" err="1">
                          <a:latin typeface="Arial" panose="020B0604020202020204" pitchFamily="34" charset="0"/>
                          <a:cs typeface="Arial" panose="020B0604020202020204" pitchFamily="34" charset="0"/>
                        </a:rPr>
                        <a:t>generacion</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5218008"/>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((cos((X/1))/tan(tan(1)))-cos(X))</a:t>
                      </a:r>
                    </a:p>
                  </a:txBody>
                  <a:tcPr/>
                </a:tc>
                <a:tc>
                  <a:txBody>
                    <a:bodyPr/>
                    <a:lstStyle/>
                    <a:p>
                      <a:r>
                        <a:rPr lang="es-MX" sz="1100" dirty="0"/>
                        <a:t>0.0047</a:t>
                      </a:r>
                    </a:p>
                  </a:txBody>
                  <a:tcPr/>
                </a:tc>
                <a:tc>
                  <a:txBody>
                    <a:bodyPr/>
                    <a:lstStyle/>
                    <a:p>
                      <a:r>
                        <a:rPr lang="es-MX" sz="1100" dirty="0">
                          <a:latin typeface="Arial" panose="020B0604020202020204" pitchFamily="34" charset="0"/>
                          <a:cs typeface="Arial" panose="020B0604020202020204" pitchFamily="34" charset="0"/>
                        </a:rPr>
                        <a:t> 0.9272 segundos</a:t>
                      </a:r>
                    </a:p>
                  </a:txBody>
                  <a:tcPr/>
                </a:tc>
                <a:tc>
                  <a:txBody>
                    <a:bodyPr/>
                    <a:lstStyle/>
                    <a:p>
                      <a:r>
                        <a:rPr lang="en-US" sz="1100" dirty="0">
                          <a:latin typeface="Arial" panose="020B0604020202020204" pitchFamily="34" charset="0"/>
                          <a:cs typeface="Arial" panose="020B0604020202020204" pitchFamily="34" charset="0"/>
                        </a:rPr>
                        <a:t>0</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9299626"/>
                  </a:ext>
                </a:extLst>
              </a:tr>
              <a:tr h="3522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dirty="0"/>
                        <a:t>((tan((1-1))/cos(tan(1)))-((cos(X)**cos(1))*cos((X-log((1**X))))))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100" dirty="0"/>
                    </a:p>
                  </a:txBody>
                  <a:tcPr/>
                </a:tc>
                <a:tc>
                  <a:txBody>
                    <a:bodyPr/>
                    <a:lstStyle/>
                    <a:p>
                      <a:r>
                        <a:rPr lang="es-MX" sz="1100" dirty="0"/>
                        <a:t>0.0033</a:t>
                      </a:r>
                    </a:p>
                    <a:p>
                      <a:endParaRPr lang="es-MX" sz="1100" dirty="0"/>
                    </a:p>
                  </a:txBody>
                  <a:tcPr/>
                </a:tc>
                <a:tc>
                  <a:txBody>
                    <a:bodyPr/>
                    <a:lstStyle/>
                    <a:p>
                      <a:r>
                        <a:rPr lang="en-US" sz="1100" dirty="0">
                          <a:latin typeface="Arial" panose="020B0604020202020204" pitchFamily="34" charset="0"/>
                          <a:cs typeface="Arial" panose="020B0604020202020204" pitchFamily="34" charset="0"/>
                        </a:rPr>
                        <a:t>1.2437 </a:t>
                      </a:r>
                      <a:r>
                        <a:rPr lang="es-MX" sz="1100" dirty="0">
                          <a:latin typeface="Arial" panose="020B0604020202020204" pitchFamily="34" charset="0"/>
                          <a:cs typeface="Arial" panose="020B0604020202020204" pitchFamily="34" charset="0"/>
                        </a:rPr>
                        <a:t>segundos</a:t>
                      </a:r>
                    </a:p>
                  </a:txBody>
                  <a:tcPr/>
                </a:tc>
                <a:tc>
                  <a:txBody>
                    <a:bodyPr/>
                    <a:lstStyle/>
                    <a:p>
                      <a:r>
                        <a:rPr lang="en-US" sz="1100" dirty="0">
                          <a:latin typeface="Arial" panose="020B0604020202020204" pitchFamily="34" charset="0"/>
                          <a:cs typeface="Arial" panose="020B0604020202020204" pitchFamily="34" charset="0"/>
                        </a:rPr>
                        <a:t>55</a:t>
                      </a:r>
                      <a:endParaRPr lang="es-MX"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20354082"/>
                  </a:ext>
                </a:extLst>
              </a:tr>
            </a:tbl>
          </a:graphicData>
        </a:graphic>
      </p:graphicFrame>
      <p:pic>
        <p:nvPicPr>
          <p:cNvPr id="3" name="Imagen 2" descr="Gráfico, Gráfico de líneas&#10;&#10;Descripción generada automáticamente">
            <a:extLst>
              <a:ext uri="{FF2B5EF4-FFF2-40B4-BE49-F238E27FC236}">
                <a16:creationId xmlns:a16="http://schemas.microsoft.com/office/drawing/2014/main" id="{E33F5465-D8E9-CA6D-4CD5-C84671923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48" y="3095421"/>
            <a:ext cx="4572008" cy="2743205"/>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729D8072-B983-5612-D0F6-69C383F80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446" y="3281273"/>
            <a:ext cx="4218441" cy="2531065"/>
          </a:xfrm>
          <a:prstGeom prst="rect">
            <a:avLst/>
          </a:prstGeom>
        </p:spPr>
      </p:pic>
    </p:spTree>
    <p:extLst>
      <p:ext uri="{BB962C8B-B14F-4D97-AF65-F5344CB8AC3E}">
        <p14:creationId xmlns:p14="http://schemas.microsoft.com/office/powerpoint/2010/main" val="2152802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814</TotalTime>
  <Words>808</Words>
  <Application>Microsoft Office PowerPoint</Application>
  <PresentationFormat>Panorámica</PresentationFormat>
  <Paragraphs>124</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Aptos Display</vt:lpstr>
      <vt:lpstr>Aptos Narrow</vt:lpstr>
      <vt:lpstr>Arial</vt:lpstr>
      <vt:lpstr>Tema de Office</vt:lpstr>
      <vt:lpstr>Presentación de PowerPoint</vt:lpstr>
      <vt:lpstr>Presentación de PowerPoint</vt:lpstr>
      <vt:lpstr>Regresion simbolica </vt:lpstr>
      <vt:lpstr>MPI</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 	Lopez Perez FASBIT</dc:creator>
  <cp:lastModifiedBy>Tomas 	Lopez Perez FASBIT</cp:lastModifiedBy>
  <cp:revision>62</cp:revision>
  <dcterms:created xsi:type="dcterms:W3CDTF">2024-06-25T18:11:39Z</dcterms:created>
  <dcterms:modified xsi:type="dcterms:W3CDTF">2024-06-28T07:35:43Z</dcterms:modified>
</cp:coreProperties>
</file>