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72" r:id="rId4"/>
    <p:sldId id="261" r:id="rId5"/>
    <p:sldId id="256" r:id="rId6"/>
    <p:sldId id="262" r:id="rId7"/>
    <p:sldId id="257" r:id="rId8"/>
    <p:sldId id="258" r:id="rId9"/>
    <p:sldId id="263" r:id="rId10"/>
    <p:sldId id="264" r:id="rId11"/>
    <p:sldId id="265" r:id="rId12"/>
    <p:sldId id="266" r:id="rId13"/>
    <p:sldId id="267" r:id="rId14"/>
    <p:sldId id="269"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DCAC-5792-C941-E3F0-70B8923AF2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9FB1C6E-1AAA-CA60-B17E-A062267F4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5C32DD0-95C7-4AB1-3BF1-954E39E0282A}"/>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839ABE82-9F6B-0B32-4259-ADEDEA54035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B6681A-7057-EC03-92DC-E585113D342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8654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FB34A-B029-B243-EB0C-A188BB0029B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9F85ED8-D74D-2CF2-FDF3-16D1F1DEA46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65F2BA8-22FE-5958-5D70-E6982625CB7C}"/>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8DB6EF70-456D-A634-3FF0-82B5DE4507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74282A-3A30-1A7D-F94F-6E2C162913F9}"/>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27866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C6DA64-ED0F-B3F6-8B1F-1BC76B9A2A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B696527-C573-6679-7217-1C4F1DC5707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549A599-1F41-113A-D066-AC1E62BCC6F2}"/>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DB61E69A-4EE9-31AE-BF50-13154557F83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650DA0-D21A-A39E-B29F-55DA8C17C3BA}"/>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388425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FED8B-BB3B-720B-25CC-555ED0DADC9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56E832C-4548-E1BA-DBD6-CF38C7D85D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97CF06E-291F-35E0-FE8D-E86D6C885A47}"/>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8A79FB29-80DE-13CA-1088-07B250649F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438328-C25E-0B79-1BB8-F8048487430C}"/>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37988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4D202-B93B-06B0-2F22-9B29A42C7A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A51B953-8F00-4B21-8984-F522DCB80B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3ECBF9C-B961-4AD9-40B3-B5EDC0EB07BB}"/>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C498CD17-9DC2-18A1-3E78-150A403EB8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759983-ECF7-5258-B951-C0FE4BD78312}"/>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395890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A9599-7C92-4EB4-66C8-7E7A5772B9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83D0C7-9175-C439-74C7-724541EE88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232BDCD-9040-283F-E380-DC26C865A2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D1464A5-61E3-8B9C-E459-55F15FCDD142}"/>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6" name="Marcador de pie de página 5">
            <a:extLst>
              <a:ext uri="{FF2B5EF4-FFF2-40B4-BE49-F238E27FC236}">
                <a16:creationId xmlns:a16="http://schemas.microsoft.com/office/drawing/2014/main" id="{07BEFC4C-C84D-121C-0864-2239773E4A0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4D480E1-34BA-F476-4E6B-22B7794BAD0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36753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CF3F6-E7B7-D9BA-AF64-4CAE5341FB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CF8EE90-7890-3BBF-9233-D8151FB61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5181FF-A29E-CB6A-4CB3-F1DD3217BC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F940AF3-8D2A-DBFD-E588-3BDDC8DE7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2DA3B0-B592-5676-B3DD-53C85590D3B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9053E15-A87C-73B5-8E52-37F34062E466}"/>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8" name="Marcador de pie de página 7">
            <a:extLst>
              <a:ext uri="{FF2B5EF4-FFF2-40B4-BE49-F238E27FC236}">
                <a16:creationId xmlns:a16="http://schemas.microsoft.com/office/drawing/2014/main" id="{3E805C12-8E3F-F260-C0E3-B0FD4410B52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AD0B4C2-5AB7-9F50-53B4-F2086AA9F7A2}"/>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61217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757F5-FF89-97C6-07CE-9B7703EC85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1049E4C-CD72-83F9-956B-928B12AB065A}"/>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4" name="Marcador de pie de página 3">
            <a:extLst>
              <a:ext uri="{FF2B5EF4-FFF2-40B4-BE49-F238E27FC236}">
                <a16:creationId xmlns:a16="http://schemas.microsoft.com/office/drawing/2014/main" id="{C2D25398-BF30-6BB1-6148-1000485E1A2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93F47D-E4B7-442C-F1D5-2DB9C0C90A0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84130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4B981-2443-300B-C602-E099C1275C95}"/>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3" name="Marcador de pie de página 2">
            <a:extLst>
              <a:ext uri="{FF2B5EF4-FFF2-40B4-BE49-F238E27FC236}">
                <a16:creationId xmlns:a16="http://schemas.microsoft.com/office/drawing/2014/main" id="{6F2B3CA7-F4AA-572E-A294-9DE8EF1BC58A}"/>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D66990-31A3-2CA5-5DE6-DA11AF40C7B4}"/>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2340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4FCDE-0D71-9A7B-D69A-4247F6EB1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AE67718-1829-4238-C551-9EFA9C0D8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09EA1A9-4762-C999-DE08-26EE8C0C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470CF5-D4EC-2AA6-CEC3-76CB79077E03}"/>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6" name="Marcador de pie de página 5">
            <a:extLst>
              <a:ext uri="{FF2B5EF4-FFF2-40B4-BE49-F238E27FC236}">
                <a16:creationId xmlns:a16="http://schemas.microsoft.com/office/drawing/2014/main" id="{C1545E52-D7A3-849E-277A-3A92DE1CBEB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5DF6DB4-7449-51F1-927C-A12CF16E7024}"/>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7458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F004-296C-D27C-A303-222B711811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30444B4-9874-CEAC-7690-E76C97774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6F291AE-F446-D037-5798-B6E217297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C69922-7872-6DC4-2038-1AB1A8CB3524}"/>
              </a:ext>
            </a:extLst>
          </p:cNvPr>
          <p:cNvSpPr>
            <a:spLocks noGrp="1"/>
          </p:cNvSpPr>
          <p:nvPr>
            <p:ph type="dt" sz="half" idx="10"/>
          </p:nvPr>
        </p:nvSpPr>
        <p:spPr/>
        <p:txBody>
          <a:bodyPr/>
          <a:lstStyle/>
          <a:p>
            <a:fld id="{74FE5451-305C-44F7-8AAC-C35F74449498}" type="datetimeFigureOut">
              <a:rPr lang="es-MX" smtClean="0"/>
              <a:t>25/06/2024</a:t>
            </a:fld>
            <a:endParaRPr lang="es-MX"/>
          </a:p>
        </p:txBody>
      </p:sp>
      <p:sp>
        <p:nvSpPr>
          <p:cNvPr id="6" name="Marcador de pie de página 5">
            <a:extLst>
              <a:ext uri="{FF2B5EF4-FFF2-40B4-BE49-F238E27FC236}">
                <a16:creationId xmlns:a16="http://schemas.microsoft.com/office/drawing/2014/main" id="{3751C5F1-E85F-2EBB-7EC7-CC42FCD6CB6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7EA7994-B91D-64B6-DC2D-BF176967A321}"/>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3343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07D1F3A-B2AB-854D-23C0-7BB7BF899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1A1815F-A685-9325-EA0D-F4ECF3065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CA6AF1A-FFF8-CF10-0DE7-3F974F084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FE5451-305C-44F7-8AAC-C35F74449498}" type="datetimeFigureOut">
              <a:rPr lang="es-MX" smtClean="0"/>
              <a:t>25/06/2024</a:t>
            </a:fld>
            <a:endParaRPr lang="es-MX"/>
          </a:p>
        </p:txBody>
      </p:sp>
      <p:sp>
        <p:nvSpPr>
          <p:cNvPr id="5" name="Marcador de pie de página 4">
            <a:extLst>
              <a:ext uri="{FF2B5EF4-FFF2-40B4-BE49-F238E27FC236}">
                <a16:creationId xmlns:a16="http://schemas.microsoft.com/office/drawing/2014/main" id="{F7A2DDCB-DD83-601C-72AA-8A548A6A6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F5F6008E-64B1-7B22-6349-183774D76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02481-03BE-4432-83B1-3A5A9C442D51}" type="slidenum">
              <a:rPr lang="es-MX" smtClean="0"/>
              <a:t>‹Nº›</a:t>
            </a:fld>
            <a:endParaRPr lang="es-MX"/>
          </a:p>
        </p:txBody>
      </p:sp>
    </p:spTree>
    <p:extLst>
      <p:ext uri="{BB962C8B-B14F-4D97-AF65-F5344CB8AC3E}">
        <p14:creationId xmlns:p14="http://schemas.microsoft.com/office/powerpoint/2010/main" val="288205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B9BB7-8AD2-60CF-844F-96B5A41F4C8D}"/>
              </a:ext>
            </a:extLst>
          </p:cNvPr>
          <p:cNvSpPr>
            <a:spLocks noGrp="1"/>
          </p:cNvSpPr>
          <p:nvPr>
            <p:ph type="title"/>
          </p:nvPr>
        </p:nvSpPr>
        <p:spPr/>
        <p:txBody>
          <a:bodyPr/>
          <a:lstStyle/>
          <a:p>
            <a:r>
              <a:rPr lang="en-US" dirty="0" err="1"/>
              <a:t>Parametros</a:t>
            </a:r>
            <a:endParaRPr lang="es-MX" dirty="0"/>
          </a:p>
        </p:txBody>
      </p:sp>
      <p:sp>
        <p:nvSpPr>
          <p:cNvPr id="3" name="Marcador de contenido 2">
            <a:extLst>
              <a:ext uri="{FF2B5EF4-FFF2-40B4-BE49-F238E27FC236}">
                <a16:creationId xmlns:a16="http://schemas.microsoft.com/office/drawing/2014/main" id="{52C5FD7B-5841-0664-736C-E5B2A1BEC9E2}"/>
              </a:ext>
            </a:extLst>
          </p:cNvPr>
          <p:cNvSpPr>
            <a:spLocks noGrp="1"/>
          </p:cNvSpPr>
          <p:nvPr>
            <p:ph idx="1"/>
          </p:nvPr>
        </p:nvSpPr>
        <p:spPr/>
        <p:txBody>
          <a:bodyPr/>
          <a:lstStyle/>
          <a:p>
            <a:r>
              <a:rPr lang="en-US" dirty="0"/>
              <a:t>Población = 400</a:t>
            </a:r>
          </a:p>
          <a:p>
            <a:r>
              <a:rPr lang="en-US" u="sng" dirty="0" err="1"/>
              <a:t>Iterationess</a:t>
            </a:r>
            <a:r>
              <a:rPr lang="en-US" u="sng" dirty="0"/>
              <a:t> = 10</a:t>
            </a:r>
          </a:p>
          <a:p>
            <a:r>
              <a:rPr lang="en-US" u="sng" dirty="0" err="1"/>
              <a:t>Profundidad</a:t>
            </a:r>
            <a:r>
              <a:rPr lang="en-US" u="sng" dirty="0"/>
              <a:t> </a:t>
            </a:r>
            <a:r>
              <a:rPr lang="en-US" u="sng" dirty="0" err="1"/>
              <a:t>inicial</a:t>
            </a:r>
            <a:r>
              <a:rPr lang="en-US" u="sng" dirty="0"/>
              <a:t> = 4</a:t>
            </a:r>
          </a:p>
          <a:p>
            <a:r>
              <a:rPr lang="en-US" u="sng" dirty="0"/>
              <a:t>4 </a:t>
            </a:r>
            <a:r>
              <a:rPr lang="en-US" u="sng" dirty="0" err="1"/>
              <a:t>Nodos</a:t>
            </a:r>
            <a:endParaRPr lang="en-US" u="sng" dirty="0"/>
          </a:p>
        </p:txBody>
      </p:sp>
    </p:spTree>
    <p:extLst>
      <p:ext uri="{BB962C8B-B14F-4D97-AF65-F5344CB8AC3E}">
        <p14:creationId xmlns:p14="http://schemas.microsoft.com/office/powerpoint/2010/main" val="257264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líneas&#10;&#10;Descripción generada automáticamente">
            <a:extLst>
              <a:ext uri="{FF2B5EF4-FFF2-40B4-BE49-F238E27FC236}">
                <a16:creationId xmlns:a16="http://schemas.microsoft.com/office/drawing/2014/main" id="{2DFDDD29-5A77-547E-E891-010D64C54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182" y="1494625"/>
            <a:ext cx="5577293" cy="3346376"/>
          </a:xfrm>
          <a:prstGeom prst="rect">
            <a:avLst/>
          </a:prstGeom>
        </p:spPr>
      </p:pic>
      <p:pic>
        <p:nvPicPr>
          <p:cNvPr id="7" name="Imagen 6" descr="Gráfico, Gráfico de líneas&#10;&#10;Descripción generada automáticamente">
            <a:extLst>
              <a:ext uri="{FF2B5EF4-FFF2-40B4-BE49-F238E27FC236}">
                <a16:creationId xmlns:a16="http://schemas.microsoft.com/office/drawing/2014/main" id="{9CDFC933-22F4-730C-21AB-1A8989477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73" y="1494625"/>
            <a:ext cx="5577293" cy="3346376"/>
          </a:xfrm>
          <a:prstGeom prst="rect">
            <a:avLst/>
          </a:prstGeom>
        </p:spPr>
      </p:pic>
    </p:spTree>
    <p:extLst>
      <p:ext uri="{BB962C8B-B14F-4D97-AF65-F5344CB8AC3E}">
        <p14:creationId xmlns:p14="http://schemas.microsoft.com/office/powerpoint/2010/main" val="136786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líneas">
            <a:extLst>
              <a:ext uri="{FF2B5EF4-FFF2-40B4-BE49-F238E27FC236}">
                <a16:creationId xmlns:a16="http://schemas.microsoft.com/office/drawing/2014/main" id="{6E4CD8E4-C39B-E384-5E35-F06C319CC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27" y="1675261"/>
            <a:ext cx="5577293" cy="3346376"/>
          </a:xfrm>
          <a:prstGeom prst="rect">
            <a:avLst/>
          </a:prstGeom>
        </p:spPr>
      </p:pic>
      <p:pic>
        <p:nvPicPr>
          <p:cNvPr id="5" name="Marcador de contenido 4" descr="Gráfico, Gráfico de líneas&#10;&#10;Descripción generada automáticamente">
            <a:extLst>
              <a:ext uri="{FF2B5EF4-FFF2-40B4-BE49-F238E27FC236}">
                <a16:creationId xmlns:a16="http://schemas.microsoft.com/office/drawing/2014/main" id="{D14AC9E6-D951-240B-E37B-E51AE998E3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4320" y="1755812"/>
            <a:ext cx="5577293" cy="3346376"/>
          </a:xfrm>
          <a:prstGeom prst="rect">
            <a:avLst/>
          </a:prstGeom>
        </p:spPr>
      </p:pic>
    </p:spTree>
    <p:extLst>
      <p:ext uri="{BB962C8B-B14F-4D97-AF65-F5344CB8AC3E}">
        <p14:creationId xmlns:p14="http://schemas.microsoft.com/office/powerpoint/2010/main" val="24619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líneas&#10;&#10;Descripción generada automáticamente">
            <a:extLst>
              <a:ext uri="{FF2B5EF4-FFF2-40B4-BE49-F238E27FC236}">
                <a16:creationId xmlns:a16="http://schemas.microsoft.com/office/drawing/2014/main" id="{9F04C804-AEFA-29A6-2D73-E1C3587ED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16" y="1166965"/>
            <a:ext cx="5577293" cy="3346376"/>
          </a:xfrm>
          <a:prstGeom prst="rect">
            <a:avLst/>
          </a:prstGeom>
        </p:spPr>
      </p:pic>
      <p:pic>
        <p:nvPicPr>
          <p:cNvPr id="5" name="Marcador de contenido 4" descr="Gráfico, Gráfico de líneas&#10;&#10;Descripción generada automáticamente">
            <a:extLst>
              <a:ext uri="{FF2B5EF4-FFF2-40B4-BE49-F238E27FC236}">
                <a16:creationId xmlns:a16="http://schemas.microsoft.com/office/drawing/2014/main" id="{E0C4329A-53B4-FD61-F594-FA99C72064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7991" y="1166965"/>
            <a:ext cx="5577293" cy="3346376"/>
          </a:xfrm>
          <a:prstGeom prst="rect">
            <a:avLst/>
          </a:prstGeom>
        </p:spPr>
      </p:pic>
    </p:spTree>
    <p:extLst>
      <p:ext uri="{BB962C8B-B14F-4D97-AF65-F5344CB8AC3E}">
        <p14:creationId xmlns:p14="http://schemas.microsoft.com/office/powerpoint/2010/main" val="73695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Gráfico, Gráfico de líneas&#10;&#10;Descripción generada automáticamente">
            <a:extLst>
              <a:ext uri="{FF2B5EF4-FFF2-40B4-BE49-F238E27FC236}">
                <a16:creationId xmlns:a16="http://schemas.microsoft.com/office/drawing/2014/main" id="{6E5C819F-C492-FE84-FAC2-36DD429B5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93" y="1386040"/>
            <a:ext cx="5577293" cy="3346376"/>
          </a:xfrm>
          <a:prstGeom prst="rect">
            <a:avLst/>
          </a:prstGeom>
        </p:spPr>
      </p:pic>
      <p:pic>
        <p:nvPicPr>
          <p:cNvPr id="9" name="Marcador de contenido 8" descr="Gráfico, Gráfico de líneas&#10;&#10;Descripción generada automáticamente">
            <a:extLst>
              <a:ext uri="{FF2B5EF4-FFF2-40B4-BE49-F238E27FC236}">
                <a16:creationId xmlns:a16="http://schemas.microsoft.com/office/drawing/2014/main" id="{D781626B-B11E-243D-112C-769075999B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19280" y="1386040"/>
            <a:ext cx="5577293" cy="3346376"/>
          </a:xfrm>
          <a:prstGeom prst="rect">
            <a:avLst/>
          </a:prstGeom>
        </p:spPr>
      </p:pic>
    </p:spTree>
    <p:extLst>
      <p:ext uri="{BB962C8B-B14F-4D97-AF65-F5344CB8AC3E}">
        <p14:creationId xmlns:p14="http://schemas.microsoft.com/office/powerpoint/2010/main" val="271019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Marcador de contenido 12" descr="Gráfico, Gráfico de líneas&#10;&#10;Descripción generada automáticamente">
            <a:extLst>
              <a:ext uri="{FF2B5EF4-FFF2-40B4-BE49-F238E27FC236}">
                <a16:creationId xmlns:a16="http://schemas.microsoft.com/office/drawing/2014/main" id="{05056F72-4446-0AA8-D2F9-D24F1A5A3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182" y="1384897"/>
            <a:ext cx="5577293" cy="3346376"/>
          </a:xfrm>
          <a:prstGeom prst="rect">
            <a:avLst/>
          </a:prstGeom>
        </p:spPr>
      </p:pic>
      <p:pic>
        <p:nvPicPr>
          <p:cNvPr id="15" name="Imagen 14" descr="Gráfico, Gráfico de líneas">
            <a:extLst>
              <a:ext uri="{FF2B5EF4-FFF2-40B4-BE49-F238E27FC236}">
                <a16:creationId xmlns:a16="http://schemas.microsoft.com/office/drawing/2014/main" id="{105A5531-3349-1791-3E4B-0EB350214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730" y="1284477"/>
            <a:ext cx="5577293" cy="3346376"/>
          </a:xfrm>
          <a:prstGeom prst="rect">
            <a:avLst/>
          </a:prstGeom>
        </p:spPr>
      </p:pic>
    </p:spTree>
    <p:extLst>
      <p:ext uri="{BB962C8B-B14F-4D97-AF65-F5344CB8AC3E}">
        <p14:creationId xmlns:p14="http://schemas.microsoft.com/office/powerpoint/2010/main" val="373738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F5AF4-03AF-2FF6-6540-B9D9ECF1BF8D}"/>
              </a:ext>
            </a:extLst>
          </p:cNvPr>
          <p:cNvSpPr>
            <a:spLocks noGrp="1"/>
          </p:cNvSpPr>
          <p:nvPr>
            <p:ph type="title"/>
          </p:nvPr>
        </p:nvSpPr>
        <p:spPr/>
        <p:txBody>
          <a:bodyPr/>
          <a:lstStyle/>
          <a:p>
            <a:r>
              <a:rPr lang="en-US" dirty="0" err="1"/>
              <a:t>Conclusiones</a:t>
            </a:r>
            <a:endParaRPr lang="es-MX" dirty="0"/>
          </a:p>
        </p:txBody>
      </p:sp>
      <p:sp>
        <p:nvSpPr>
          <p:cNvPr id="3" name="Marcador de contenido 2">
            <a:extLst>
              <a:ext uri="{FF2B5EF4-FFF2-40B4-BE49-F238E27FC236}">
                <a16:creationId xmlns:a16="http://schemas.microsoft.com/office/drawing/2014/main" id="{45EF62AD-D2DA-1920-8CA3-AB87F81AE8C2}"/>
              </a:ext>
            </a:extLst>
          </p:cNvPr>
          <p:cNvSpPr>
            <a:spLocks noGrp="1"/>
          </p:cNvSpPr>
          <p:nvPr>
            <p:ph idx="1"/>
          </p:nvPr>
        </p:nvSpPr>
        <p:spPr/>
        <p:txBody>
          <a:bodyPr>
            <a:normAutofit/>
          </a:bodyPr>
          <a:lstStyle/>
          <a:p>
            <a:pPr marL="0" indent="0" algn="just">
              <a:buNone/>
            </a:pPr>
            <a:r>
              <a:rPr lang="es-ES" sz="1600" dirty="0">
                <a:latin typeface="Arial" panose="020B0604020202020204" pitchFamily="34" charset="0"/>
                <a:cs typeface="Arial" panose="020B0604020202020204" pitchFamily="34" charset="0"/>
              </a:rPr>
              <a:t>La programación genética, utilizada comúnmente en la regresión simbólica, ofrece un enfoque evolutivo para explorar el espacio de posibles soluciones. Inspirada en los procesos de selección natural y evolución biológica, esta técnica iterativamente genera y evalúa posibles soluciones, seleccionando y recombinando las más prometedoras para mejorar progresivamente el ajuste del modelo a los datos.</a:t>
            </a:r>
          </a:p>
          <a:p>
            <a:pPr marL="0" indent="0" algn="just">
              <a:buNone/>
            </a:pPr>
            <a:r>
              <a:rPr lang="es-ES" sz="1600" dirty="0">
                <a:latin typeface="Arial" panose="020B0604020202020204" pitchFamily="34" charset="0"/>
                <a:cs typeface="Arial" panose="020B0604020202020204" pitchFamily="34" charset="0"/>
              </a:rPr>
              <a:t>En conjunto, estas técnicas permiten la creación de modelos precisos y explicativos sin la necesidad de predefinir una estructura específica. Esto es especialmente útil en campos como la ciencia de datos, la ingeniería y la biología, donde las relaciones subyacentes entre variables pueden ser complejas y no evidentes.</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7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D7A550-DB00-DA2A-06C9-19B3E75B7918}"/>
              </a:ext>
            </a:extLst>
          </p:cNvPr>
          <p:cNvSpPr>
            <a:spLocks noGrp="1"/>
          </p:cNvSpPr>
          <p:nvPr>
            <p:ph type="title"/>
          </p:nvPr>
        </p:nvSpPr>
        <p:spPr>
          <a:xfrm>
            <a:off x="630936" y="640080"/>
            <a:ext cx="4818888" cy="1481328"/>
          </a:xfrm>
        </p:spPr>
        <p:txBody>
          <a:bodyPr anchor="b">
            <a:normAutofit/>
          </a:bodyPr>
          <a:lstStyle/>
          <a:p>
            <a:r>
              <a:rPr lang="en-US" sz="4000"/>
              <a:t>Regresion </a:t>
            </a:r>
            <a:r>
              <a:rPr lang="es-MX" sz="4000"/>
              <a:t>simbolica</a:t>
            </a:r>
            <a:r>
              <a:rPr lang="en-US" sz="4000"/>
              <a:t> </a:t>
            </a:r>
            <a:endParaRPr lang="es-MX" sz="4000"/>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03287AC-864A-7095-0DD6-D20C606F9A1D}"/>
              </a:ext>
            </a:extLst>
          </p:cNvPr>
          <p:cNvSpPr>
            <a:spLocks noGrp="1"/>
          </p:cNvSpPr>
          <p:nvPr>
            <p:ph idx="1"/>
          </p:nvPr>
        </p:nvSpPr>
        <p:spPr>
          <a:xfrm>
            <a:off x="630936" y="2660904"/>
            <a:ext cx="4818888" cy="3547872"/>
          </a:xfrm>
        </p:spPr>
        <p:txBody>
          <a:bodyPr anchor="t">
            <a:normAutofit lnSpcReduction="10000"/>
          </a:bodyPr>
          <a:lstStyle/>
          <a:p>
            <a:pPr algn="just"/>
            <a:r>
              <a:rPr lang="es-ES" sz="1500" dirty="0">
                <a:latin typeface="Arial" panose="020B0604020202020204" pitchFamily="34" charset="0"/>
                <a:cs typeface="Arial" panose="020B0604020202020204" pitchFamily="34" charset="0"/>
              </a:rPr>
              <a:t>La regresión simbólica es una técnica utilizada en el aprendizaje automático y en la inteligencia artificial para descubrir relaciones matemáticas entre variables en un conjunto de datos. A diferencia de la regresión tradicional, que generalmente se basa en la especificación previa de un tipo de modelo (como lineal, polinómico, etc.), la regresión simbólica busca la forma matemática que mejor describe los datos sin asumir previamente una estructura particular. Esta técnica utiliza algoritmos de búsqueda, como la programación genética, para explorar el espacio de posibles ecuaciones matemáticas. A través de un proceso iterativo, se generan, evalúan y seleccionan las ecuaciones que mejor se ajustan a los datos, considerando tanto la precisión como la simplicidad de los modelos.</a:t>
            </a:r>
          </a:p>
        </p:txBody>
      </p:sp>
      <p:pic>
        <p:nvPicPr>
          <p:cNvPr id="5" name="Imagen 4" descr="Imagen que contiene Diagrama&#10;&#10;Descripción generada automáticamente">
            <a:extLst>
              <a:ext uri="{FF2B5EF4-FFF2-40B4-BE49-F238E27FC236}">
                <a16:creationId xmlns:a16="http://schemas.microsoft.com/office/drawing/2014/main" id="{5D34054C-D20C-6F4A-6338-730D32869655}"/>
              </a:ext>
            </a:extLst>
          </p:cNvPr>
          <p:cNvPicPr>
            <a:picLocks noChangeAspect="1"/>
          </p:cNvPicPr>
          <p:nvPr/>
        </p:nvPicPr>
        <p:blipFill rotWithShape="1">
          <a:blip r:embed="rId2">
            <a:extLst>
              <a:ext uri="{28A0092B-C50C-407E-A947-70E740481C1C}">
                <a14:useLocalDpi xmlns:a14="http://schemas.microsoft.com/office/drawing/2010/main" val="0"/>
              </a:ext>
            </a:extLst>
          </a:blip>
          <a:srcRect l="20783" r="18152" b="2"/>
          <a:stretch/>
        </p:blipFill>
        <p:spPr>
          <a:xfrm>
            <a:off x="6145452" y="640080"/>
            <a:ext cx="5366159" cy="5577840"/>
          </a:xfrm>
          <a:prstGeom prst="rect">
            <a:avLst/>
          </a:prstGeom>
        </p:spPr>
      </p:pic>
    </p:spTree>
    <p:extLst>
      <p:ext uri="{BB962C8B-B14F-4D97-AF65-F5344CB8AC3E}">
        <p14:creationId xmlns:p14="http://schemas.microsoft.com/office/powerpoint/2010/main" val="211816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C18E5B-3C5C-A6A2-78A5-C47BCFAFED23}"/>
              </a:ext>
            </a:extLst>
          </p:cNvPr>
          <p:cNvSpPr>
            <a:spLocks noGrp="1"/>
          </p:cNvSpPr>
          <p:nvPr>
            <p:ph type="title"/>
          </p:nvPr>
        </p:nvSpPr>
        <p:spPr>
          <a:xfrm>
            <a:off x="630936" y="639520"/>
            <a:ext cx="3429000" cy="1719072"/>
          </a:xfrm>
        </p:spPr>
        <p:txBody>
          <a:bodyPr anchor="b">
            <a:normAutofit/>
          </a:bodyPr>
          <a:lstStyle/>
          <a:p>
            <a:r>
              <a:rPr lang="en-US" sz="5400"/>
              <a:t>MPI</a:t>
            </a:r>
            <a:endParaRPr lang="es-MX"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3664D74-2730-F8D3-EF4F-49028B24919C}"/>
              </a:ext>
            </a:extLst>
          </p:cNvPr>
          <p:cNvSpPr>
            <a:spLocks noGrp="1"/>
          </p:cNvSpPr>
          <p:nvPr>
            <p:ph idx="1"/>
          </p:nvPr>
        </p:nvSpPr>
        <p:spPr>
          <a:xfrm>
            <a:off x="630936" y="2807208"/>
            <a:ext cx="3429000" cy="3410712"/>
          </a:xfrm>
        </p:spPr>
        <p:txBody>
          <a:bodyPr anchor="t">
            <a:normAutofit/>
          </a:bodyPr>
          <a:lstStyle/>
          <a:p>
            <a:pPr marL="0" indent="0" algn="just">
              <a:buNone/>
            </a:pPr>
            <a:r>
              <a:rPr lang="es-ES" sz="1400" dirty="0">
                <a:latin typeface="Arial" panose="020B0604020202020204" pitchFamily="34" charset="0"/>
                <a:cs typeface="Arial" panose="020B0604020202020204" pitchFamily="34" charset="0"/>
              </a:rPr>
              <a:t>MPI es un estándar de programación en paralelo mediante paso de mensajes que permite crear programas portables y eficientes.</a:t>
            </a:r>
          </a:p>
          <a:p>
            <a:pPr marL="0" indent="0" algn="just">
              <a:buNone/>
            </a:pPr>
            <a:r>
              <a:rPr lang="es-ES" sz="1400" dirty="0">
                <a:latin typeface="Arial" panose="020B0604020202020204" pitchFamily="34" charset="0"/>
                <a:cs typeface="Arial" panose="020B0604020202020204" pitchFamily="34" charset="0"/>
              </a:rPr>
              <a:t>MPI proporciona una serie de funciones y protocolos para el intercambio de datos entre procesos que pueden estar ejecutándose en diferentes nodos de un clúster de computadoras o en distintas máquinas conectadas en red.</a:t>
            </a:r>
            <a:endParaRPr lang="es-MX" sz="14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0713B27E-3261-2023-6B4A-3744A0F53AC7}"/>
              </a:ext>
            </a:extLst>
          </p:cNvPr>
          <p:cNvPicPr>
            <a:picLocks noChangeAspect="1"/>
          </p:cNvPicPr>
          <p:nvPr/>
        </p:nvPicPr>
        <p:blipFill>
          <a:blip r:embed="rId2"/>
          <a:stretch>
            <a:fillRect/>
          </a:stretch>
        </p:blipFill>
        <p:spPr>
          <a:xfrm>
            <a:off x="4654296" y="1193921"/>
            <a:ext cx="6903720" cy="4470157"/>
          </a:xfrm>
          <a:prstGeom prst="rect">
            <a:avLst/>
          </a:prstGeom>
        </p:spPr>
      </p:pic>
    </p:spTree>
    <p:extLst>
      <p:ext uri="{BB962C8B-B14F-4D97-AF65-F5344CB8AC3E}">
        <p14:creationId xmlns:p14="http://schemas.microsoft.com/office/powerpoint/2010/main" val="299650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Gráfico, Gráfico de líneas&#10;&#10;Descripción generada automáticamente">
            <a:extLst>
              <a:ext uri="{FF2B5EF4-FFF2-40B4-BE49-F238E27FC236}">
                <a16:creationId xmlns:a16="http://schemas.microsoft.com/office/drawing/2014/main" id="{55FA94BC-1B45-29B3-33A9-9DE720EE0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09" y="321734"/>
            <a:ext cx="4841950" cy="2905170"/>
          </a:xfrm>
          <a:prstGeom prst="rect">
            <a:avLst/>
          </a:prstGeom>
        </p:spPr>
      </p:pic>
      <p:pic>
        <p:nvPicPr>
          <p:cNvPr id="5" name="Marcador de contenido 4" descr="Gráfico, Gráfico de líneas&#10;&#10;Descripción generada automáticamente">
            <a:extLst>
              <a:ext uri="{FF2B5EF4-FFF2-40B4-BE49-F238E27FC236}">
                <a16:creationId xmlns:a16="http://schemas.microsoft.com/office/drawing/2014/main" id="{0AA8FE53-D4FE-9736-AB06-C28E11128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0116" y="3631096"/>
            <a:ext cx="4600933" cy="2760560"/>
          </a:xfrm>
          <a:prstGeom prst="rect">
            <a:avLst/>
          </a:prstGeom>
        </p:spPr>
      </p:pic>
      <p:sp>
        <p:nvSpPr>
          <p:cNvPr id="44" name="Rectangle 39">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1">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Gráfico, Gráfico de líneas&#10;&#10;Descripción generada automáticamente">
            <a:extLst>
              <a:ext uri="{FF2B5EF4-FFF2-40B4-BE49-F238E27FC236}">
                <a16:creationId xmlns:a16="http://schemas.microsoft.com/office/drawing/2014/main" id="{127E1AE4-DD0B-3277-303E-7097D0994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728666"/>
            <a:ext cx="5426764" cy="3256058"/>
          </a:xfrm>
          <a:prstGeom prst="rect">
            <a:avLst/>
          </a:prstGeom>
        </p:spPr>
      </p:pic>
    </p:spTree>
    <p:extLst>
      <p:ext uri="{BB962C8B-B14F-4D97-AF65-F5344CB8AC3E}">
        <p14:creationId xmlns:p14="http://schemas.microsoft.com/office/powerpoint/2010/main" val="87902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Imagen 13" descr="Gráfico, Gráfico de líneas&#10;&#10;Descripción generada automáticamente">
            <a:extLst>
              <a:ext uri="{FF2B5EF4-FFF2-40B4-BE49-F238E27FC236}">
                <a16:creationId xmlns:a16="http://schemas.microsoft.com/office/drawing/2014/main" id="{74A3BB61-4AFB-C2E6-B8AC-F88927481F08}"/>
              </a:ext>
            </a:extLst>
          </p:cNvPr>
          <p:cNvPicPr>
            <a:picLocks noChangeAspect="1"/>
          </p:cNvPicPr>
          <p:nvPr/>
        </p:nvPicPr>
        <p:blipFill rotWithShape="1">
          <a:blip r:embed="rId2">
            <a:extLst>
              <a:ext uri="{28A0092B-C50C-407E-A947-70E740481C1C}">
                <a14:useLocalDpi xmlns:a14="http://schemas.microsoft.com/office/drawing/2010/main" val="0"/>
              </a:ext>
            </a:extLst>
          </a:blip>
          <a:srcRect t="4121" b="2147"/>
          <a:stretch/>
        </p:blipFill>
        <p:spPr>
          <a:xfrm>
            <a:off x="20" y="1282"/>
            <a:ext cx="12191980" cy="6856718"/>
          </a:xfrm>
          <a:prstGeom prst="rect">
            <a:avLst/>
          </a:prstGeom>
        </p:spPr>
      </p:pic>
    </p:spTree>
    <p:extLst>
      <p:ext uri="{BB962C8B-B14F-4D97-AF65-F5344CB8AC3E}">
        <p14:creationId xmlns:p14="http://schemas.microsoft.com/office/powerpoint/2010/main" val="80870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Marcador de contenido 6" descr="Gráfico, Gráfico de líneas&#10;&#10;Descripción generada automáticamente">
            <a:extLst>
              <a:ext uri="{FF2B5EF4-FFF2-40B4-BE49-F238E27FC236}">
                <a16:creationId xmlns:a16="http://schemas.microsoft.com/office/drawing/2014/main" id="{2BA1AEFB-E1E4-B3FC-2DD9-B29DDD787DF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67"/>
          <a:stretch/>
        </p:blipFill>
        <p:spPr>
          <a:xfrm>
            <a:off x="20" y="1282"/>
            <a:ext cx="12191980" cy="6856718"/>
          </a:xfrm>
          <a:prstGeom prst="rect">
            <a:avLst/>
          </a:prstGeom>
        </p:spPr>
      </p:pic>
    </p:spTree>
    <p:extLst>
      <p:ext uri="{BB962C8B-B14F-4D97-AF65-F5344CB8AC3E}">
        <p14:creationId xmlns:p14="http://schemas.microsoft.com/office/powerpoint/2010/main" val="301709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Marcador de contenido 4" descr="Gráfico, Gráfico de líneas&#10;&#10;Descripción generada automáticamente">
            <a:extLst>
              <a:ext uri="{FF2B5EF4-FFF2-40B4-BE49-F238E27FC236}">
                <a16:creationId xmlns:a16="http://schemas.microsoft.com/office/drawing/2014/main" id="{9D83A5C1-8A2F-C366-517E-E3F12E74A3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67"/>
          <a:stretch/>
        </p:blipFill>
        <p:spPr>
          <a:xfrm>
            <a:off x="20" y="1282"/>
            <a:ext cx="12191980" cy="6856718"/>
          </a:xfrm>
          <a:prstGeom prst="rect">
            <a:avLst/>
          </a:prstGeom>
        </p:spPr>
      </p:pic>
    </p:spTree>
    <p:extLst>
      <p:ext uri="{BB962C8B-B14F-4D97-AF65-F5344CB8AC3E}">
        <p14:creationId xmlns:p14="http://schemas.microsoft.com/office/powerpoint/2010/main" val="381593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Marcador de contenido 4" descr="Gráfico, Gráfico de líneas&#10;&#10;Descripción generada automáticamente">
            <a:extLst>
              <a:ext uri="{FF2B5EF4-FFF2-40B4-BE49-F238E27FC236}">
                <a16:creationId xmlns:a16="http://schemas.microsoft.com/office/drawing/2014/main" id="{231F4A44-943C-1AD5-5BFE-5A703BAA88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67"/>
          <a:stretch/>
        </p:blipFill>
        <p:spPr>
          <a:xfrm>
            <a:off x="20" y="1282"/>
            <a:ext cx="12191980" cy="6856718"/>
          </a:xfrm>
          <a:prstGeom prst="rect">
            <a:avLst/>
          </a:prstGeom>
        </p:spPr>
      </p:pic>
    </p:spTree>
    <p:extLst>
      <p:ext uri="{BB962C8B-B14F-4D97-AF65-F5344CB8AC3E}">
        <p14:creationId xmlns:p14="http://schemas.microsoft.com/office/powerpoint/2010/main" val="383353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Marcador de contenido 4" descr="Gráfico, Gráfico de líneas">
            <a:extLst>
              <a:ext uri="{FF2B5EF4-FFF2-40B4-BE49-F238E27FC236}">
                <a16:creationId xmlns:a16="http://schemas.microsoft.com/office/drawing/2014/main" id="{C40E1C84-9AD2-A5B7-AC34-B7BE127051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16" b="4151"/>
          <a:stretch/>
        </p:blipFill>
        <p:spPr>
          <a:xfrm>
            <a:off x="20" y="1282"/>
            <a:ext cx="12191980" cy="6856718"/>
          </a:xfrm>
          <a:prstGeom prst="rect">
            <a:avLst/>
          </a:prstGeom>
        </p:spPr>
      </p:pic>
    </p:spTree>
    <p:extLst>
      <p:ext uri="{BB962C8B-B14F-4D97-AF65-F5344CB8AC3E}">
        <p14:creationId xmlns:p14="http://schemas.microsoft.com/office/powerpoint/2010/main" val="8764576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315</Words>
  <Application>Microsoft Office PowerPoint</Application>
  <PresentationFormat>Panorámica</PresentationFormat>
  <Paragraphs>13</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Aptos</vt:lpstr>
      <vt:lpstr>Aptos Display</vt:lpstr>
      <vt:lpstr>Arial</vt:lpstr>
      <vt:lpstr>Tema de Office</vt:lpstr>
      <vt:lpstr>Parametros</vt:lpstr>
      <vt:lpstr>Regresion simbolica </vt:lpstr>
      <vt:lpstr>MPI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 	Lopez Perez FASBIT</dc:creator>
  <cp:lastModifiedBy>Tomas 	Lopez Perez FASBIT</cp:lastModifiedBy>
  <cp:revision>21</cp:revision>
  <dcterms:created xsi:type="dcterms:W3CDTF">2024-06-25T18:11:39Z</dcterms:created>
  <dcterms:modified xsi:type="dcterms:W3CDTF">2024-06-26T05:36:48Z</dcterms:modified>
</cp:coreProperties>
</file>